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7" r:id="rId2"/>
    <p:sldId id="259" r:id="rId3"/>
    <p:sldId id="260" r:id="rId4"/>
    <p:sldId id="261" r:id="rId5"/>
    <p:sldId id="332" r:id="rId6"/>
    <p:sldId id="262" r:id="rId7"/>
    <p:sldId id="263" r:id="rId8"/>
    <p:sldId id="266" r:id="rId9"/>
    <p:sldId id="269" r:id="rId10"/>
    <p:sldId id="270" r:id="rId11"/>
    <p:sldId id="350" r:id="rId12"/>
    <p:sldId id="271" r:id="rId13"/>
    <p:sldId id="272" r:id="rId14"/>
    <p:sldId id="273" r:id="rId15"/>
    <p:sldId id="276" r:id="rId16"/>
    <p:sldId id="278" r:id="rId17"/>
    <p:sldId id="282" r:id="rId18"/>
    <p:sldId id="288" r:id="rId19"/>
    <p:sldId id="290" r:id="rId20"/>
    <p:sldId id="291" r:id="rId21"/>
    <p:sldId id="292" r:id="rId22"/>
    <p:sldId id="334" r:id="rId23"/>
    <p:sldId id="335" r:id="rId24"/>
    <p:sldId id="337" r:id="rId25"/>
    <p:sldId id="338" r:id="rId26"/>
    <p:sldId id="339" r:id="rId27"/>
    <p:sldId id="340" r:id="rId28"/>
    <p:sldId id="345" r:id="rId29"/>
    <p:sldId id="342" r:id="rId30"/>
    <p:sldId id="346" r:id="rId31"/>
    <p:sldId id="347" r:id="rId32"/>
    <p:sldId id="293" r:id="rId33"/>
    <p:sldId id="295" r:id="rId34"/>
    <p:sldId id="317" r:id="rId35"/>
    <p:sldId id="331" r:id="rId36"/>
    <p:sldId id="333" r:id="rId37"/>
    <p:sldId id="330" r:id="rId38"/>
    <p:sldId id="318" r:id="rId39"/>
    <p:sldId id="319" r:id="rId40"/>
    <p:sldId id="320" r:id="rId41"/>
    <p:sldId id="321" r:id="rId42"/>
    <p:sldId id="322" r:id="rId43"/>
    <p:sldId id="323" r:id="rId44"/>
    <p:sldId id="324" r:id="rId45"/>
    <p:sldId id="325" r:id="rId46"/>
    <p:sldId id="326" r:id="rId47"/>
    <p:sldId id="349" r:id="rId48"/>
    <p:sldId id="328" r:id="rId49"/>
    <p:sldId id="351" r:id="rId5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88" d="100"/>
          <a:sy n="88" d="100"/>
        </p:scale>
        <p:origin x="-4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43117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4BF63F6-4B6C-4DF1-A197-F83CEBFD013A}"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66FB1B8-2E11-4387-B9DD-E3AE05A5728D}" type="slidenum">
              <a:rPr lang="zh-TW" altLang="en-US" smtClean="0"/>
              <a:t>‹#›</a:t>
            </a:fld>
            <a:endParaRPr lang="zh-TW" altLang="en-US"/>
          </a:p>
        </p:txBody>
      </p:sp>
    </p:spTree>
    <p:extLst>
      <p:ext uri="{BB962C8B-B14F-4D97-AF65-F5344CB8AC3E}">
        <p14:creationId xmlns:p14="http://schemas.microsoft.com/office/powerpoint/2010/main" val="198236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2F8A427-2E80-453E-A5A1-7031744A045F}" type="slidenum">
              <a:rPr lang="zh-TW" altLang="en-US" smtClean="0"/>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5327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2604813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2F8A427-2E80-453E-A5A1-7031744A045F}"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236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721691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1595116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2316142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7813"/>
            <a:ext cx="10972800" cy="58483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0"/>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1"/>
          <p:cNvSpPr>
            <a:spLocks noGrp="1" noChangeArrowheads="1"/>
          </p:cNvSpPr>
          <p:nvPr>
            <p:ph type="sldNum" sz="quarter" idx="12"/>
          </p:nvPr>
        </p:nvSpPr>
        <p:spPr>
          <a:ln/>
        </p:spPr>
        <p:txBody>
          <a:bodyPr/>
          <a:lstStyle>
            <a:lvl1pPr>
              <a:defRPr/>
            </a:lvl1pPr>
          </a:lstStyle>
          <a:p>
            <a:fld id="{46D4F659-40D2-4680-B281-341AA8E7906B}" type="slidenum">
              <a:rPr lang="en-US" altLang="zh-TW"/>
              <a:pPr/>
              <a:t>‹#›</a:t>
            </a:fld>
            <a:endParaRPr lang="en-US" altLang="zh-TW"/>
          </a:p>
        </p:txBody>
      </p:sp>
    </p:spTree>
    <p:extLst>
      <p:ext uri="{BB962C8B-B14F-4D97-AF65-F5344CB8AC3E}">
        <p14:creationId xmlns:p14="http://schemas.microsoft.com/office/powerpoint/2010/main" val="2243369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09600" y="381000"/>
            <a:ext cx="10972800" cy="13716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609600" y="1981200"/>
            <a:ext cx="53848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6197600" y="1981200"/>
            <a:ext cx="53848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609600" y="4114800"/>
            <a:ext cx="53848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6197600" y="4114800"/>
            <a:ext cx="53848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fld id="{8182978E-6F34-4633-A63D-06D922731FC9}" type="slidenum">
              <a:rPr lang="en-US" altLang="zh-TW"/>
              <a:pPr/>
              <a:t>‹#›</a:t>
            </a:fld>
            <a:endParaRPr lang="en-US" altLang="zh-TW"/>
          </a:p>
        </p:txBody>
      </p:sp>
    </p:spTree>
    <p:extLst>
      <p:ext uri="{BB962C8B-B14F-4D97-AF65-F5344CB8AC3E}">
        <p14:creationId xmlns:p14="http://schemas.microsoft.com/office/powerpoint/2010/main" val="152475619"/>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300023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164909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128368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354178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318719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393379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171397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84B63F5-96E9-4A57-B4E7-3C0A8D3B4465}" type="datetimeFigureOut">
              <a:rPr lang="zh-TW" altLang="en-US" smtClean="0"/>
              <a:t>2014/4/8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258859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4B63F5-96E9-4A57-B4E7-3C0A8D3B4465}" type="datetimeFigureOut">
              <a:rPr lang="zh-TW" altLang="en-US" smtClean="0"/>
              <a:t>2014/4/8</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F8A427-2E80-453E-A5A1-7031744A045F}" type="slidenum">
              <a:rPr lang="zh-TW" altLang="en-US" smtClean="0"/>
              <a:t>‹#›</a:t>
            </a:fld>
            <a:endParaRPr lang="zh-TW" altLang="en-US"/>
          </a:p>
        </p:txBody>
      </p:sp>
    </p:spTree>
    <p:extLst>
      <p:ext uri="{BB962C8B-B14F-4D97-AF65-F5344CB8AC3E}">
        <p14:creationId xmlns:p14="http://schemas.microsoft.com/office/powerpoint/2010/main" val="29473757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1" r:id="rId17"/>
    <p:sldLayoutId id="2147483732"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6770" y="1084263"/>
            <a:ext cx="8704729" cy="921590"/>
          </a:xfrm>
        </p:spPr>
        <p:txBody>
          <a:bodyPr>
            <a:normAutofit/>
          </a:bodyPr>
          <a:lstStyle/>
          <a:p>
            <a:pPr algn="ctr"/>
            <a:r>
              <a:rPr lang="zh-TW" altLang="en-US" sz="2400" dirty="0"/>
              <a:t>性、暴力、死亡所交織的神聖情色變奏</a:t>
            </a:r>
            <a:r>
              <a:rPr lang="zh-TW" altLang="en-US" sz="2400" dirty="0" smtClean="0"/>
              <a:t>：</a:t>
            </a:r>
            <a:r>
              <a:rPr lang="en-US" altLang="zh-TW" sz="2400" dirty="0" smtClean="0"/>
              <a:t/>
            </a:r>
            <a:br>
              <a:rPr lang="en-US" altLang="zh-TW" sz="2400" dirty="0" smtClean="0"/>
            </a:br>
            <a:r>
              <a:rPr lang="zh-TW" altLang="en-US" sz="2400" dirty="0" smtClean="0"/>
              <a:t>巴</a:t>
            </a:r>
            <a:r>
              <a:rPr lang="zh-TW" altLang="en-US" sz="2400" dirty="0"/>
              <a:t>代伊的</a:t>
            </a:r>
            <a:r>
              <a:rPr lang="en-US" altLang="zh-TW" sz="2400" dirty="0"/>
              <a:t>《</a:t>
            </a:r>
            <a:r>
              <a:rPr lang="zh-TW" altLang="en-US" sz="2400" dirty="0"/>
              <a:t>情色論</a:t>
            </a:r>
            <a:r>
              <a:rPr lang="en-US" altLang="zh-TW" sz="2400" dirty="0"/>
              <a:t>》</a:t>
            </a:r>
            <a:endParaRPr lang="zh-TW" altLang="en-US" sz="2400" dirty="0"/>
          </a:p>
        </p:txBody>
      </p:sp>
      <p:sp>
        <p:nvSpPr>
          <p:cNvPr id="3" name="副標題 2"/>
          <p:cNvSpPr>
            <a:spLocks noGrp="1"/>
          </p:cNvSpPr>
          <p:nvPr>
            <p:ph type="subTitle" idx="1"/>
          </p:nvPr>
        </p:nvSpPr>
        <p:spPr>
          <a:xfrm>
            <a:off x="1113367" y="4000033"/>
            <a:ext cx="7766936" cy="1096899"/>
          </a:xfrm>
        </p:spPr>
        <p:txBody>
          <a:bodyPr>
            <a:normAutofit/>
          </a:bodyPr>
          <a:lstStyle/>
          <a:p>
            <a:pPr algn="ctr"/>
            <a:r>
              <a:rPr lang="zh-TW" altLang="en-US" sz="2000" dirty="0" smtClean="0"/>
              <a:t>台師大歐文所與英語系合聘教授</a:t>
            </a:r>
            <a:endParaRPr lang="en-US" altLang="zh-TW" sz="2000" dirty="0" smtClean="0"/>
          </a:p>
          <a:p>
            <a:pPr algn="ctr"/>
            <a:r>
              <a:rPr lang="zh-TW" altLang="en-US" sz="2000" dirty="0">
                <a:latin typeface="標楷體" panose="03000509000000000000" pitchFamily="65" charset="-120"/>
                <a:ea typeface="標楷體" panose="03000509000000000000" pitchFamily="65" charset="-120"/>
              </a:rPr>
              <a:t>賴守正</a:t>
            </a:r>
          </a:p>
        </p:txBody>
      </p:sp>
    </p:spTree>
    <p:extLst>
      <p:ext uri="{BB962C8B-B14F-4D97-AF65-F5344CB8AC3E}">
        <p14:creationId xmlns:p14="http://schemas.microsoft.com/office/powerpoint/2010/main" val="471082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2641599" y="609602"/>
            <a:ext cx="5257801" cy="580570"/>
          </a:xfrm>
        </p:spPr>
        <p:txBody>
          <a:bodyPr>
            <a:normAutofit fontScale="90000"/>
          </a:bodyPr>
          <a:lstStyle/>
          <a:p>
            <a:pPr algn="ctr"/>
            <a:r>
              <a:rPr lang="zh-TW" altLang="en-US" dirty="0" smtClean="0"/>
              <a:t>面對死亡</a:t>
            </a:r>
            <a:endParaRPr lang="zh-TW" altLang="en-US" dirty="0"/>
          </a:p>
        </p:txBody>
      </p:sp>
      <p:sp>
        <p:nvSpPr>
          <p:cNvPr id="6" name="文字版面配置區 5"/>
          <p:cNvSpPr>
            <a:spLocks noGrp="1"/>
          </p:cNvSpPr>
          <p:nvPr>
            <p:ph type="body" idx="1"/>
          </p:nvPr>
        </p:nvSpPr>
        <p:spPr>
          <a:xfrm>
            <a:off x="994229" y="1422401"/>
            <a:ext cx="8038531" cy="4245427"/>
          </a:xfrm>
        </p:spPr>
        <p:txBody>
          <a:bodyPr>
            <a:normAutofit/>
          </a:bodyPr>
          <a:lstStyle/>
          <a:p>
            <a:r>
              <a:rPr lang="en-US" altLang="zh-TW" sz="2100" dirty="0"/>
              <a:t>1954 </a:t>
            </a:r>
            <a:r>
              <a:rPr lang="zh-TW" altLang="en-US" sz="2100" dirty="0" smtClean="0"/>
              <a:t>：</a:t>
            </a:r>
            <a:r>
              <a:rPr lang="zh-TW" altLang="zh-TW" sz="2100" dirty="0" smtClean="0"/>
              <a:t>大腦</a:t>
            </a:r>
            <a:r>
              <a:rPr lang="zh-TW" altLang="zh-TW" sz="2100" dirty="0"/>
              <a:t>動脈硬化</a:t>
            </a:r>
            <a:r>
              <a:rPr lang="zh-TW" altLang="zh-TW" sz="2100" dirty="0" smtClean="0"/>
              <a:t>末期</a:t>
            </a:r>
            <a:endParaRPr lang="en-US" altLang="zh-TW" sz="2100" dirty="0"/>
          </a:p>
          <a:p>
            <a:r>
              <a:rPr lang="en-US" altLang="zh-TW" sz="2100" dirty="0" smtClean="0"/>
              <a:t>1962</a:t>
            </a:r>
            <a:r>
              <a:rPr lang="zh-TW" altLang="en-US" sz="2100" dirty="0" smtClean="0"/>
              <a:t> ：</a:t>
            </a:r>
            <a:r>
              <a:rPr lang="zh-TW" altLang="zh-TW" sz="2100" dirty="0" smtClean="0"/>
              <a:t>過世</a:t>
            </a:r>
            <a:endParaRPr lang="en-US" altLang="zh-TW" sz="2100" dirty="0"/>
          </a:p>
          <a:p>
            <a:r>
              <a:rPr lang="zh-TW" altLang="zh-TW" sz="2100" dirty="0" smtClean="0"/>
              <a:t>體驗肉體</a:t>
            </a:r>
            <a:r>
              <a:rPr lang="zh-TW" altLang="en-US" sz="2100" dirty="0" smtClean="0"/>
              <a:t>與思想</a:t>
            </a:r>
            <a:r>
              <a:rPr lang="zh-TW" altLang="zh-TW" sz="2100" dirty="0" smtClean="0"/>
              <a:t>衰敗</a:t>
            </a:r>
            <a:r>
              <a:rPr lang="zh-TW" altLang="zh-TW" sz="2100" dirty="0"/>
              <a:t>死亡的</a:t>
            </a:r>
            <a:r>
              <a:rPr lang="zh-TW" altLang="zh-TW" sz="2100" dirty="0" smtClean="0"/>
              <a:t>過程</a:t>
            </a:r>
            <a:endParaRPr lang="en-US" altLang="zh-TW" sz="2100" dirty="0" smtClean="0"/>
          </a:p>
          <a:p>
            <a:endParaRPr lang="en-US" altLang="zh-TW" sz="2100" dirty="0"/>
          </a:p>
          <a:p>
            <a:pPr lvl="0"/>
            <a:r>
              <a:rPr lang="zh-TW" altLang="en-US" sz="2100" dirty="0"/>
              <a:t>「死亡像個猥褻、恐怖卻令人渴望的把戲，經常縈繞在我心頭。」（</a:t>
            </a:r>
            <a:r>
              <a:rPr lang="en-US" altLang="zh-TW" sz="2100" dirty="0"/>
              <a:t>154</a:t>
            </a:r>
            <a:r>
              <a:rPr lang="zh-TW" altLang="en-US" sz="2100" dirty="0" smtClean="0"/>
              <a:t>）</a:t>
            </a:r>
            <a:endParaRPr lang="en-US" altLang="zh-TW" sz="2100" dirty="0" smtClean="0"/>
          </a:p>
          <a:p>
            <a:pPr lvl="0"/>
            <a:r>
              <a:rPr lang="en-US" altLang="zh-TW" sz="2100" i="1" dirty="0" smtClean="0"/>
              <a:t>Memento Mori</a:t>
            </a:r>
            <a:r>
              <a:rPr lang="en-US" altLang="zh-TW" sz="2100" dirty="0" smtClean="0"/>
              <a:t> (Remember that you’ll die)</a:t>
            </a:r>
            <a:endParaRPr lang="en-US" altLang="zh-TW" sz="2100" dirty="0"/>
          </a:p>
          <a:p>
            <a:pPr lvl="0"/>
            <a:r>
              <a:rPr lang="en-US" altLang="zh-TW" sz="2100" dirty="0" smtClean="0"/>
              <a:t>Foucault’s summer camp of suicide</a:t>
            </a:r>
          </a:p>
          <a:p>
            <a:pPr lvl="0"/>
            <a:endParaRPr lang="en-US" altLang="zh-TW" sz="2100" dirty="0" smtClean="0"/>
          </a:p>
          <a:p>
            <a:endParaRPr lang="zh-TW" altLang="en-US" sz="2100" dirty="0"/>
          </a:p>
        </p:txBody>
      </p:sp>
    </p:spTree>
    <p:extLst>
      <p:ext uri="{BB962C8B-B14F-4D97-AF65-F5344CB8AC3E}">
        <p14:creationId xmlns:p14="http://schemas.microsoft.com/office/powerpoint/2010/main" val="1522656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8596668" cy="647700"/>
          </a:xfrm>
        </p:spPr>
        <p:txBody>
          <a:bodyPr/>
          <a:lstStyle/>
          <a:p>
            <a:pPr algn="ctr"/>
            <a:r>
              <a:rPr lang="zh-TW" altLang="en-US" dirty="0" smtClean="0"/>
              <a:t>死亡再現的必要性</a:t>
            </a:r>
            <a:endParaRPr lang="zh-TW" altLang="en-US" dirty="0"/>
          </a:p>
        </p:txBody>
      </p:sp>
      <p:sp>
        <p:nvSpPr>
          <p:cNvPr id="3" name="內容版面配置區 2"/>
          <p:cNvSpPr>
            <a:spLocks noGrp="1"/>
          </p:cNvSpPr>
          <p:nvPr>
            <p:ph idx="1"/>
          </p:nvPr>
        </p:nvSpPr>
        <p:spPr>
          <a:xfrm>
            <a:off x="677334" y="1739901"/>
            <a:ext cx="8288866" cy="4127499"/>
          </a:xfrm>
        </p:spPr>
        <p:txBody>
          <a:bodyPr/>
          <a:lstStyle/>
          <a:p>
            <a:r>
              <a:rPr lang="zh-TW" altLang="zh-TW" sz="2800" dirty="0"/>
              <a:t>我們向死亡深淵趨近，但並不想掉下去。…真正的喜悅唯有來自瀕臨死亡的快感。但死亡卻會扼殺喜悅。…我們如果要享受歡愉，必須避開死亡。因此只有透過文學與獻祭等虛擬死亡的方式，方能滿足我們。…我們並非要逃避死亡；相反的，我們要盯著死亡，並正面凝視它，這是我們唯一可以做的。</a:t>
            </a:r>
            <a:r>
              <a:rPr lang="en-US" altLang="zh-TW" sz="2800" dirty="0"/>
              <a:t> (</a:t>
            </a:r>
            <a:r>
              <a:rPr lang="en-US" altLang="zh-TW" sz="2800" dirty="0" err="1" smtClean="0"/>
              <a:t>Bataille</a:t>
            </a:r>
            <a:r>
              <a:rPr lang="en-US" altLang="zh-TW" sz="2800" dirty="0" smtClean="0"/>
              <a:t>, </a:t>
            </a:r>
            <a:r>
              <a:rPr lang="en-US" altLang="zh-TW" sz="2800" i="1" dirty="0"/>
              <a:t>The Accursed Share </a:t>
            </a:r>
            <a:r>
              <a:rPr lang="en-US" altLang="zh-TW" sz="2800" i="1" dirty="0" err="1" smtClean="0"/>
              <a:t>Vols</a:t>
            </a:r>
            <a:r>
              <a:rPr lang="en-US" altLang="zh-TW" sz="2800" i="1" dirty="0" smtClean="0"/>
              <a:t> </a:t>
            </a:r>
            <a:r>
              <a:rPr lang="en-US" altLang="zh-TW" sz="2800" i="1" dirty="0"/>
              <a:t>II&amp;III</a:t>
            </a:r>
            <a:r>
              <a:rPr lang="en-US" altLang="zh-TW" sz="2800" dirty="0"/>
              <a:t>.</a:t>
            </a:r>
            <a:r>
              <a:rPr lang="en-US" altLang="zh-TW" sz="2800" dirty="0" smtClean="0"/>
              <a:t> </a:t>
            </a:r>
            <a:r>
              <a:rPr lang="en-US" altLang="zh-TW" sz="2800" dirty="0"/>
              <a:t>1991, 109)</a:t>
            </a:r>
            <a:endParaRPr lang="zh-TW" altLang="zh-TW" sz="2800" dirty="0"/>
          </a:p>
          <a:p>
            <a:pPr marL="0" indent="0">
              <a:buNone/>
            </a:pPr>
            <a:endParaRPr lang="zh-TW" altLang="en-US" dirty="0"/>
          </a:p>
        </p:txBody>
      </p:sp>
    </p:spTree>
    <p:extLst>
      <p:ext uri="{BB962C8B-B14F-4D97-AF65-F5344CB8AC3E}">
        <p14:creationId xmlns:p14="http://schemas.microsoft.com/office/powerpoint/2010/main" val="936294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5001" y="660400"/>
            <a:ext cx="6921499" cy="883024"/>
          </a:xfrm>
        </p:spPr>
        <p:txBody>
          <a:bodyPr/>
          <a:lstStyle/>
          <a:p>
            <a:pPr algn="ctr"/>
            <a:r>
              <a:rPr lang="zh-TW" altLang="zh-TW" sz="3600" dirty="0"/>
              <a:t>「過度與踰越哲學家」</a:t>
            </a:r>
            <a:endParaRPr lang="zh-TW" altLang="en-US" sz="3600" dirty="0"/>
          </a:p>
        </p:txBody>
      </p:sp>
      <p:sp>
        <p:nvSpPr>
          <p:cNvPr id="3" name="文字版面配置區 2"/>
          <p:cNvSpPr>
            <a:spLocks noGrp="1"/>
          </p:cNvSpPr>
          <p:nvPr>
            <p:ph type="body" idx="1"/>
          </p:nvPr>
        </p:nvSpPr>
        <p:spPr>
          <a:xfrm>
            <a:off x="444501" y="2068287"/>
            <a:ext cx="8928100" cy="3418113"/>
          </a:xfrm>
        </p:spPr>
        <p:txBody>
          <a:bodyPr>
            <a:normAutofit/>
          </a:bodyPr>
          <a:lstStyle/>
          <a:p>
            <a:r>
              <a:rPr lang="zh-TW" altLang="zh-TW" sz="2400" dirty="0" smtClean="0"/>
              <a:t>「</a:t>
            </a:r>
            <a:r>
              <a:rPr lang="zh-TW" altLang="zh-TW" sz="2400" dirty="0"/>
              <a:t>踰越」</a:t>
            </a:r>
            <a:r>
              <a:rPr lang="en-US" altLang="zh-TW" sz="2400" dirty="0"/>
              <a:t>(la transgression)</a:t>
            </a:r>
            <a:r>
              <a:rPr lang="zh-TW" altLang="zh-TW" sz="2400" dirty="0"/>
              <a:t>、「耗費」</a:t>
            </a:r>
            <a:r>
              <a:rPr lang="en-US" altLang="zh-TW" sz="2400" dirty="0"/>
              <a:t>(la </a:t>
            </a:r>
            <a:r>
              <a:rPr lang="en-US" altLang="zh-TW" sz="2400" dirty="0" err="1"/>
              <a:t>dépense</a:t>
            </a:r>
            <a:r>
              <a:rPr lang="en-US" altLang="zh-TW" sz="2400" dirty="0"/>
              <a:t>)</a:t>
            </a:r>
            <a:r>
              <a:rPr lang="zh-TW" altLang="zh-TW" sz="2400" dirty="0"/>
              <a:t>、「過度」</a:t>
            </a:r>
            <a:r>
              <a:rPr lang="en-US" altLang="zh-TW" sz="2400" dirty="0"/>
              <a:t>(</a:t>
            </a:r>
            <a:r>
              <a:rPr lang="en-US" altLang="zh-TW" sz="2400" dirty="0" err="1"/>
              <a:t>l’excès</a:t>
            </a:r>
            <a:r>
              <a:rPr lang="en-US" altLang="zh-TW" sz="2400" dirty="0" smtClean="0"/>
              <a:t>)</a:t>
            </a:r>
            <a:r>
              <a:rPr lang="zh-TW" altLang="zh-TW" sz="2400" dirty="0" smtClean="0"/>
              <a:t> 被</a:t>
            </a:r>
            <a:r>
              <a:rPr lang="zh-TW" altLang="zh-TW" sz="2400" dirty="0"/>
              <a:t>以批判傳統為己志的學者所挪用</a:t>
            </a:r>
            <a:r>
              <a:rPr lang="zh-TW" altLang="zh-TW" sz="2400" dirty="0" smtClean="0"/>
              <a:t>。</a:t>
            </a:r>
            <a:endParaRPr lang="en-US" altLang="zh-TW" sz="2400" dirty="0" smtClean="0"/>
          </a:p>
          <a:p>
            <a:endParaRPr lang="en-US" altLang="zh-TW" sz="2400" i="1" dirty="0" smtClean="0"/>
          </a:p>
          <a:p>
            <a:r>
              <a:rPr lang="zh-TW" altLang="zh-TW" sz="2400" dirty="0"/>
              <a:t>另類行動者的靈感來源，脫軌行徑合理化的理論根據。</a:t>
            </a:r>
            <a:endParaRPr lang="en-US" altLang="zh-TW" sz="2400" dirty="0"/>
          </a:p>
          <a:p>
            <a:endParaRPr lang="en-US" altLang="zh-TW" sz="2400" i="1" dirty="0"/>
          </a:p>
          <a:p>
            <a:endParaRPr lang="en-US" altLang="zh-TW" sz="2400" dirty="0" smtClean="0"/>
          </a:p>
        </p:txBody>
      </p:sp>
    </p:spTree>
    <p:extLst>
      <p:ext uri="{BB962C8B-B14F-4D97-AF65-F5344CB8AC3E}">
        <p14:creationId xmlns:p14="http://schemas.microsoft.com/office/powerpoint/2010/main" val="1652077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512367" y="5554915"/>
            <a:ext cx="6860561" cy="548342"/>
          </a:xfrm>
        </p:spPr>
        <p:txBody>
          <a:bodyPr>
            <a:normAutofit fontScale="90000"/>
          </a:bodyPr>
          <a:lstStyle/>
          <a:p>
            <a:r>
              <a:rPr lang="en-US" altLang="zh-TW" dirty="0" smtClean="0"/>
              <a:t>《</a:t>
            </a:r>
            <a:r>
              <a:rPr lang="zh-TW" altLang="en-US" dirty="0" smtClean="0"/>
              <a:t>情色論</a:t>
            </a:r>
            <a:r>
              <a:rPr lang="en-US" altLang="zh-TW" dirty="0" smtClean="0"/>
              <a:t>》</a:t>
            </a:r>
            <a:r>
              <a:rPr lang="zh-TW" altLang="en-US" dirty="0" smtClean="0"/>
              <a:t>（</a:t>
            </a:r>
            <a:r>
              <a:rPr lang="en-US" altLang="zh-TW" dirty="0" smtClean="0"/>
              <a:t>1957</a:t>
            </a:r>
            <a:r>
              <a:rPr lang="zh-TW" altLang="en-US" dirty="0" smtClean="0"/>
              <a:t>）法文版封面</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9955" y="419100"/>
            <a:ext cx="3050792" cy="4895056"/>
          </a:xfrm>
        </p:spPr>
      </p:pic>
    </p:spTree>
    <p:extLst>
      <p:ext uri="{BB962C8B-B14F-4D97-AF65-F5344CB8AC3E}">
        <p14:creationId xmlns:p14="http://schemas.microsoft.com/office/powerpoint/2010/main" val="1826331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42912" y="1092200"/>
            <a:ext cx="8915400" cy="3777622"/>
          </a:xfrm>
        </p:spPr>
        <p:txBody>
          <a:bodyPr/>
          <a:lstStyle/>
          <a:p>
            <a:r>
              <a:rPr lang="zh-TW" altLang="zh-TW" sz="2400" dirty="0" smtClean="0"/>
              <a:t>從人類</a:t>
            </a:r>
            <a:r>
              <a:rPr lang="zh-TW" altLang="en-US" sz="2400" dirty="0"/>
              <a:t>進化</a:t>
            </a:r>
            <a:r>
              <a:rPr lang="zh-TW" altLang="zh-TW" sz="2400" dirty="0" smtClean="0"/>
              <a:t>的</a:t>
            </a:r>
            <a:r>
              <a:rPr lang="zh-TW" altLang="zh-TW" sz="2400" dirty="0"/>
              <a:t>角度切入，企圖從</a:t>
            </a:r>
            <a:r>
              <a:rPr lang="zh-TW" altLang="zh-TW" sz="2400" dirty="0">
                <a:solidFill>
                  <a:srgbClr val="FF0000"/>
                </a:solidFill>
              </a:rPr>
              <a:t>禁忌與踰越的辯證</a:t>
            </a:r>
            <a:r>
              <a:rPr lang="zh-TW" altLang="zh-TW" sz="2400" dirty="0"/>
              <a:t>中建構出一套理論，是巴代伊一生思想的縮影</a:t>
            </a:r>
            <a:r>
              <a:rPr lang="zh-TW" altLang="zh-TW" sz="2400" dirty="0" smtClean="0"/>
              <a:t>。</a:t>
            </a:r>
            <a:endParaRPr lang="en-US" altLang="zh-TW" sz="2400" dirty="0" smtClean="0"/>
          </a:p>
          <a:p>
            <a:r>
              <a:rPr lang="zh-TW" altLang="zh-TW" sz="2400" dirty="0" smtClean="0"/>
              <a:t>情</a:t>
            </a:r>
            <a:r>
              <a:rPr lang="zh-TW" altLang="zh-TW" sz="2400" dirty="0"/>
              <a:t>色並不輕浮</a:t>
            </a:r>
            <a:r>
              <a:rPr lang="zh-TW" altLang="zh-TW" sz="2400" dirty="0" smtClean="0"/>
              <a:t>；它</a:t>
            </a:r>
            <a:r>
              <a:rPr lang="zh-TW" altLang="zh-TW" sz="2400" dirty="0"/>
              <a:t>所涉及的是生命存在的核心</a:t>
            </a:r>
            <a:r>
              <a:rPr lang="zh-TW" altLang="zh-TW" sz="2400" dirty="0" smtClean="0"/>
              <a:t>課題。</a:t>
            </a:r>
            <a:endParaRPr lang="zh-TW" altLang="zh-TW" sz="2400" dirty="0"/>
          </a:p>
          <a:p>
            <a:r>
              <a:rPr lang="zh-TW" altLang="zh-TW" sz="2400" dirty="0"/>
              <a:t>性並不等於情色。動物皆有性行為；但唯獨</a:t>
            </a:r>
            <a:r>
              <a:rPr lang="zh-TW" altLang="zh-TW" sz="2400" dirty="0" smtClean="0"/>
              <a:t>人類</a:t>
            </a:r>
            <a:r>
              <a:rPr lang="zh-TW" altLang="en-US" sz="2400" dirty="0" smtClean="0"/>
              <a:t>有禁忌、懂</a:t>
            </a:r>
            <a:r>
              <a:rPr lang="zh-TW" altLang="zh-TW" sz="2400" dirty="0" smtClean="0"/>
              <a:t>情</a:t>
            </a:r>
            <a:r>
              <a:rPr lang="zh-TW" altLang="zh-TW" sz="2400" dirty="0"/>
              <a:t>色</a:t>
            </a:r>
            <a:r>
              <a:rPr lang="zh-TW" altLang="zh-TW" sz="2400" dirty="0" smtClean="0"/>
              <a:t>。</a:t>
            </a:r>
            <a:endParaRPr lang="en-US" altLang="zh-TW" sz="2400" dirty="0" smtClean="0"/>
          </a:p>
          <a:p>
            <a:r>
              <a:rPr lang="zh-TW" altLang="en-US" sz="2400" dirty="0"/>
              <a:t>人類為了擺脫獸性而有了性禁忌，對此性禁忌的踰越又使人類成為情色動物。身為情色動物的人並非想回歸動物，但</a:t>
            </a:r>
            <a:r>
              <a:rPr lang="zh-TW" altLang="en-US" sz="2400" dirty="0" smtClean="0"/>
              <a:t>獸性的確在</a:t>
            </a:r>
            <a:r>
              <a:rPr lang="zh-TW" altLang="en-US" sz="2400" dirty="0"/>
              <a:t>其踰越性禁忌時扮演著重要的角色。</a:t>
            </a:r>
            <a:endParaRPr lang="en-US" altLang="zh-TW" sz="2400" dirty="0"/>
          </a:p>
          <a:p>
            <a:pPr marL="0" indent="0">
              <a:buNone/>
            </a:pPr>
            <a:endParaRPr lang="en-US" altLang="zh-TW" sz="2400" dirty="0" smtClean="0"/>
          </a:p>
          <a:p>
            <a:endParaRPr lang="en-US" altLang="zh-TW" sz="2400" dirty="0" smtClean="0"/>
          </a:p>
          <a:p>
            <a:pPr marL="0" indent="0">
              <a:buNone/>
            </a:pPr>
            <a:endParaRPr lang="zh-TW" altLang="en-US" dirty="0"/>
          </a:p>
        </p:txBody>
      </p:sp>
    </p:spTree>
    <p:extLst>
      <p:ext uri="{BB962C8B-B14F-4D97-AF65-F5344CB8AC3E}">
        <p14:creationId xmlns:p14="http://schemas.microsoft.com/office/powerpoint/2010/main" val="2300151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41206" y="205010"/>
            <a:ext cx="9111036" cy="613019"/>
          </a:xfrm>
        </p:spPr>
        <p:txBody>
          <a:bodyPr>
            <a:normAutofit fontScale="90000"/>
          </a:bodyPr>
          <a:lstStyle/>
          <a:p>
            <a:pPr algn="ctr"/>
            <a:r>
              <a:rPr lang="zh-TW" altLang="en-US" dirty="0" smtClean="0"/>
              <a:t>禁忌與踰越的辯證</a:t>
            </a:r>
            <a:endParaRPr lang="zh-TW" altLang="en-US" dirty="0"/>
          </a:p>
        </p:txBody>
      </p:sp>
      <p:sp>
        <p:nvSpPr>
          <p:cNvPr id="5" name="內容版面配置區 4"/>
          <p:cNvSpPr>
            <a:spLocks noGrp="1"/>
          </p:cNvSpPr>
          <p:nvPr>
            <p:ph idx="1"/>
          </p:nvPr>
        </p:nvSpPr>
        <p:spPr>
          <a:xfrm>
            <a:off x="241206" y="818029"/>
            <a:ext cx="8915400" cy="5620871"/>
          </a:xfrm>
        </p:spPr>
        <p:txBody>
          <a:bodyPr>
            <a:normAutofit lnSpcReduction="10000"/>
          </a:bodyPr>
          <a:lstStyle/>
          <a:p>
            <a:pPr>
              <a:lnSpc>
                <a:spcPct val="160000"/>
              </a:lnSpc>
            </a:pPr>
            <a:r>
              <a:rPr lang="zh-TW" altLang="en-US" dirty="0" smtClean="0"/>
              <a:t>「</a:t>
            </a:r>
            <a:r>
              <a:rPr lang="zh-TW" altLang="zh-TW" dirty="0" smtClean="0"/>
              <a:t>只要</a:t>
            </a:r>
            <a:r>
              <a:rPr lang="zh-TW" altLang="zh-TW" dirty="0"/>
              <a:t>是禁忌，就可以被踰越。踰越禁忌經常是被允許的，甚至經常是事先規定好的</a:t>
            </a:r>
            <a:r>
              <a:rPr lang="zh-TW" altLang="zh-TW" dirty="0" smtClean="0"/>
              <a:t>。</a:t>
            </a:r>
            <a:r>
              <a:rPr lang="zh-TW" altLang="en-US" dirty="0" smtClean="0"/>
              <a:t>」（</a:t>
            </a:r>
            <a:r>
              <a:rPr lang="en-US" altLang="zh-TW" dirty="0" smtClean="0"/>
              <a:t>117</a:t>
            </a:r>
            <a:r>
              <a:rPr lang="zh-TW" altLang="en-US" dirty="0" smtClean="0"/>
              <a:t>）「</a:t>
            </a:r>
            <a:r>
              <a:rPr lang="zh-TW" altLang="zh-TW" dirty="0" smtClean="0"/>
              <a:t>禁忌</a:t>
            </a:r>
            <a:r>
              <a:rPr lang="zh-TW" altLang="zh-TW" dirty="0"/>
              <a:t>並不代表人們完全不去做，而是賦予此行為踰越的色彩</a:t>
            </a:r>
            <a:r>
              <a:rPr lang="zh-TW" altLang="zh-TW" dirty="0" smtClean="0"/>
              <a:t>。</a:t>
            </a:r>
            <a:r>
              <a:rPr lang="zh-TW" altLang="en-US" dirty="0" smtClean="0"/>
              <a:t>」（</a:t>
            </a:r>
            <a:r>
              <a:rPr lang="en-US" altLang="zh-TW" dirty="0" smtClean="0"/>
              <a:t>128</a:t>
            </a:r>
            <a:r>
              <a:rPr lang="zh-TW" altLang="en-US" dirty="0" smtClean="0"/>
              <a:t>）</a:t>
            </a:r>
            <a:endParaRPr lang="en-US" altLang="zh-TW" dirty="0" smtClean="0"/>
          </a:p>
          <a:p>
            <a:pPr>
              <a:lnSpc>
                <a:spcPct val="160000"/>
              </a:lnSpc>
            </a:pPr>
            <a:r>
              <a:rPr lang="zh-TW" altLang="en-US" dirty="0" smtClean="0"/>
              <a:t>禁忌預設了合法且儀式性的</a:t>
            </a:r>
            <a:r>
              <a:rPr lang="zh-TW" altLang="zh-TW" dirty="0" smtClean="0"/>
              <a:t>踰越</a:t>
            </a:r>
            <a:endParaRPr lang="en-US" altLang="zh-TW" dirty="0"/>
          </a:p>
          <a:p>
            <a:pPr>
              <a:lnSpc>
                <a:spcPct val="160000"/>
              </a:lnSpc>
            </a:pPr>
            <a:r>
              <a:rPr lang="zh-TW" altLang="en-US" dirty="0" smtClean="0"/>
              <a:t>性禁忌（不可姦淫）→婚姻（過程）</a:t>
            </a:r>
            <a:r>
              <a:rPr lang="en-US" altLang="zh-TW" dirty="0" smtClean="0"/>
              <a:t>/</a:t>
            </a:r>
            <a:r>
              <a:rPr lang="zh-TW" altLang="en-US" dirty="0" smtClean="0"/>
              <a:t>集體性狂歡；</a:t>
            </a:r>
            <a:r>
              <a:rPr lang="zh-TW" altLang="en-US" dirty="0"/>
              <a:t>洞房花燭夜，封建領主的初夜權</a:t>
            </a:r>
            <a:r>
              <a:rPr lang="en-US" altLang="zh-TW" dirty="0"/>
              <a:t>(le </a:t>
            </a:r>
            <a:r>
              <a:rPr lang="en-US" altLang="zh-TW" dirty="0" err="1"/>
              <a:t>droit</a:t>
            </a:r>
            <a:r>
              <a:rPr lang="en-US" altLang="zh-TW" dirty="0"/>
              <a:t> de </a:t>
            </a:r>
            <a:r>
              <a:rPr lang="en-US" altLang="zh-TW" dirty="0" err="1"/>
              <a:t>cuissage</a:t>
            </a:r>
            <a:r>
              <a:rPr lang="en-US" altLang="zh-TW" dirty="0" smtClean="0"/>
              <a:t>)</a:t>
            </a:r>
          </a:p>
          <a:p>
            <a:pPr>
              <a:lnSpc>
                <a:spcPct val="160000"/>
              </a:lnSpc>
            </a:pPr>
            <a:r>
              <a:rPr lang="zh-TW" altLang="en-US" dirty="0"/>
              <a:t>殺人</a:t>
            </a:r>
            <a:r>
              <a:rPr lang="zh-TW" altLang="en-US" dirty="0" smtClean="0"/>
              <a:t>禁忌（不可殺人）→獻祭</a:t>
            </a:r>
            <a:r>
              <a:rPr lang="en-US" altLang="zh-TW" dirty="0" smtClean="0"/>
              <a:t>/</a:t>
            </a:r>
            <a:r>
              <a:rPr lang="zh-TW" altLang="en-US" dirty="0" smtClean="0"/>
              <a:t>戰爭</a:t>
            </a:r>
            <a:endParaRPr lang="en-US" altLang="zh-TW" dirty="0" smtClean="0"/>
          </a:p>
          <a:p>
            <a:pPr>
              <a:lnSpc>
                <a:spcPct val="160000"/>
              </a:lnSpc>
            </a:pPr>
            <a:r>
              <a:rPr lang="zh-TW" altLang="en-US" dirty="0" smtClean="0"/>
              <a:t>「禁忌滋生慾望」（</a:t>
            </a:r>
            <a:r>
              <a:rPr lang="en-US" altLang="zh-TW" dirty="0" smtClean="0"/>
              <a:t>126</a:t>
            </a:r>
            <a:r>
              <a:rPr lang="zh-TW" altLang="en-US" dirty="0" smtClean="0"/>
              <a:t>）</a:t>
            </a:r>
            <a:r>
              <a:rPr lang="zh-TW" altLang="en-US" dirty="0" smtClean="0">
                <a:solidFill>
                  <a:srgbClr val="FF0000"/>
                </a:solidFill>
              </a:rPr>
              <a:t>禁忌預設了踰越的神聖性，確保了踰越的焦慮與愉悅</a:t>
            </a:r>
            <a:r>
              <a:rPr lang="zh-TW" altLang="en-US" dirty="0" smtClean="0"/>
              <a:t>。（禁果、妻不如妾、</a:t>
            </a:r>
            <a:r>
              <a:rPr lang="en-US" altLang="zh-TW" dirty="0" smtClean="0"/>
              <a:t>Edmund in </a:t>
            </a:r>
            <a:r>
              <a:rPr lang="en-US" altLang="zh-TW" i="1" dirty="0" smtClean="0"/>
              <a:t>King Lear</a:t>
            </a:r>
            <a:r>
              <a:rPr lang="zh-TW" altLang="en-US" dirty="0" smtClean="0"/>
              <a:t> 、</a:t>
            </a:r>
            <a:r>
              <a:rPr lang="en-US" altLang="zh-TW" dirty="0" smtClean="0"/>
              <a:t>sex in church)</a:t>
            </a:r>
          </a:p>
          <a:p>
            <a:pPr>
              <a:lnSpc>
                <a:spcPct val="160000"/>
              </a:lnSpc>
            </a:pPr>
            <a:r>
              <a:rPr lang="zh-TW" altLang="en-US" dirty="0"/>
              <a:t>「</a:t>
            </a:r>
            <a:r>
              <a:rPr lang="zh-TW" altLang="zh-TW" dirty="0">
                <a:solidFill>
                  <a:srgbClr val="FF0000"/>
                </a:solidFill>
              </a:rPr>
              <a:t>踰越不是對禁忌的否定，而是對禁忌的超越與成全</a:t>
            </a:r>
            <a:r>
              <a:rPr lang="zh-TW" altLang="en-US" dirty="0"/>
              <a:t>。」</a:t>
            </a:r>
            <a:r>
              <a:rPr lang="en-US" altLang="zh-TW" dirty="0"/>
              <a:t>(117</a:t>
            </a:r>
            <a:r>
              <a:rPr lang="en-US" altLang="zh-TW" dirty="0" smtClean="0"/>
              <a:t>)</a:t>
            </a:r>
          </a:p>
          <a:p>
            <a:pPr>
              <a:lnSpc>
                <a:spcPct val="160000"/>
              </a:lnSpc>
            </a:pPr>
            <a:r>
              <a:rPr lang="zh-TW" altLang="en-US" dirty="0"/>
              <a:t>禁忌</a:t>
            </a:r>
            <a:r>
              <a:rPr lang="zh-TW" altLang="en-US" dirty="0" smtClean="0"/>
              <a:t>與踰越、人性與獸性的關係弔詭而曖昧</a:t>
            </a:r>
            <a:endParaRPr lang="en-US" altLang="zh-TW" dirty="0"/>
          </a:p>
          <a:p>
            <a:pPr marL="0" indent="0">
              <a:lnSpc>
                <a:spcPct val="160000"/>
              </a:lnSpc>
              <a:buNone/>
            </a:pPr>
            <a:endParaRPr lang="en-US" altLang="zh-TW" dirty="0" smtClean="0"/>
          </a:p>
          <a:p>
            <a:pPr>
              <a:lnSpc>
                <a:spcPct val="160000"/>
              </a:lnSpc>
            </a:pPr>
            <a:endParaRPr lang="zh-TW" altLang="en-US" dirty="0"/>
          </a:p>
          <a:p>
            <a:pPr>
              <a:lnSpc>
                <a:spcPct val="160000"/>
              </a:lnSpc>
            </a:pPr>
            <a:endParaRPr lang="zh-TW" altLang="zh-TW" dirty="0"/>
          </a:p>
          <a:p>
            <a:pPr>
              <a:lnSpc>
                <a:spcPct val="160000"/>
              </a:lnSpc>
            </a:pPr>
            <a:endParaRPr lang="en-US" altLang="zh-TW" dirty="0" smtClean="0"/>
          </a:p>
          <a:p>
            <a:pPr marL="0" indent="0">
              <a:lnSpc>
                <a:spcPct val="160000"/>
              </a:lnSpc>
              <a:buNone/>
            </a:pPr>
            <a:endParaRPr lang="en-US" altLang="zh-TW" dirty="0" smtClean="0"/>
          </a:p>
          <a:p>
            <a:pPr marL="0" indent="0">
              <a:lnSpc>
                <a:spcPct val="160000"/>
              </a:lnSpc>
              <a:buNone/>
            </a:pPr>
            <a:endParaRPr lang="zh-TW" altLang="zh-TW" dirty="0"/>
          </a:p>
          <a:p>
            <a:pPr>
              <a:lnSpc>
                <a:spcPct val="160000"/>
              </a:lnSpc>
            </a:pPr>
            <a:endParaRPr lang="zh-TW" altLang="en-US" dirty="0"/>
          </a:p>
        </p:txBody>
      </p:sp>
    </p:spTree>
    <p:extLst>
      <p:ext uri="{BB962C8B-B14F-4D97-AF65-F5344CB8AC3E}">
        <p14:creationId xmlns:p14="http://schemas.microsoft.com/office/powerpoint/2010/main" val="135167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580568"/>
            <a:ext cx="8915400" cy="671290"/>
          </a:xfrm>
        </p:spPr>
        <p:txBody>
          <a:bodyPr>
            <a:normAutofit/>
          </a:bodyPr>
          <a:lstStyle/>
          <a:p>
            <a:pPr algn="ctr"/>
            <a:r>
              <a:rPr lang="zh-TW" altLang="en-US" dirty="0" smtClean="0"/>
              <a:t>人類審美觀</a:t>
            </a:r>
            <a:r>
              <a:rPr lang="zh-TW" altLang="en-US" dirty="0"/>
              <a:t>中</a:t>
            </a:r>
            <a:r>
              <a:rPr lang="zh-TW" altLang="en-US" dirty="0" smtClean="0"/>
              <a:t>人性</a:t>
            </a:r>
            <a:r>
              <a:rPr lang="en-US" altLang="zh-TW" dirty="0" smtClean="0"/>
              <a:t>/</a:t>
            </a:r>
            <a:r>
              <a:rPr lang="zh-TW" altLang="en-US" dirty="0"/>
              <a:t>獸性</a:t>
            </a:r>
            <a:r>
              <a:rPr lang="zh-TW" altLang="en-US" dirty="0" smtClean="0"/>
              <a:t>的辯證色</a:t>
            </a:r>
            <a:endParaRPr lang="zh-TW" altLang="en-US" dirty="0"/>
          </a:p>
        </p:txBody>
      </p:sp>
      <p:sp>
        <p:nvSpPr>
          <p:cNvPr id="3" name="內容版面配置區 2"/>
          <p:cNvSpPr>
            <a:spLocks noGrp="1"/>
          </p:cNvSpPr>
          <p:nvPr>
            <p:ph idx="1"/>
          </p:nvPr>
        </p:nvSpPr>
        <p:spPr>
          <a:xfrm>
            <a:off x="677334" y="1841275"/>
            <a:ext cx="8596668" cy="3880773"/>
          </a:xfrm>
        </p:spPr>
        <p:txBody>
          <a:bodyPr>
            <a:normAutofit fontScale="92500" lnSpcReduction="10000"/>
          </a:bodyPr>
          <a:lstStyle/>
          <a:p>
            <a:pPr marL="0" indent="0">
              <a:buNone/>
            </a:pPr>
            <a:endParaRPr lang="zh-TW" altLang="zh-TW" dirty="0" smtClean="0"/>
          </a:p>
          <a:p>
            <a:r>
              <a:rPr lang="zh-TW" altLang="en-US" sz="2400" dirty="0" smtClean="0"/>
              <a:t>「</a:t>
            </a:r>
            <a:r>
              <a:rPr lang="zh-TW" altLang="zh-TW" sz="2400" dirty="0" smtClean="0"/>
              <a:t>遠離</a:t>
            </a:r>
            <a:r>
              <a:rPr lang="zh-TW" altLang="zh-TW" sz="2400" dirty="0"/>
              <a:t>獸性、體態輕盈、柔若無骨的女性最</a:t>
            </a:r>
            <a:r>
              <a:rPr lang="zh-TW" altLang="zh-TW" sz="2400" dirty="0" smtClean="0"/>
              <a:t>符合美女</a:t>
            </a:r>
            <a:r>
              <a:rPr lang="zh-TW" altLang="zh-TW" sz="2400" dirty="0"/>
              <a:t>形象</a:t>
            </a:r>
            <a:r>
              <a:rPr lang="zh-TW" altLang="zh-TW" sz="2400" dirty="0" smtClean="0"/>
              <a:t>。美女如果</a:t>
            </a:r>
            <a:r>
              <a:rPr lang="zh-TW" altLang="zh-TW" sz="2400" dirty="0"/>
              <a:t>不同</a:t>
            </a:r>
            <a:r>
              <a:rPr lang="zh-TW" altLang="zh-TW" sz="2400" dirty="0" smtClean="0"/>
              <a:t>時散發</a:t>
            </a:r>
            <a:r>
              <a:rPr lang="zh-TW" altLang="zh-TW" sz="2400" dirty="0"/>
              <a:t>出神秘、挑逗意味濃厚的獸性，她的美將</a:t>
            </a:r>
            <a:r>
              <a:rPr lang="zh-TW" altLang="zh-TW" sz="2400" dirty="0" smtClean="0"/>
              <a:t>淡而無味。</a:t>
            </a:r>
            <a:r>
              <a:rPr lang="zh-TW" altLang="zh-TW" sz="2400" dirty="0"/>
              <a:t>令男人垂涎的美女，其美貌令人想起令其害羞的</a:t>
            </a:r>
            <a:r>
              <a:rPr lang="zh-TW" altLang="zh-TW" sz="2400" dirty="0" smtClean="0"/>
              <a:t>部位</a:t>
            </a:r>
            <a:r>
              <a:rPr lang="en-US" altLang="zh-TW" sz="2400" dirty="0" smtClean="0"/>
              <a:t>(pudenda)</a:t>
            </a:r>
            <a:r>
              <a:rPr lang="zh-TW" altLang="zh-TW" sz="2400" dirty="0" smtClean="0"/>
              <a:t>：</a:t>
            </a:r>
            <a:r>
              <a:rPr lang="zh-TW" altLang="zh-TW" sz="2400" dirty="0"/>
              <a:t>恰巧也正是她身上長有毛髮、保有獸性的部位</a:t>
            </a:r>
            <a:r>
              <a:rPr lang="zh-TW" altLang="zh-TW" sz="2400" dirty="0" smtClean="0"/>
              <a:t>。原先</a:t>
            </a:r>
            <a:r>
              <a:rPr lang="zh-TW" altLang="zh-TW" sz="2400" dirty="0"/>
              <a:t>否定獸性、喚醒慾望之美貌，最終卻激化慾望而頌揚起獸性的部位</a:t>
            </a:r>
            <a:r>
              <a:rPr lang="zh-TW" altLang="zh-TW" sz="2400" dirty="0" smtClean="0"/>
              <a:t>！</a:t>
            </a:r>
            <a:r>
              <a:rPr lang="zh-TW" altLang="en-US" sz="2400" dirty="0" smtClean="0"/>
              <a:t>」（１９６）</a:t>
            </a:r>
            <a:endParaRPr lang="en-US" altLang="zh-TW" sz="2400" dirty="0" smtClean="0"/>
          </a:p>
          <a:p>
            <a:r>
              <a:rPr lang="zh-TW" altLang="en-US" sz="2400" dirty="0" smtClean="0">
                <a:solidFill>
                  <a:schemeClr val="tx1"/>
                </a:solidFill>
              </a:rPr>
              <a:t>「</a:t>
            </a:r>
            <a:r>
              <a:rPr lang="zh-TW" altLang="zh-TW" sz="2400" dirty="0" smtClean="0">
                <a:solidFill>
                  <a:schemeClr val="tx1"/>
                </a:solidFill>
              </a:rPr>
              <a:t>美貌</a:t>
            </a:r>
            <a:r>
              <a:rPr lang="zh-TW" altLang="zh-TW" sz="2400" dirty="0">
                <a:solidFill>
                  <a:schemeClr val="tx1"/>
                </a:solidFill>
              </a:rPr>
              <a:t>之所以最為重要，在於醜陋無法進一步被弄髒，而情色的本質就在於玷污。意味著禁忌的人性在情色中遭到踰越。人性遭到踰越、褻瀆、玷污。愈是貌美、遭玷污得愈是徹底</a:t>
            </a:r>
            <a:r>
              <a:rPr lang="zh-TW" altLang="zh-TW" sz="2400" dirty="0" smtClean="0">
                <a:solidFill>
                  <a:schemeClr val="tx1"/>
                </a:solidFill>
              </a:rPr>
              <a:t>。</a:t>
            </a:r>
            <a:r>
              <a:rPr lang="zh-TW" altLang="en-US" sz="2400" dirty="0" smtClean="0">
                <a:solidFill>
                  <a:schemeClr val="tx1"/>
                </a:solidFill>
              </a:rPr>
              <a:t>」（</a:t>
            </a:r>
            <a:r>
              <a:rPr lang="zh-TW" altLang="en-US" sz="2400" dirty="0">
                <a:solidFill>
                  <a:schemeClr val="tx1"/>
                </a:solidFill>
              </a:rPr>
              <a:t>１９８）</a:t>
            </a:r>
            <a:endParaRPr lang="en-US" altLang="zh-TW" sz="2400" dirty="0" smtClean="0"/>
          </a:p>
          <a:p>
            <a:endParaRPr lang="zh-TW" altLang="en-US" dirty="0"/>
          </a:p>
        </p:txBody>
      </p:sp>
    </p:spTree>
    <p:extLst>
      <p:ext uri="{BB962C8B-B14F-4D97-AF65-F5344CB8AC3E}">
        <p14:creationId xmlns:p14="http://schemas.microsoft.com/office/powerpoint/2010/main" val="3072655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0572" y="377367"/>
            <a:ext cx="8935584" cy="696690"/>
          </a:xfrm>
        </p:spPr>
        <p:txBody>
          <a:bodyPr>
            <a:normAutofit/>
          </a:bodyPr>
          <a:lstStyle/>
          <a:p>
            <a:pPr algn="ctr"/>
            <a:r>
              <a:rPr lang="zh-TW" altLang="en-US" dirty="0" smtClean="0"/>
              <a:t>情色的意涵</a:t>
            </a:r>
            <a:endParaRPr lang="zh-TW" altLang="en-US" dirty="0"/>
          </a:p>
        </p:txBody>
      </p:sp>
      <p:sp>
        <p:nvSpPr>
          <p:cNvPr id="3" name="內容版面配置區 2"/>
          <p:cNvSpPr>
            <a:spLocks noGrp="1"/>
          </p:cNvSpPr>
          <p:nvPr>
            <p:ph idx="1"/>
          </p:nvPr>
        </p:nvSpPr>
        <p:spPr>
          <a:xfrm>
            <a:off x="432708" y="1569357"/>
            <a:ext cx="9231312" cy="4298322"/>
          </a:xfrm>
        </p:spPr>
        <p:txBody>
          <a:bodyPr>
            <a:normAutofit lnSpcReduction="10000"/>
          </a:bodyPr>
          <a:lstStyle/>
          <a:p>
            <a:r>
              <a:rPr lang="zh-TW" altLang="en-US" sz="2400" dirty="0" smtClean="0"/>
              <a:t>狹</a:t>
            </a:r>
            <a:r>
              <a:rPr lang="zh-TW" altLang="zh-TW" sz="2400" dirty="0" smtClean="0"/>
              <a:t>義</a:t>
            </a:r>
            <a:r>
              <a:rPr lang="zh-TW" altLang="en-US" sz="2400" dirty="0" smtClean="0"/>
              <a:t>的</a:t>
            </a:r>
            <a:r>
              <a:rPr lang="zh-TW" altLang="zh-TW" sz="2400" dirty="0" smtClean="0"/>
              <a:t>情</a:t>
            </a:r>
            <a:r>
              <a:rPr lang="zh-TW" altLang="zh-TW" sz="2400" dirty="0"/>
              <a:t>色是人類面對性</a:t>
            </a:r>
            <a:r>
              <a:rPr lang="zh-TW" altLang="zh-TW" sz="2400" dirty="0" smtClean="0"/>
              <a:t>禁忌</a:t>
            </a:r>
            <a:r>
              <a:rPr lang="zh-TW" altLang="en-US" sz="2400" dirty="0" smtClean="0"/>
              <a:t>（反對動物性濫交，普遍</a:t>
            </a:r>
            <a:r>
              <a:rPr lang="zh-TW" altLang="en-US" sz="2400" dirty="0"/>
              <a:t>而模糊</a:t>
            </a:r>
            <a:r>
              <a:rPr lang="zh-TW" altLang="en-US" sz="2400" dirty="0" smtClean="0"/>
              <a:t>，其面向依時空而定）</a:t>
            </a:r>
            <a:r>
              <a:rPr lang="zh-TW" altLang="zh-TW" sz="2400" dirty="0" smtClean="0"/>
              <a:t>的踰越。</a:t>
            </a:r>
            <a:endParaRPr lang="en-US" altLang="zh-TW" sz="2400" dirty="0" smtClean="0"/>
          </a:p>
          <a:p>
            <a:r>
              <a:rPr lang="zh-TW" altLang="zh-TW" sz="2400" dirty="0" smtClean="0"/>
              <a:t>廣義</a:t>
            </a:r>
            <a:r>
              <a:rPr lang="zh-TW" altLang="zh-TW" sz="2400" dirty="0"/>
              <a:t>而言，情色則代表著人類踰越其先天存在侷限與後天人為禁忌</a:t>
            </a:r>
            <a:r>
              <a:rPr lang="zh-TW" altLang="zh-TW" sz="2400" dirty="0" smtClean="0"/>
              <a:t>、不斷</a:t>
            </a:r>
            <a:r>
              <a:rPr lang="zh-TW" altLang="zh-TW" sz="2400" dirty="0"/>
              <a:t>探索生命各種可能、追求極致</a:t>
            </a:r>
            <a:r>
              <a:rPr lang="zh-TW" altLang="zh-TW" sz="2400" dirty="0" smtClean="0"/>
              <a:t>經驗</a:t>
            </a:r>
            <a:r>
              <a:rPr lang="en-US" altLang="zh-TW" sz="2400" dirty="0" smtClean="0"/>
              <a:t>(limit experience)</a:t>
            </a:r>
            <a:r>
              <a:rPr lang="zh-TW" altLang="zh-TW" sz="2400" dirty="0" smtClean="0"/>
              <a:t>的</a:t>
            </a:r>
            <a:r>
              <a:rPr lang="zh-TW" altLang="zh-TW" sz="2400" dirty="0"/>
              <a:t>企圖。情色是對生命「至死方休」的探索、肯定</a:t>
            </a:r>
            <a:r>
              <a:rPr lang="zh-TW" altLang="zh-TW" sz="2400" dirty="0" smtClean="0"/>
              <a:t>。</a:t>
            </a:r>
            <a:endParaRPr lang="en-US" altLang="zh-TW" sz="2400" dirty="0" smtClean="0"/>
          </a:p>
          <a:p>
            <a:r>
              <a:rPr lang="zh-TW" altLang="en-US" sz="2400" dirty="0"/>
              <a:t>「</a:t>
            </a:r>
            <a:r>
              <a:rPr lang="zh-TW" altLang="zh-TW" sz="2400" dirty="0"/>
              <a:t>情色領域的一致性透過</a:t>
            </a:r>
            <a:r>
              <a:rPr lang="zh-TW" altLang="zh-TW" sz="2400" dirty="0">
                <a:solidFill>
                  <a:srgbClr val="FF0000"/>
                </a:solidFill>
              </a:rPr>
              <a:t>有意志地拒絕侷限於己身</a:t>
            </a:r>
            <a:r>
              <a:rPr lang="zh-TW" altLang="zh-TW" sz="2400" dirty="0"/>
              <a:t>而向我們開展。情色向死亡開展</a:t>
            </a:r>
            <a:r>
              <a:rPr lang="zh-TW" altLang="zh-TW" sz="2400" dirty="0" smtClean="0"/>
              <a:t>。</a:t>
            </a:r>
            <a:r>
              <a:rPr lang="zh-TW" altLang="en-US" sz="2400" dirty="0" smtClean="0"/>
              <a:t>」</a:t>
            </a:r>
            <a:r>
              <a:rPr lang="en-US" altLang="zh-TW" sz="2400" dirty="0"/>
              <a:t>(79</a:t>
            </a:r>
            <a:r>
              <a:rPr lang="en-US" altLang="zh-TW" sz="2400" dirty="0" smtClean="0"/>
              <a:t>)</a:t>
            </a:r>
          </a:p>
          <a:p>
            <a:r>
              <a:rPr lang="zh-TW" altLang="en-US" sz="2400" dirty="0"/>
              <a:t>「</a:t>
            </a:r>
            <a:r>
              <a:rPr lang="zh-TW" altLang="zh-TW" sz="2400" dirty="0"/>
              <a:t>情色的終極目標是交融、剷除界限。</a:t>
            </a:r>
            <a:r>
              <a:rPr lang="zh-TW" altLang="en-US" sz="2400" dirty="0"/>
              <a:t>」（</a:t>
            </a:r>
            <a:r>
              <a:rPr lang="en-US" altLang="zh-TW" sz="2400" dirty="0"/>
              <a:t>183</a:t>
            </a:r>
            <a:r>
              <a:rPr lang="zh-TW" altLang="en-US" sz="2400" dirty="0" smtClean="0"/>
              <a:t>）</a:t>
            </a:r>
            <a:r>
              <a:rPr lang="en-US" altLang="zh-TW" sz="2400" dirty="0" smtClean="0"/>
              <a:t>(coitus, intercourse)</a:t>
            </a:r>
          </a:p>
          <a:p>
            <a:endParaRPr lang="en-US" altLang="zh-TW" dirty="0" smtClean="0"/>
          </a:p>
          <a:p>
            <a:pPr marL="0" indent="0">
              <a:buNone/>
            </a:pPr>
            <a:r>
              <a:rPr lang="en-US" altLang="zh-TW" dirty="0"/>
              <a:t>	</a:t>
            </a:r>
            <a:endParaRPr lang="en-US" altLang="zh-TW" dirty="0" smtClean="0"/>
          </a:p>
          <a:p>
            <a:endParaRPr lang="zh-TW" altLang="zh-TW" dirty="0"/>
          </a:p>
          <a:p>
            <a:endParaRPr lang="zh-TW" altLang="zh-TW" dirty="0"/>
          </a:p>
          <a:p>
            <a:endParaRPr lang="zh-TW" altLang="en-US" dirty="0"/>
          </a:p>
        </p:txBody>
      </p:sp>
    </p:spTree>
    <p:extLst>
      <p:ext uri="{BB962C8B-B14F-4D97-AF65-F5344CB8AC3E}">
        <p14:creationId xmlns:p14="http://schemas.microsoft.com/office/powerpoint/2010/main" val="2056354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dirty="0"/>
              <a:t>人類存在的先天侷限</a:t>
            </a:r>
            <a:endParaRPr lang="zh-TW" altLang="en-US" dirty="0"/>
          </a:p>
        </p:txBody>
      </p:sp>
      <p:sp>
        <p:nvSpPr>
          <p:cNvPr id="3" name="內容版面配置區 2"/>
          <p:cNvSpPr>
            <a:spLocks noGrp="1"/>
          </p:cNvSpPr>
          <p:nvPr>
            <p:ph idx="1"/>
          </p:nvPr>
        </p:nvSpPr>
        <p:spPr>
          <a:xfrm>
            <a:off x="358019" y="1930400"/>
            <a:ext cx="8596668" cy="3880773"/>
          </a:xfrm>
        </p:spPr>
        <p:txBody>
          <a:bodyPr>
            <a:normAutofit/>
          </a:bodyPr>
          <a:lstStyle/>
          <a:p>
            <a:r>
              <a:rPr lang="zh-TW" altLang="zh-TW" sz="2000" dirty="0" smtClean="0"/>
              <a:t>每</a:t>
            </a:r>
            <a:r>
              <a:rPr lang="zh-TW" altLang="zh-TW" sz="2000" dirty="0"/>
              <a:t>個生命本質上都是孤獨的</a:t>
            </a:r>
            <a:r>
              <a:rPr lang="zh-TW" altLang="zh-TW" sz="2000" dirty="0" smtClean="0"/>
              <a:t>、且</a:t>
            </a:r>
            <a:r>
              <a:rPr lang="zh-TW" altLang="zh-TW" sz="2000" dirty="0"/>
              <a:t>不免一</a:t>
            </a:r>
            <a:r>
              <a:rPr lang="zh-TW" altLang="zh-TW" sz="2000" dirty="0" smtClean="0"/>
              <a:t>死</a:t>
            </a:r>
            <a:r>
              <a:rPr lang="zh-TW" altLang="en-US" sz="2000" dirty="0"/>
              <a:t>的</a:t>
            </a:r>
            <a:r>
              <a:rPr lang="zh-TW" altLang="zh-TW" sz="2000" dirty="0" smtClean="0"/>
              <a:t>「</a:t>
            </a:r>
            <a:r>
              <a:rPr lang="zh-TW" altLang="zh-TW" sz="2000" dirty="0"/>
              <a:t>不連貫的生命</a:t>
            </a:r>
            <a:r>
              <a:rPr lang="zh-TW" altLang="zh-TW" sz="2000" dirty="0" smtClean="0"/>
              <a:t>」</a:t>
            </a:r>
            <a:r>
              <a:rPr lang="en-US" altLang="zh-TW" sz="2000" dirty="0" smtClean="0"/>
              <a:t>(des </a:t>
            </a:r>
            <a:r>
              <a:rPr lang="en-US" altLang="zh-TW" sz="2000" dirty="0" err="1" smtClean="0"/>
              <a:t>êtres</a:t>
            </a:r>
            <a:r>
              <a:rPr lang="en-US" altLang="zh-TW" sz="2000" dirty="0" smtClean="0"/>
              <a:t> </a:t>
            </a:r>
            <a:r>
              <a:rPr lang="en-US" altLang="zh-TW" sz="2000" dirty="0" err="1" smtClean="0"/>
              <a:t>discontinus</a:t>
            </a:r>
            <a:r>
              <a:rPr lang="en-US" altLang="zh-TW" sz="2000" dirty="0" smtClean="0"/>
              <a:t>)</a:t>
            </a:r>
            <a:r>
              <a:rPr lang="zh-TW" altLang="en-US" sz="2000" dirty="0" smtClean="0"/>
              <a:t>，</a:t>
            </a:r>
            <a:r>
              <a:rPr lang="zh-TW" altLang="zh-TW" sz="2000" dirty="0" smtClean="0"/>
              <a:t>盼望</a:t>
            </a:r>
            <a:r>
              <a:rPr lang="zh-TW" altLang="zh-TW" sz="2000" dirty="0"/>
              <a:t>與他人溝通、</a:t>
            </a:r>
            <a:r>
              <a:rPr lang="zh-TW" altLang="zh-TW" sz="2000" dirty="0" smtClean="0"/>
              <a:t>融合。</a:t>
            </a:r>
            <a:endParaRPr lang="en-US" altLang="zh-TW" sz="2000" dirty="0" smtClean="0"/>
          </a:p>
          <a:p>
            <a:r>
              <a:rPr lang="zh-TW" altLang="zh-TW" sz="2000" dirty="0"/>
              <a:t>死亡和性就具有超越人與人的隔閡鴻溝，和他者融和成一體的交流、「溝通」能力</a:t>
            </a:r>
            <a:r>
              <a:rPr lang="zh-TW" altLang="zh-TW" sz="2000" dirty="0" smtClean="0"/>
              <a:t>。死亡</a:t>
            </a:r>
            <a:r>
              <a:rPr lang="zh-TW" altLang="zh-TW" sz="2000" dirty="0"/>
              <a:t>與性卻是</a:t>
            </a:r>
            <a:r>
              <a:rPr lang="zh-TW" altLang="zh-TW" sz="2000" dirty="0" smtClean="0"/>
              <a:t>人類的</a:t>
            </a:r>
            <a:r>
              <a:rPr lang="zh-TW" altLang="zh-TW" sz="2000" dirty="0"/>
              <a:t>兩大禁忌。人們因而對兩者存著既懼又愛、既怕又迷的矛盾態度。</a:t>
            </a:r>
          </a:p>
          <a:p>
            <a:r>
              <a:rPr lang="zh-TW" altLang="zh-TW" sz="2000" dirty="0" smtClean="0"/>
              <a:t>死亡並非</a:t>
            </a:r>
            <a:r>
              <a:rPr lang="zh-TW" altLang="zh-TW" sz="2000" dirty="0"/>
              <a:t>真正的解決之道</a:t>
            </a:r>
            <a:r>
              <a:rPr lang="zh-TW" altLang="zh-TW" sz="2000" dirty="0" smtClean="0"/>
              <a:t>。透過</a:t>
            </a:r>
            <a:r>
              <a:rPr lang="zh-TW" altLang="zh-TW" sz="2000" dirty="0"/>
              <a:t>對死亡的模擬、再現，希冀能接近此一經驗之極致。</a:t>
            </a:r>
          </a:p>
          <a:p>
            <a:r>
              <a:rPr lang="zh-TW" altLang="zh-TW" sz="2000" dirty="0" smtClean="0"/>
              <a:t>另一個突破</a:t>
            </a:r>
            <a:r>
              <a:rPr lang="zh-TW" altLang="zh-TW" sz="2000" dirty="0"/>
              <a:t>個人孤獨、封閉結構的具體有效途徑便是透過性交</a:t>
            </a:r>
            <a:r>
              <a:rPr lang="zh-TW" altLang="zh-TW" sz="2000" dirty="0" smtClean="0"/>
              <a:t>。</a:t>
            </a:r>
            <a:endParaRPr lang="en-US" altLang="zh-TW" sz="2000" dirty="0" smtClean="0"/>
          </a:p>
          <a:p>
            <a:r>
              <a:rPr lang="zh-TW" altLang="en-US" sz="2000" dirty="0"/>
              <a:t>「</a:t>
            </a:r>
            <a:r>
              <a:rPr lang="zh-TW" altLang="zh-TW" sz="2000" dirty="0"/>
              <a:t>只有暴力、打破理性世界限制的瘋狂暴力，才能通往連貫！</a:t>
            </a:r>
            <a:r>
              <a:rPr lang="zh-TW" altLang="en-US" sz="2000" dirty="0"/>
              <a:t>」（</a:t>
            </a:r>
            <a:r>
              <a:rPr lang="en-US" altLang="zh-TW" sz="2000" dirty="0"/>
              <a:t>193</a:t>
            </a:r>
            <a:r>
              <a:rPr lang="zh-TW" altLang="en-US" sz="2000" dirty="0" smtClean="0"/>
              <a:t>）</a:t>
            </a:r>
            <a:endParaRPr lang="en-US" altLang="zh-TW" sz="2000" dirty="0"/>
          </a:p>
        </p:txBody>
      </p:sp>
    </p:spTree>
    <p:extLst>
      <p:ext uri="{BB962C8B-B14F-4D97-AF65-F5344CB8AC3E}">
        <p14:creationId xmlns:p14="http://schemas.microsoft.com/office/powerpoint/2010/main" val="3536825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777" y="406395"/>
            <a:ext cx="8549225" cy="671290"/>
          </a:xfrm>
        </p:spPr>
        <p:txBody>
          <a:bodyPr>
            <a:normAutofit/>
          </a:bodyPr>
          <a:lstStyle/>
          <a:p>
            <a:pPr algn="ctr"/>
            <a:r>
              <a:rPr lang="zh-TW" altLang="en-US" dirty="0" smtClean="0"/>
              <a:t>裸體是溝通狀態</a:t>
            </a:r>
            <a:endParaRPr lang="zh-TW" altLang="en-US" dirty="0"/>
          </a:p>
        </p:txBody>
      </p:sp>
      <p:sp>
        <p:nvSpPr>
          <p:cNvPr id="3" name="內容版面配置區 2"/>
          <p:cNvSpPr>
            <a:spLocks noGrp="1"/>
          </p:cNvSpPr>
          <p:nvPr>
            <p:ph idx="1"/>
          </p:nvPr>
        </p:nvSpPr>
        <p:spPr>
          <a:xfrm>
            <a:off x="358020" y="1725161"/>
            <a:ext cx="8596668" cy="3880773"/>
          </a:xfrm>
        </p:spPr>
        <p:txBody>
          <a:bodyPr>
            <a:normAutofit/>
          </a:bodyPr>
          <a:lstStyle/>
          <a:p>
            <a:pPr>
              <a:lnSpc>
                <a:spcPct val="150000"/>
              </a:lnSpc>
            </a:pPr>
            <a:r>
              <a:rPr lang="zh-TW" altLang="zh-TW" sz="2400" dirty="0"/>
              <a:t>性交的作用在於「破壞參與者在正常生活中的封閉結構」：</a:t>
            </a:r>
          </a:p>
          <a:p>
            <a:pPr>
              <a:lnSpc>
                <a:spcPct val="150000"/>
              </a:lnSpc>
            </a:pPr>
            <a:r>
              <a:rPr lang="zh-TW" altLang="en-US" sz="2400" dirty="0" smtClean="0"/>
              <a:t>「</a:t>
            </a:r>
            <a:r>
              <a:rPr lang="zh-TW" altLang="zh-TW" sz="2400" dirty="0" smtClean="0"/>
              <a:t>關鍵</a:t>
            </a:r>
            <a:r>
              <a:rPr lang="zh-TW" altLang="zh-TW" sz="2400" dirty="0"/>
              <a:t>的行為是脫光衣服。裸體與封閉</a:t>
            </a:r>
            <a:r>
              <a:rPr lang="zh-TW" altLang="zh-TW" sz="2400" dirty="0" smtClean="0"/>
              <a:t>狀態形成</a:t>
            </a:r>
            <a:r>
              <a:rPr lang="zh-TW" altLang="zh-TW" sz="2400" dirty="0"/>
              <a:t>對立。赤裸狀態是溝通的狀態，顯示出個人超脫自我侷限、追尋生命連貫的可能性。身體透過那些給人猥褻感覺的秘密管道向連貫的狀態開放。猥褻意謂著原先慣於擁有自我、擁有持續明確個體的狀態被打亂後所引起的侷促不安</a:t>
            </a:r>
            <a:r>
              <a:rPr lang="zh-TW" altLang="zh-TW" sz="2400" dirty="0" smtClean="0"/>
              <a:t>。</a:t>
            </a:r>
            <a:r>
              <a:rPr lang="zh-TW" altLang="en-US" sz="2400" dirty="0" smtClean="0"/>
              <a:t>」</a:t>
            </a:r>
            <a:r>
              <a:rPr lang="en-US" altLang="zh-TW" sz="2400" dirty="0" smtClean="0"/>
              <a:t>(73-74)</a:t>
            </a:r>
            <a:endParaRPr lang="zh-TW" altLang="zh-TW" sz="2400" dirty="0"/>
          </a:p>
          <a:p>
            <a:pPr>
              <a:lnSpc>
                <a:spcPct val="150000"/>
              </a:lnSpc>
            </a:pPr>
            <a:endParaRPr lang="zh-TW" altLang="en-US" dirty="0"/>
          </a:p>
        </p:txBody>
      </p:sp>
    </p:spTree>
    <p:extLst>
      <p:ext uri="{BB962C8B-B14F-4D97-AF65-F5344CB8AC3E}">
        <p14:creationId xmlns:p14="http://schemas.microsoft.com/office/powerpoint/2010/main" val="54648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926466" y="5511800"/>
            <a:ext cx="3854528" cy="952500"/>
          </a:xfrm>
        </p:spPr>
        <p:txBody>
          <a:bodyPr>
            <a:normAutofit/>
          </a:bodyPr>
          <a:lstStyle/>
          <a:p>
            <a:pPr algn="ctr"/>
            <a:r>
              <a:rPr lang="en-US" altLang="zh-TW" dirty="0"/>
              <a:t>Georges </a:t>
            </a:r>
            <a:r>
              <a:rPr lang="en-US" altLang="zh-TW" dirty="0" err="1"/>
              <a:t>Bataille</a:t>
            </a:r>
            <a:r>
              <a:rPr lang="en-US" altLang="zh-TW" dirty="0"/>
              <a:t> (1897-1962)</a:t>
            </a:r>
            <a:br>
              <a:rPr lang="en-US" altLang="zh-TW" dirty="0"/>
            </a:br>
            <a:endParaRPr lang="zh-TW" altLang="en-US" dirty="0"/>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5962" y="596900"/>
            <a:ext cx="3615537" cy="4800600"/>
          </a:xfrm>
        </p:spPr>
      </p:pic>
    </p:spTree>
    <p:extLst>
      <p:ext uri="{BB962C8B-B14F-4D97-AF65-F5344CB8AC3E}">
        <p14:creationId xmlns:p14="http://schemas.microsoft.com/office/powerpoint/2010/main" val="103611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8499" y="520696"/>
            <a:ext cx="8814338" cy="674919"/>
          </a:xfrm>
        </p:spPr>
        <p:txBody>
          <a:bodyPr>
            <a:normAutofit/>
          </a:bodyPr>
          <a:lstStyle/>
          <a:p>
            <a:pPr algn="ctr"/>
            <a:r>
              <a:rPr lang="zh-TW" altLang="en-US" dirty="0" smtClean="0"/>
              <a:t>情色是神聖的變奏</a:t>
            </a:r>
            <a:endParaRPr lang="zh-TW" altLang="en-US" dirty="0"/>
          </a:p>
        </p:txBody>
      </p:sp>
      <p:sp>
        <p:nvSpPr>
          <p:cNvPr id="3" name="內容版面配置區 2"/>
          <p:cNvSpPr>
            <a:spLocks noGrp="1"/>
          </p:cNvSpPr>
          <p:nvPr>
            <p:ph idx="1"/>
          </p:nvPr>
        </p:nvSpPr>
        <p:spPr/>
        <p:txBody>
          <a:bodyPr/>
          <a:lstStyle/>
          <a:p>
            <a:r>
              <a:rPr lang="zh-TW" altLang="en-US" sz="2400" dirty="0" smtClean="0"/>
              <a:t>「</a:t>
            </a:r>
            <a:r>
              <a:rPr lang="zh-TW" altLang="zh-TW" sz="2400" dirty="0" smtClean="0"/>
              <a:t>世俗世界</a:t>
            </a:r>
            <a:r>
              <a:rPr lang="zh-TW" altLang="en-US" sz="2400" dirty="0" smtClean="0"/>
              <a:t>」</a:t>
            </a:r>
            <a:r>
              <a:rPr lang="en-US" altLang="zh-TW" sz="2400" dirty="0" smtClean="0"/>
              <a:t>: </a:t>
            </a:r>
            <a:r>
              <a:rPr lang="zh-TW" altLang="zh-TW" sz="2400" dirty="0" smtClean="0"/>
              <a:t>理性</a:t>
            </a:r>
            <a:r>
              <a:rPr lang="zh-TW" altLang="zh-TW" sz="2400" dirty="0"/>
              <a:t>、</a:t>
            </a:r>
            <a:r>
              <a:rPr lang="zh-TW" altLang="zh-TW" sz="2400" dirty="0" smtClean="0"/>
              <a:t>工作的</a:t>
            </a:r>
            <a:r>
              <a:rPr lang="zh-TW" altLang="zh-TW" sz="2400" dirty="0"/>
              <a:t>日常世界，</a:t>
            </a:r>
            <a:r>
              <a:rPr lang="zh-TW" altLang="zh-TW" sz="2400" dirty="0" smtClean="0"/>
              <a:t>以</a:t>
            </a:r>
            <a:r>
              <a:rPr lang="zh-TW" altLang="en-US" sz="2400" dirty="0" smtClean="0"/>
              <a:t>生產、</a:t>
            </a:r>
            <a:r>
              <a:rPr lang="zh-TW" altLang="zh-TW" sz="2400" dirty="0" smtClean="0"/>
              <a:t>累積為</a:t>
            </a:r>
            <a:r>
              <a:rPr lang="zh-TW" altLang="zh-TW" sz="2400" dirty="0"/>
              <a:t>目的</a:t>
            </a:r>
            <a:r>
              <a:rPr lang="zh-TW" altLang="zh-TW" sz="2400" dirty="0" smtClean="0"/>
              <a:t>。</a:t>
            </a:r>
            <a:endParaRPr lang="en-US" altLang="zh-TW" sz="2400" dirty="0" smtClean="0"/>
          </a:p>
          <a:p>
            <a:r>
              <a:rPr lang="zh-TW" altLang="en-US" sz="2400" dirty="0" smtClean="0"/>
              <a:t>「</a:t>
            </a:r>
            <a:r>
              <a:rPr lang="zh-TW" altLang="zh-TW" sz="2400" dirty="0" smtClean="0"/>
              <a:t>神聖世界</a:t>
            </a:r>
            <a:r>
              <a:rPr lang="zh-TW" altLang="en-US" sz="2400" dirty="0" smtClean="0"/>
              <a:t>」</a:t>
            </a:r>
            <a:r>
              <a:rPr lang="en-US" altLang="zh-TW" sz="2400" dirty="0" smtClean="0"/>
              <a:t>: </a:t>
            </a:r>
            <a:r>
              <a:rPr lang="zh-TW" altLang="en-US" sz="2400" dirty="0" smtClean="0"/>
              <a:t>非理性</a:t>
            </a:r>
            <a:r>
              <a:rPr lang="en-US" altLang="zh-TW" sz="2400" dirty="0" smtClean="0"/>
              <a:t>/</a:t>
            </a:r>
            <a:r>
              <a:rPr lang="zh-TW" altLang="en-US" sz="2400" dirty="0" smtClean="0"/>
              <a:t>激情、</a:t>
            </a:r>
            <a:r>
              <a:rPr lang="zh-TW" altLang="zh-TW" sz="2400" dirty="0" smtClean="0"/>
              <a:t>不</a:t>
            </a:r>
            <a:r>
              <a:rPr lang="zh-TW" altLang="zh-TW" sz="2400" dirty="0"/>
              <a:t>事生產、單純耗費的節慶世界</a:t>
            </a:r>
            <a:r>
              <a:rPr lang="zh-TW" altLang="zh-TW" sz="2400" dirty="0" smtClean="0"/>
              <a:t>。</a:t>
            </a:r>
            <a:endParaRPr lang="en-US" altLang="zh-TW" sz="2400" dirty="0" smtClean="0"/>
          </a:p>
          <a:p>
            <a:r>
              <a:rPr lang="zh-TW" altLang="zh-TW" sz="2400" dirty="0" smtClean="0"/>
              <a:t>不同</a:t>
            </a:r>
            <a:r>
              <a:rPr lang="zh-TW" altLang="zh-TW" sz="2400" dirty="0"/>
              <a:t>於一般理性的生產、累積行為，情色本質上是種逸軌、脫序的耗費活動</a:t>
            </a:r>
            <a:r>
              <a:rPr lang="zh-TW" altLang="zh-TW" sz="2400" dirty="0" smtClean="0"/>
              <a:t>。</a:t>
            </a:r>
            <a:endParaRPr lang="en-US" altLang="zh-TW" sz="2400" dirty="0" smtClean="0"/>
          </a:p>
          <a:p>
            <a:r>
              <a:rPr lang="zh-TW" altLang="zh-TW" sz="2400" dirty="0" smtClean="0"/>
              <a:t>禁忌</a:t>
            </a:r>
            <a:r>
              <a:rPr lang="zh-TW" altLang="zh-TW" sz="2400" dirty="0"/>
              <a:t>所確保的世俗工作世界</a:t>
            </a:r>
            <a:r>
              <a:rPr lang="zh-TW" altLang="zh-TW" sz="2400" dirty="0" smtClean="0"/>
              <a:t>是</a:t>
            </a:r>
            <a:r>
              <a:rPr lang="zh-TW" altLang="en-US" sz="2400" dirty="0"/>
              <a:t>主調</a:t>
            </a:r>
            <a:r>
              <a:rPr lang="zh-TW" altLang="zh-TW" sz="2400" dirty="0" smtClean="0"/>
              <a:t>，神聖</a:t>
            </a:r>
            <a:r>
              <a:rPr lang="zh-TW" altLang="en-US" sz="2400" dirty="0"/>
              <a:t>的</a:t>
            </a:r>
            <a:r>
              <a:rPr lang="zh-TW" altLang="en-US" sz="2400" dirty="0" smtClean="0"/>
              <a:t>情色</a:t>
            </a:r>
            <a:r>
              <a:rPr lang="zh-TW" altLang="zh-TW" sz="2400" dirty="0" smtClean="0"/>
              <a:t>世界是此</a:t>
            </a:r>
            <a:r>
              <a:rPr lang="zh-TW" altLang="en-US" sz="2400" dirty="0" smtClean="0"/>
              <a:t>基調</a:t>
            </a:r>
            <a:r>
              <a:rPr lang="zh-TW" altLang="zh-TW" sz="2400" dirty="0" smtClean="0"/>
              <a:t>的</a:t>
            </a:r>
            <a:r>
              <a:rPr lang="zh-TW" altLang="zh-TW" sz="2400" dirty="0"/>
              <a:t>變奏</a:t>
            </a:r>
            <a:r>
              <a:rPr lang="zh-TW" altLang="zh-TW" sz="2400" dirty="0" smtClean="0"/>
              <a:t>；兩者</a:t>
            </a:r>
            <a:r>
              <a:rPr lang="zh-TW" altLang="en-US" sz="2400" dirty="0" smtClean="0"/>
              <a:t>相互依賴</a:t>
            </a:r>
            <a:r>
              <a:rPr lang="zh-TW" altLang="zh-TW" sz="2400" dirty="0" smtClean="0"/>
              <a:t>、</a:t>
            </a:r>
            <a:r>
              <a:rPr lang="zh-TW" altLang="zh-TW" sz="2400" dirty="0"/>
              <a:t>缺一不可。</a:t>
            </a:r>
          </a:p>
          <a:p>
            <a:endParaRPr lang="zh-TW" altLang="en-US" dirty="0"/>
          </a:p>
        </p:txBody>
      </p:sp>
    </p:spTree>
    <p:extLst>
      <p:ext uri="{BB962C8B-B14F-4D97-AF65-F5344CB8AC3E}">
        <p14:creationId xmlns:p14="http://schemas.microsoft.com/office/powerpoint/2010/main" val="533538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5" y="624110"/>
            <a:ext cx="8263465" cy="620490"/>
          </a:xfrm>
        </p:spPr>
        <p:txBody>
          <a:bodyPr>
            <a:normAutofit fontScale="90000"/>
          </a:bodyPr>
          <a:lstStyle/>
          <a:p>
            <a:pPr algn="ctr"/>
            <a:r>
              <a:rPr lang="zh-TW" altLang="en-US" dirty="0" smtClean="0"/>
              <a:t>情色是踰越性與死亡禁忌的暴力</a:t>
            </a:r>
            <a:endParaRPr lang="zh-TW" altLang="en-US" dirty="0"/>
          </a:p>
        </p:txBody>
      </p:sp>
      <p:sp>
        <p:nvSpPr>
          <p:cNvPr id="3" name="內容版面配置區 2"/>
          <p:cNvSpPr>
            <a:spLocks noGrp="1"/>
          </p:cNvSpPr>
          <p:nvPr>
            <p:ph idx="1"/>
          </p:nvPr>
        </p:nvSpPr>
        <p:spPr/>
        <p:txBody>
          <a:bodyPr/>
          <a:lstStyle/>
          <a:p>
            <a:r>
              <a:rPr lang="zh-TW" altLang="zh-TW" sz="2400" dirty="0"/>
              <a:t>「世俗世界」為了確保日常生活的順利運作，</a:t>
            </a:r>
            <a:r>
              <a:rPr lang="zh-TW" altLang="zh-TW" sz="2400" dirty="0" smtClean="0"/>
              <a:t>制訂禁忌</a:t>
            </a:r>
            <a:r>
              <a:rPr lang="zh-TW" altLang="zh-TW" sz="2400" dirty="0"/>
              <a:t>以</a:t>
            </a:r>
            <a:r>
              <a:rPr lang="zh-TW" altLang="zh-TW" sz="2400" dirty="0" smtClean="0"/>
              <a:t>防範</a:t>
            </a:r>
            <a:r>
              <a:rPr lang="zh-TW" altLang="en-US" sz="2400" dirty="0" smtClean="0"/>
              <a:t>「</a:t>
            </a:r>
            <a:r>
              <a:rPr lang="zh-TW" altLang="zh-TW" sz="2400" dirty="0" smtClean="0"/>
              <a:t>暴力</a:t>
            </a:r>
            <a:r>
              <a:rPr lang="zh-TW" altLang="en-US" sz="2400" dirty="0" smtClean="0"/>
              <a:t>」</a:t>
            </a:r>
            <a:r>
              <a:rPr lang="zh-TW" altLang="zh-TW" sz="2400" dirty="0" smtClean="0"/>
              <a:t>干擾</a:t>
            </a:r>
            <a:r>
              <a:rPr lang="zh-TW" altLang="zh-TW" sz="2400" dirty="0"/>
              <a:t>正常工作</a:t>
            </a:r>
            <a:r>
              <a:rPr lang="zh-TW" altLang="zh-TW" sz="2400" dirty="0" smtClean="0"/>
              <a:t>。</a:t>
            </a:r>
            <a:r>
              <a:rPr lang="zh-TW" altLang="en-US" sz="2400" dirty="0" smtClean="0"/>
              <a:t>性與死亡是其中兩大暴力</a:t>
            </a:r>
            <a:r>
              <a:rPr lang="zh-TW" altLang="zh-TW" sz="2400" dirty="0" smtClean="0"/>
              <a:t>。</a:t>
            </a:r>
            <a:endParaRPr lang="en-US" altLang="zh-TW" sz="2400" dirty="0" smtClean="0"/>
          </a:p>
          <a:p>
            <a:endParaRPr lang="en-US" altLang="zh-TW" sz="2400" dirty="0" smtClean="0"/>
          </a:p>
          <a:p>
            <a:r>
              <a:rPr lang="zh-TW" altLang="zh-TW" sz="2400" dirty="0" smtClean="0"/>
              <a:t>情</a:t>
            </a:r>
            <a:r>
              <a:rPr lang="zh-TW" altLang="en-US" sz="2400" dirty="0" smtClean="0"/>
              <a:t>色是</a:t>
            </a:r>
            <a:r>
              <a:rPr lang="zh-TW" altLang="zh-TW" sz="2400" dirty="0" smtClean="0"/>
              <a:t>踰越</a:t>
            </a:r>
            <a:r>
              <a:rPr lang="zh-TW" altLang="zh-TW" sz="2400" dirty="0"/>
              <a:t>死亡禁忌與性禁忌</a:t>
            </a:r>
            <a:r>
              <a:rPr lang="zh-TW" altLang="zh-TW" sz="2400" dirty="0" smtClean="0"/>
              <a:t>的</a:t>
            </a:r>
            <a:r>
              <a:rPr lang="zh-TW" altLang="en-US" sz="2400" dirty="0" smtClean="0"/>
              <a:t>暴力</a:t>
            </a:r>
            <a:r>
              <a:rPr lang="zh-TW" altLang="zh-TW" sz="2400" dirty="0" smtClean="0"/>
              <a:t>，</a:t>
            </a:r>
            <a:r>
              <a:rPr lang="zh-TW" altLang="zh-TW" sz="2400" dirty="0"/>
              <a:t>帶領我們超越此一「世俗世界」、進入「神聖世界」、出「生」入「死」、脫「俗」入「聖」的神聖</a:t>
            </a:r>
            <a:r>
              <a:rPr lang="en-US" altLang="zh-TW" sz="2400" dirty="0"/>
              <a:t>/</a:t>
            </a:r>
            <a:r>
              <a:rPr lang="zh-TW" altLang="zh-TW" sz="2400" dirty="0"/>
              <a:t>神秘「內在經驗」</a:t>
            </a:r>
            <a:r>
              <a:rPr lang="zh-TW" altLang="zh-TW" sz="2400" dirty="0" smtClean="0"/>
              <a:t>。</a:t>
            </a:r>
            <a:endParaRPr lang="en-US" altLang="zh-TW" sz="2400" dirty="0" smtClean="0"/>
          </a:p>
          <a:p>
            <a:r>
              <a:rPr lang="zh-TW" altLang="en-US" sz="2400" dirty="0"/>
              <a:t>在情色世界中</a:t>
            </a:r>
            <a:r>
              <a:rPr lang="zh-TW" altLang="en-US" sz="2400" dirty="0" smtClean="0"/>
              <a:t>，性、暴力、死亡息息相關，三位一體。</a:t>
            </a:r>
            <a:endParaRPr lang="zh-TW" altLang="zh-TW" sz="2400" dirty="0"/>
          </a:p>
          <a:p>
            <a:endParaRPr lang="zh-TW" altLang="en-US" dirty="0"/>
          </a:p>
        </p:txBody>
      </p:sp>
    </p:spTree>
    <p:extLst>
      <p:ext uri="{BB962C8B-B14F-4D97-AF65-F5344CB8AC3E}">
        <p14:creationId xmlns:p14="http://schemas.microsoft.com/office/powerpoint/2010/main" val="2348998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58602" y="687610"/>
            <a:ext cx="8915400" cy="544290"/>
          </a:xfrm>
        </p:spPr>
        <p:txBody>
          <a:bodyPr/>
          <a:lstStyle/>
          <a:p>
            <a:pPr algn="ctr" eaLnBrk="1" hangingPunct="1">
              <a:defRPr/>
            </a:pPr>
            <a:r>
              <a:rPr lang="en-US" altLang="zh-TW" sz="2800" i="1" dirty="0" smtClean="0"/>
              <a:t>Memento Mori</a:t>
            </a:r>
            <a:r>
              <a:rPr lang="en-US" altLang="zh-TW" sz="2800" dirty="0" smtClean="0"/>
              <a:t> and The </a:t>
            </a:r>
            <a:r>
              <a:rPr lang="en-US" altLang="zh-TW" sz="2800" i="1" dirty="0" err="1"/>
              <a:t>Danse</a:t>
            </a:r>
            <a:r>
              <a:rPr lang="en-US" altLang="zh-TW" sz="2800" i="1" dirty="0"/>
              <a:t> Macabre</a:t>
            </a:r>
            <a:r>
              <a:rPr lang="en-US" altLang="zh-TW" sz="2800" dirty="0"/>
              <a:t> Motif</a:t>
            </a:r>
          </a:p>
        </p:txBody>
      </p:sp>
      <p:sp>
        <p:nvSpPr>
          <p:cNvPr id="133123" name="Rectangle 3"/>
          <p:cNvSpPr>
            <a:spLocks noGrp="1" noChangeArrowheads="1"/>
          </p:cNvSpPr>
          <p:nvPr>
            <p:ph type="body" idx="1"/>
          </p:nvPr>
        </p:nvSpPr>
        <p:spPr/>
        <p:txBody>
          <a:bodyPr>
            <a:normAutofit/>
          </a:bodyPr>
          <a:lstStyle/>
          <a:p>
            <a:pPr eaLnBrk="1" hangingPunct="1">
              <a:lnSpc>
                <a:spcPct val="120000"/>
              </a:lnSpc>
              <a:defRPr/>
            </a:pPr>
            <a:r>
              <a:rPr lang="en-US" altLang="zh-TW" sz="2400" dirty="0"/>
              <a:t>The </a:t>
            </a:r>
            <a:r>
              <a:rPr lang="en-US" altLang="zh-TW" sz="2400" i="1" dirty="0" err="1"/>
              <a:t>Danse</a:t>
            </a:r>
            <a:r>
              <a:rPr lang="en-US" altLang="zh-TW" sz="2400" i="1" dirty="0"/>
              <a:t> macabre</a:t>
            </a:r>
            <a:r>
              <a:rPr lang="en-US" altLang="zh-TW" sz="2400" dirty="0"/>
              <a:t> portrayed skeletons grabbing or carrying off the living, with the implication that whether rich or poor, mighty or humble, all are equally subject to Death’s grasp, and powerless to evade it. The images were often combined with moralizing captions, such as: “By divine sentence, no matter what your estate/Whether good or evil, you will be/Eaten by worms. Alas, look at us,/Dead, stinking, and rotten./You will be like this too.”</a:t>
            </a:r>
          </a:p>
        </p:txBody>
      </p:sp>
    </p:spTree>
    <p:extLst>
      <p:ext uri="{BB962C8B-B14F-4D97-AF65-F5344CB8AC3E}">
        <p14:creationId xmlns:p14="http://schemas.microsoft.com/office/powerpoint/2010/main" val="4083204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9" descr="dm_paris0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55601" y="423070"/>
            <a:ext cx="3957638" cy="261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5" name="Picture 10" descr="dm_paris0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0563" y="423070"/>
            <a:ext cx="4032250" cy="2551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6" name="Picture 11" descr="dm_paris0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2426" y="3433764"/>
            <a:ext cx="3960813" cy="258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7" name="Picture 12" descr="dm_paris04"/>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500563" y="3425829"/>
            <a:ext cx="3816350" cy="25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8" name="AutoShape 14">
            <a:hlinkClick r:id="" action="ppaction://hlinkshowjump?jump=previousslide" highlightClick="1"/>
          </p:cNvPr>
          <p:cNvSpPr>
            <a:spLocks noChangeArrowheads="1"/>
          </p:cNvSpPr>
          <p:nvPr/>
        </p:nvSpPr>
        <p:spPr bwMode="auto">
          <a:xfrm>
            <a:off x="10163176" y="6353176"/>
            <a:ext cx="504825" cy="504825"/>
          </a:xfrm>
          <a:prstGeom prst="actionButtonReturn">
            <a:avLst/>
          </a:prstGeom>
          <a:solidFill>
            <a:srgbClr val="99CCFF"/>
          </a:solidFill>
          <a:ln>
            <a:noFill/>
          </a:ln>
          <a:effectLst/>
          <a:extLs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Tree>
    <p:extLst>
      <p:ext uri="{BB962C8B-B14F-4D97-AF65-F5344CB8AC3E}">
        <p14:creationId xmlns:p14="http://schemas.microsoft.com/office/powerpoint/2010/main" val="2572851731"/>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danse macabre, Gracow, 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624138" y="349251"/>
            <a:ext cx="4525962" cy="600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3" name="AutoShape 7">
            <a:hlinkClick r:id="" action="ppaction://hlinkshowjump?jump=previousslide" highlightClick="1"/>
          </p:cNvPr>
          <p:cNvSpPr>
            <a:spLocks noChangeArrowheads="1"/>
          </p:cNvSpPr>
          <p:nvPr/>
        </p:nvSpPr>
        <p:spPr bwMode="auto">
          <a:xfrm>
            <a:off x="10163176" y="6353176"/>
            <a:ext cx="504825" cy="504825"/>
          </a:xfrm>
          <a:prstGeom prst="actionButtonReturn">
            <a:avLst/>
          </a:prstGeom>
          <a:solidFill>
            <a:srgbClr val="99CCFF"/>
          </a:solidFill>
          <a:ln>
            <a:noFill/>
          </a:ln>
          <a:effectLst/>
          <a:extLs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Tree>
    <p:extLst>
      <p:ext uri="{BB962C8B-B14F-4D97-AF65-F5344CB8AC3E}">
        <p14:creationId xmlns:p14="http://schemas.microsoft.com/office/powerpoint/2010/main" val="333379309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danse maca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623890"/>
            <a:ext cx="6453045" cy="531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AutoShape 3">
            <a:hlinkClick r:id="" action="ppaction://hlinkshowjump?jump=previousslide" highlightClick="1"/>
          </p:cNvPr>
          <p:cNvSpPr>
            <a:spLocks noChangeArrowheads="1"/>
          </p:cNvSpPr>
          <p:nvPr/>
        </p:nvSpPr>
        <p:spPr bwMode="auto">
          <a:xfrm>
            <a:off x="10163176" y="6353176"/>
            <a:ext cx="504825" cy="504825"/>
          </a:xfrm>
          <a:prstGeom prst="actionButtonReturn">
            <a:avLst/>
          </a:prstGeom>
          <a:solidFill>
            <a:srgbClr val="99CCFF"/>
          </a:solidFill>
          <a:ln>
            <a:noFill/>
          </a:ln>
          <a:effectLst/>
          <a:extLs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Tree>
    <p:extLst>
      <p:ext uri="{BB962C8B-B14F-4D97-AF65-F5344CB8AC3E}">
        <p14:creationId xmlns:p14="http://schemas.microsoft.com/office/powerpoint/2010/main" val="629281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altLang="zh-TW" sz="2800" dirty="0"/>
              <a:t>Quod </a:t>
            </a:r>
            <a:r>
              <a:rPr lang="en-US" altLang="zh-TW" sz="2800" dirty="0" err="1"/>
              <a:t>fuimus</a:t>
            </a:r>
            <a:r>
              <a:rPr lang="en-US" altLang="zh-TW" sz="2800" dirty="0"/>
              <a:t>, </a:t>
            </a:r>
            <a:r>
              <a:rPr lang="en-US" altLang="zh-TW" sz="2800" dirty="0" err="1"/>
              <a:t>estis</a:t>
            </a:r>
            <a:r>
              <a:rPr lang="en-US" altLang="zh-TW" sz="2800" dirty="0"/>
              <a:t>, quod </a:t>
            </a:r>
            <a:r>
              <a:rPr lang="en-US" altLang="zh-TW" sz="2800" dirty="0" err="1"/>
              <a:t>sumus</a:t>
            </a:r>
            <a:r>
              <a:rPr lang="en-US" altLang="zh-TW" sz="2800" dirty="0"/>
              <a:t>, </a:t>
            </a:r>
            <a:r>
              <a:rPr lang="en-US" altLang="zh-TW" sz="2800" dirty="0" err="1" smtClean="0"/>
              <a:t>eritis</a:t>
            </a:r>
            <a:r>
              <a:rPr lang="en-US" altLang="zh-TW" sz="2800" dirty="0" smtClean="0"/>
              <a:t>(What we were, you are; what we are, you will be)</a:t>
            </a:r>
            <a:endParaRPr lang="en-US" altLang="zh-TW" sz="2800" dirty="0"/>
          </a:p>
        </p:txBody>
      </p:sp>
      <p:pic>
        <p:nvPicPr>
          <p:cNvPr id="4" name="Picture 6" descr="320568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930400"/>
            <a:ext cx="5488518" cy="411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840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Rot="1" noChangeArrowheads="1"/>
          </p:cNvSpPr>
          <p:nvPr>
            <p:ph type="body" idx="1"/>
          </p:nvPr>
        </p:nvSpPr>
        <p:spPr>
          <a:xfrm>
            <a:off x="504826" y="1143000"/>
            <a:ext cx="8374063" cy="4856165"/>
          </a:xfrm>
        </p:spPr>
        <p:txBody>
          <a:bodyPr/>
          <a:lstStyle/>
          <a:p>
            <a:pPr marL="0" indent="0" eaLnBrk="1" hangingPunct="1">
              <a:buNone/>
            </a:pPr>
            <a:endParaRPr lang="en-US" altLang="zh-TW" sz="2800" dirty="0">
              <a:solidFill>
                <a:schemeClr val="tx1"/>
              </a:solidFill>
            </a:endParaRPr>
          </a:p>
          <a:p>
            <a:pPr marL="0" indent="0" eaLnBrk="1" hangingPunct="1">
              <a:buNone/>
            </a:pPr>
            <a:endParaRPr lang="en-US" altLang="zh-TW" sz="2800" dirty="0">
              <a:solidFill>
                <a:schemeClr val="tx1"/>
              </a:solidFill>
            </a:endParaRPr>
          </a:p>
          <a:p>
            <a:pPr marL="0" indent="0" eaLnBrk="1" hangingPunct="1">
              <a:buNone/>
            </a:pPr>
            <a:r>
              <a:rPr lang="en-US" altLang="zh-TW" sz="2800" dirty="0" smtClean="0">
                <a:solidFill>
                  <a:schemeClr val="tx1"/>
                </a:solidFill>
              </a:rPr>
              <a:t>“In </a:t>
            </a:r>
            <a:r>
              <a:rPr lang="en-US" altLang="zh-TW" sz="2800" dirty="0">
                <a:solidFill>
                  <a:schemeClr val="tx1"/>
                </a:solidFill>
              </a:rPr>
              <a:t>the new iconography of the sixteenth century, Death raped the living. From the sixteenth to the eighteenth centuries, countless scenes or motifs in art and literature associate death with love, </a:t>
            </a:r>
            <a:r>
              <a:rPr lang="en-US" altLang="zh-TW" sz="2800" dirty="0" err="1">
                <a:solidFill>
                  <a:schemeClr val="tx1"/>
                </a:solidFill>
              </a:rPr>
              <a:t>Thanatos</a:t>
            </a:r>
            <a:r>
              <a:rPr lang="en-US" altLang="zh-TW" sz="2800" dirty="0">
                <a:solidFill>
                  <a:schemeClr val="tx1"/>
                </a:solidFill>
              </a:rPr>
              <a:t> with Eros</a:t>
            </a:r>
            <a:r>
              <a:rPr lang="en-US" altLang="zh-TW" sz="2800" dirty="0" smtClean="0">
                <a:solidFill>
                  <a:schemeClr val="tx1"/>
                </a:solidFill>
              </a:rPr>
              <a:t>.” (</a:t>
            </a:r>
            <a:r>
              <a:rPr lang="en-US" altLang="zh-TW" sz="2800" dirty="0" err="1">
                <a:solidFill>
                  <a:schemeClr val="tx1"/>
                </a:solidFill>
              </a:rPr>
              <a:t>Ari</a:t>
            </a:r>
            <a:r>
              <a:rPr lang="en-US" altLang="zh-TW" sz="2800" dirty="0" err="1">
                <a:solidFill>
                  <a:schemeClr val="tx1"/>
                </a:solidFill>
                <a:cs typeface="Arial" panose="020B0604020202020204" pitchFamily="34" charset="0"/>
              </a:rPr>
              <a:t>ès</a:t>
            </a:r>
            <a:r>
              <a:rPr lang="en-US" altLang="zh-TW" sz="2800" dirty="0">
                <a:solidFill>
                  <a:schemeClr val="tx1"/>
                </a:solidFill>
                <a:cs typeface="Arial" panose="020B0604020202020204" pitchFamily="34" charset="0"/>
              </a:rPr>
              <a:t> 56)</a:t>
            </a:r>
            <a:endParaRPr lang="en-US" altLang="zh-TW" sz="2800" dirty="0">
              <a:solidFill>
                <a:schemeClr val="tx1"/>
              </a:solidFill>
            </a:endParaRPr>
          </a:p>
          <a:p>
            <a:pPr eaLnBrk="1" hangingPunct="1"/>
            <a:endParaRPr lang="en-US" altLang="zh-TW" sz="2400" dirty="0"/>
          </a:p>
        </p:txBody>
      </p:sp>
      <p:sp>
        <p:nvSpPr>
          <p:cNvPr id="98307" name="Rectangle 5"/>
          <p:cNvSpPr>
            <a:spLocks noGrp="1" noRot="1" noChangeArrowheads="1"/>
          </p:cNvSpPr>
          <p:nvPr>
            <p:ph type="title"/>
          </p:nvPr>
        </p:nvSpPr>
        <p:spPr>
          <a:xfrm>
            <a:off x="504826" y="420687"/>
            <a:ext cx="8302625" cy="823913"/>
          </a:xfrm>
        </p:spPr>
        <p:txBody>
          <a:bodyPr>
            <a:normAutofit/>
          </a:bodyPr>
          <a:lstStyle/>
          <a:p>
            <a:pPr algn="ctr" eaLnBrk="1" hangingPunct="1"/>
            <a:r>
              <a:rPr lang="en-US" altLang="zh-TW" dirty="0"/>
              <a:t>Eroticization of </a:t>
            </a:r>
            <a:r>
              <a:rPr lang="en-US" altLang="zh-TW" dirty="0" smtClean="0"/>
              <a:t>Death</a:t>
            </a:r>
            <a:endParaRPr lang="en-US" altLang="zh-TW" dirty="0"/>
          </a:p>
        </p:txBody>
      </p:sp>
    </p:spTree>
    <p:extLst>
      <p:ext uri="{BB962C8B-B14F-4D97-AF65-F5344CB8AC3E}">
        <p14:creationId xmlns:p14="http://schemas.microsoft.com/office/powerpoint/2010/main" val="349407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1301" y="461305"/>
            <a:ext cx="3321263" cy="5736295"/>
          </a:xfrm>
        </p:spPr>
      </p:pic>
      <p:sp>
        <p:nvSpPr>
          <p:cNvPr id="6" name="文字方塊 5"/>
          <p:cNvSpPr txBox="1"/>
          <p:nvPr/>
        </p:nvSpPr>
        <p:spPr>
          <a:xfrm>
            <a:off x="5689600" y="4601029"/>
            <a:ext cx="3048000" cy="646331"/>
          </a:xfrm>
          <a:prstGeom prst="rect">
            <a:avLst/>
          </a:prstGeom>
          <a:noFill/>
        </p:spPr>
        <p:txBody>
          <a:bodyPr wrap="square" rtlCol="0">
            <a:spAutoFit/>
          </a:bodyPr>
          <a:lstStyle/>
          <a:p>
            <a:r>
              <a:rPr lang="en-US" altLang="zh-TW" dirty="0" smtClean="0"/>
              <a:t>Hans </a:t>
            </a:r>
            <a:r>
              <a:rPr lang="en-US" altLang="zh-TW" dirty="0" err="1" smtClean="0"/>
              <a:t>Baldburg</a:t>
            </a:r>
            <a:r>
              <a:rPr lang="en-US" altLang="zh-TW" dirty="0" smtClean="0"/>
              <a:t> </a:t>
            </a:r>
            <a:r>
              <a:rPr lang="en-US" altLang="zh-TW" dirty="0" err="1" smtClean="0"/>
              <a:t>Grien</a:t>
            </a:r>
            <a:r>
              <a:rPr lang="en-US" altLang="zh-TW" dirty="0" smtClean="0"/>
              <a:t>, </a:t>
            </a:r>
            <a:r>
              <a:rPr lang="en-US" altLang="zh-TW" i="1" dirty="0" smtClean="0"/>
              <a:t>Death and the Maiden</a:t>
            </a:r>
            <a:r>
              <a:rPr lang="en-US" altLang="zh-TW" dirty="0" smtClean="0"/>
              <a:t>, 1518-20</a:t>
            </a:r>
            <a:endParaRPr lang="zh-TW" altLang="en-US" dirty="0"/>
          </a:p>
        </p:txBody>
      </p:sp>
    </p:spTree>
    <p:extLst>
      <p:ext uri="{BB962C8B-B14F-4D97-AF65-F5344CB8AC3E}">
        <p14:creationId xmlns:p14="http://schemas.microsoft.com/office/powerpoint/2010/main" val="540879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Nicholas Manuel Deutsch, Mort et jeune fille (151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49315" y="158967"/>
            <a:ext cx="4548185" cy="6029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6" name="AutoShape 4">
            <a:hlinkClick r:id="" action="ppaction://hlinkshowjump?jump=previousslide" highlightClick="1"/>
          </p:cNvPr>
          <p:cNvSpPr>
            <a:spLocks noChangeArrowheads="1"/>
          </p:cNvSpPr>
          <p:nvPr/>
        </p:nvSpPr>
        <p:spPr bwMode="auto">
          <a:xfrm>
            <a:off x="10163176" y="6353176"/>
            <a:ext cx="504825" cy="504825"/>
          </a:xfrm>
          <a:prstGeom prst="actionButtonReturn">
            <a:avLst/>
          </a:prstGeom>
          <a:solidFill>
            <a:srgbClr val="99CCFF"/>
          </a:solidFill>
          <a:ln>
            <a:noFill/>
          </a:ln>
          <a:effectLst/>
          <a:extLs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 name="內容版面配置區 1"/>
          <p:cNvSpPr>
            <a:spLocks noGrp="1"/>
          </p:cNvSpPr>
          <p:nvPr>
            <p:ph sz="half" idx="2"/>
          </p:nvPr>
        </p:nvSpPr>
        <p:spPr>
          <a:xfrm flipH="1">
            <a:off x="6124404" y="3949700"/>
            <a:ext cx="2435396" cy="1663700"/>
          </a:xfrm>
        </p:spPr>
        <p:txBody>
          <a:bodyPr/>
          <a:lstStyle/>
          <a:p>
            <a:pPr marL="0" indent="0">
              <a:buNone/>
            </a:pPr>
            <a:r>
              <a:rPr lang="en-US" altLang="zh-TW" dirty="0" smtClean="0"/>
              <a:t>Nicolas Manuel Deutsch, </a:t>
            </a:r>
            <a:r>
              <a:rPr lang="en-US" altLang="zh-TW" i="1" dirty="0" smtClean="0"/>
              <a:t>La </a:t>
            </a:r>
            <a:r>
              <a:rPr lang="en-US" altLang="zh-TW" i="1" dirty="0"/>
              <a:t>Mort et la </a:t>
            </a:r>
            <a:r>
              <a:rPr lang="en-US" altLang="zh-TW" i="1" dirty="0" err="1"/>
              <a:t>jeune</a:t>
            </a:r>
            <a:r>
              <a:rPr lang="en-US" altLang="zh-TW" i="1" dirty="0"/>
              <a:t> </a:t>
            </a:r>
            <a:r>
              <a:rPr lang="en-US" altLang="zh-TW" i="1" dirty="0" err="1"/>
              <a:t>fille</a:t>
            </a:r>
            <a:r>
              <a:rPr lang="en-US" altLang="zh-TW" dirty="0"/>
              <a:t> (1517)</a:t>
            </a:r>
            <a:endParaRPr lang="zh-TW" altLang="en-US" dirty="0"/>
          </a:p>
          <a:p>
            <a:pPr marL="0" indent="0">
              <a:buNone/>
            </a:pPr>
            <a:endParaRPr lang="zh-TW" altLang="en-US" dirty="0"/>
          </a:p>
        </p:txBody>
      </p:sp>
    </p:spTree>
    <p:extLst>
      <p:ext uri="{BB962C8B-B14F-4D97-AF65-F5344CB8AC3E}">
        <p14:creationId xmlns:p14="http://schemas.microsoft.com/office/powerpoint/2010/main" val="24336850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en-US" altLang="zh-TW" dirty="0" smtClean="0"/>
              <a:t>A(b)-Norm-al </a:t>
            </a:r>
            <a:r>
              <a:rPr lang="zh-TW" altLang="en-US" dirty="0" smtClean="0"/>
              <a:t>傳統</a:t>
            </a:r>
            <a:endParaRPr lang="zh-TW" altLang="en-US" dirty="0"/>
          </a:p>
        </p:txBody>
      </p:sp>
      <p:sp>
        <p:nvSpPr>
          <p:cNvPr id="6" name="內容版面配置區 5"/>
          <p:cNvSpPr>
            <a:spLocks noGrp="1"/>
          </p:cNvSpPr>
          <p:nvPr>
            <p:ph idx="1"/>
          </p:nvPr>
        </p:nvSpPr>
        <p:spPr/>
        <p:txBody>
          <a:bodyPr>
            <a:normAutofit lnSpcReduction="10000"/>
          </a:bodyPr>
          <a:lstStyle/>
          <a:p>
            <a:r>
              <a:rPr lang="en-US" altLang="zh-TW" sz="3200" dirty="0" smtClean="0"/>
              <a:t>Apollonian vs. Dionysian </a:t>
            </a:r>
          </a:p>
          <a:p>
            <a:r>
              <a:rPr lang="en-US" altLang="zh-TW" sz="3200" dirty="0"/>
              <a:t>reason </a:t>
            </a:r>
            <a:r>
              <a:rPr lang="en-US" altLang="zh-TW" sz="3200" dirty="0" smtClean="0"/>
              <a:t>vs. passion</a:t>
            </a:r>
          </a:p>
          <a:p>
            <a:r>
              <a:rPr lang="en-US" altLang="zh-TW" sz="3200" dirty="0"/>
              <a:t>i</a:t>
            </a:r>
            <a:r>
              <a:rPr lang="en-US" altLang="zh-TW" sz="3200" dirty="0" smtClean="0"/>
              <a:t>ndividual vs. whole</a:t>
            </a:r>
          </a:p>
          <a:p>
            <a:r>
              <a:rPr lang="en-US" altLang="zh-TW" sz="3200" dirty="0"/>
              <a:t>n</a:t>
            </a:r>
            <a:r>
              <a:rPr lang="en-US" altLang="zh-TW" sz="3200" dirty="0" smtClean="0"/>
              <a:t>orm vs. a(b)normal</a:t>
            </a:r>
          </a:p>
          <a:p>
            <a:pPr marL="0" indent="0">
              <a:buNone/>
            </a:pPr>
            <a:endParaRPr lang="en-US" altLang="zh-TW" sz="3200" dirty="0" smtClean="0"/>
          </a:p>
          <a:p>
            <a:r>
              <a:rPr lang="en-US" altLang="zh-TW" sz="3200" dirty="0"/>
              <a:t>Satan, </a:t>
            </a:r>
            <a:r>
              <a:rPr lang="en-US" altLang="zh-TW" sz="3200" dirty="0" smtClean="0"/>
              <a:t>Sade</a:t>
            </a:r>
            <a:r>
              <a:rPr lang="en-US" altLang="zh-TW" sz="3200" dirty="0"/>
              <a:t>, Baudelaire, </a:t>
            </a:r>
            <a:r>
              <a:rPr lang="en-US" altLang="zh-TW" sz="3200" dirty="0" smtClean="0"/>
              <a:t>Nietzsche, </a:t>
            </a:r>
            <a:r>
              <a:rPr lang="en-US" altLang="zh-TW" sz="3200" dirty="0" err="1" smtClean="0"/>
              <a:t>Bataille</a:t>
            </a:r>
            <a:r>
              <a:rPr lang="en-US" altLang="zh-TW" sz="3200" dirty="0"/>
              <a:t>, </a:t>
            </a:r>
            <a:r>
              <a:rPr lang="en-US" altLang="zh-TW" sz="3200" dirty="0" smtClean="0"/>
              <a:t>Foucault</a:t>
            </a:r>
            <a:endParaRPr lang="zh-TW" altLang="en-US" sz="3200" dirty="0"/>
          </a:p>
        </p:txBody>
      </p:sp>
    </p:spTree>
    <p:extLst>
      <p:ext uri="{BB962C8B-B14F-4D97-AF65-F5344CB8AC3E}">
        <p14:creationId xmlns:p14="http://schemas.microsoft.com/office/powerpoint/2010/main" val="239044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9954" y="596900"/>
            <a:ext cx="4173830" cy="5636193"/>
          </a:xfrm>
        </p:spPr>
      </p:pic>
      <p:sp>
        <p:nvSpPr>
          <p:cNvPr id="8" name="文字方塊 7"/>
          <p:cNvSpPr txBox="1"/>
          <p:nvPr/>
        </p:nvSpPr>
        <p:spPr>
          <a:xfrm>
            <a:off x="5867400" y="4876800"/>
            <a:ext cx="2603500" cy="646331"/>
          </a:xfrm>
          <a:prstGeom prst="rect">
            <a:avLst/>
          </a:prstGeom>
          <a:noFill/>
        </p:spPr>
        <p:txBody>
          <a:bodyPr wrap="square" rtlCol="0">
            <a:spAutoFit/>
          </a:bodyPr>
          <a:lstStyle/>
          <a:p>
            <a:r>
              <a:rPr lang="en-US" altLang="zh-TW" dirty="0" smtClean="0"/>
              <a:t>Edward Munch, </a:t>
            </a:r>
            <a:r>
              <a:rPr lang="en-US" altLang="zh-TW" i="1" dirty="0" smtClean="0"/>
              <a:t>Death and the Maiden</a:t>
            </a:r>
            <a:r>
              <a:rPr lang="en-US" altLang="zh-TW" dirty="0" smtClean="0"/>
              <a:t>, 1894</a:t>
            </a:r>
            <a:endParaRPr lang="zh-TW" altLang="en-US" dirty="0"/>
          </a:p>
        </p:txBody>
      </p:sp>
    </p:spTree>
    <p:extLst>
      <p:ext uri="{BB962C8B-B14F-4D97-AF65-F5344CB8AC3E}">
        <p14:creationId xmlns:p14="http://schemas.microsoft.com/office/powerpoint/2010/main" val="2404440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400" y="485102"/>
            <a:ext cx="4094665" cy="5925223"/>
          </a:xfrm>
        </p:spPr>
      </p:pic>
      <p:sp>
        <p:nvSpPr>
          <p:cNvPr id="5" name="文字方塊 4"/>
          <p:cNvSpPr txBox="1"/>
          <p:nvPr/>
        </p:nvSpPr>
        <p:spPr>
          <a:xfrm>
            <a:off x="5562600" y="4673600"/>
            <a:ext cx="2921000" cy="646331"/>
          </a:xfrm>
          <a:prstGeom prst="rect">
            <a:avLst/>
          </a:prstGeom>
          <a:noFill/>
        </p:spPr>
        <p:txBody>
          <a:bodyPr wrap="square" rtlCol="0">
            <a:spAutoFit/>
          </a:bodyPr>
          <a:lstStyle/>
          <a:p>
            <a:r>
              <a:rPr lang="en-US" altLang="zh-TW" dirty="0" smtClean="0"/>
              <a:t>P. J. Lynch, </a:t>
            </a:r>
            <a:r>
              <a:rPr lang="en-US" altLang="zh-TW" i="1" dirty="0" smtClean="0"/>
              <a:t>Death and the Maiden</a:t>
            </a:r>
            <a:r>
              <a:rPr lang="en-US" altLang="zh-TW" dirty="0" smtClean="0"/>
              <a:t>, 2010</a:t>
            </a:r>
            <a:endParaRPr lang="zh-TW" altLang="en-US" dirty="0"/>
          </a:p>
        </p:txBody>
      </p:sp>
    </p:spTree>
    <p:extLst>
      <p:ext uri="{BB962C8B-B14F-4D97-AF65-F5344CB8AC3E}">
        <p14:creationId xmlns:p14="http://schemas.microsoft.com/office/powerpoint/2010/main" val="1129695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5613" y="446310"/>
            <a:ext cx="8915400" cy="696690"/>
          </a:xfrm>
        </p:spPr>
        <p:txBody>
          <a:bodyPr>
            <a:normAutofit/>
          </a:bodyPr>
          <a:lstStyle/>
          <a:p>
            <a:pPr algn="ctr"/>
            <a:r>
              <a:rPr lang="zh-TW" altLang="en-US" dirty="0" smtClean="0"/>
              <a:t>性與死亡</a:t>
            </a:r>
            <a:endParaRPr lang="zh-TW" altLang="en-US" dirty="0"/>
          </a:p>
        </p:txBody>
      </p:sp>
      <p:sp>
        <p:nvSpPr>
          <p:cNvPr id="3" name="內容版面配置區 2"/>
          <p:cNvSpPr>
            <a:spLocks noGrp="1"/>
          </p:cNvSpPr>
          <p:nvPr>
            <p:ph idx="1"/>
          </p:nvPr>
        </p:nvSpPr>
        <p:spPr>
          <a:xfrm>
            <a:off x="575468" y="1257300"/>
            <a:ext cx="8795545" cy="4470400"/>
          </a:xfrm>
        </p:spPr>
        <p:txBody>
          <a:bodyPr>
            <a:normAutofit/>
          </a:bodyPr>
          <a:lstStyle/>
          <a:p>
            <a:pPr>
              <a:lnSpc>
                <a:spcPct val="150000"/>
              </a:lnSpc>
            </a:pPr>
            <a:r>
              <a:rPr lang="zh-TW" altLang="en-US" sz="2400" dirty="0" smtClean="0"/>
              <a:t>生命是生與死的不斷循環、互為因果。</a:t>
            </a:r>
            <a:endParaRPr lang="en-US" altLang="zh-TW" sz="2400" dirty="0" smtClean="0"/>
          </a:p>
          <a:p>
            <a:pPr>
              <a:lnSpc>
                <a:spcPct val="150000"/>
              </a:lnSpc>
            </a:pPr>
            <a:r>
              <a:rPr lang="zh-TW" altLang="zh-TW" sz="2400" dirty="0" smtClean="0"/>
              <a:t>性高潮</a:t>
            </a:r>
            <a:r>
              <a:rPr lang="zh-TW" altLang="en-US" sz="2400" dirty="0"/>
              <a:t>＝</a:t>
            </a:r>
            <a:r>
              <a:rPr lang="zh-TW" altLang="zh-TW" sz="2400" dirty="0" smtClean="0"/>
              <a:t>「</a:t>
            </a:r>
            <a:r>
              <a:rPr lang="zh-TW" altLang="zh-TW" sz="2400" dirty="0"/>
              <a:t>小死」</a:t>
            </a:r>
            <a:r>
              <a:rPr lang="en-US" altLang="zh-TW" sz="2400" dirty="0"/>
              <a:t>(la petite mort</a:t>
            </a:r>
            <a:r>
              <a:rPr lang="en-US" altLang="zh-TW" sz="2400" dirty="0" smtClean="0"/>
              <a:t>)</a:t>
            </a:r>
            <a:r>
              <a:rPr lang="zh-TW" altLang="zh-TW" sz="2400" dirty="0" smtClean="0"/>
              <a:t>。</a:t>
            </a:r>
            <a:endParaRPr lang="en-US" altLang="zh-TW" sz="2400" dirty="0" smtClean="0"/>
          </a:p>
          <a:p>
            <a:pPr>
              <a:lnSpc>
                <a:spcPct val="150000"/>
              </a:lnSpc>
            </a:pPr>
            <a:r>
              <a:rPr lang="zh-TW" altLang="zh-TW" sz="2400" dirty="0" smtClean="0"/>
              <a:t>死亡念頭</a:t>
            </a:r>
            <a:r>
              <a:rPr lang="zh-TW" altLang="en-US" sz="2400" dirty="0" smtClean="0"/>
              <a:t>在</a:t>
            </a:r>
            <a:r>
              <a:rPr lang="zh-TW" altLang="zh-TW" sz="2400" dirty="0" smtClean="0"/>
              <a:t>性</a:t>
            </a:r>
            <a:r>
              <a:rPr lang="zh-TW" altLang="zh-TW" sz="2400" dirty="0"/>
              <a:t>歡中</a:t>
            </a:r>
            <a:r>
              <a:rPr lang="zh-TW" altLang="zh-TW" sz="2400" dirty="0" smtClean="0"/>
              <a:t>扮演</a:t>
            </a:r>
            <a:r>
              <a:rPr lang="zh-TW" altLang="en-US" sz="2400" dirty="0"/>
              <a:t>重要</a:t>
            </a:r>
            <a:r>
              <a:rPr lang="zh-TW" altLang="zh-TW" sz="2400" dirty="0" smtClean="0"/>
              <a:t>角色。</a:t>
            </a:r>
            <a:r>
              <a:rPr lang="zh-TW" altLang="en-US" sz="2400" dirty="0"/>
              <a:t>「</a:t>
            </a:r>
            <a:r>
              <a:rPr lang="zh-TW" altLang="zh-TW" sz="2400" dirty="0"/>
              <a:t>死亡暴力與性暴力的結合具有雙重意義。一方面，肉體越接近虛脫，其痙攣越是強烈；另一方面，身體的</a:t>
            </a:r>
            <a:r>
              <a:rPr lang="zh-TW" altLang="zh-TW" sz="2400" dirty="0" smtClean="0"/>
              <a:t>虛脫更</a:t>
            </a:r>
            <a:r>
              <a:rPr lang="zh-TW" altLang="zh-TW" sz="2400" dirty="0"/>
              <a:t>有助於肉體的享樂。死亡的焦慮不見得有助於肉體享樂，但肉體享樂在死亡焦慮中卻更為激烈深刻。</a:t>
            </a:r>
            <a:r>
              <a:rPr lang="zh-TW" altLang="en-US" sz="2400" dirty="0"/>
              <a:t>」（</a:t>
            </a:r>
            <a:r>
              <a:rPr lang="en-US" altLang="zh-TW" sz="2400" dirty="0"/>
              <a:t>158</a:t>
            </a:r>
            <a:r>
              <a:rPr lang="zh-TW" altLang="en-US" sz="2400" dirty="0" smtClean="0"/>
              <a:t>）</a:t>
            </a:r>
            <a:endParaRPr lang="zh-TW" altLang="zh-TW" sz="2400" dirty="0"/>
          </a:p>
        </p:txBody>
      </p:sp>
    </p:spTree>
    <p:extLst>
      <p:ext uri="{BB962C8B-B14F-4D97-AF65-F5344CB8AC3E}">
        <p14:creationId xmlns:p14="http://schemas.microsoft.com/office/powerpoint/2010/main" val="3997099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7501" y="420910"/>
            <a:ext cx="9053512" cy="747490"/>
          </a:xfrm>
        </p:spPr>
        <p:txBody>
          <a:bodyPr/>
          <a:lstStyle/>
          <a:p>
            <a:pPr algn="ctr"/>
            <a:r>
              <a:rPr lang="zh-TW" altLang="en-US" dirty="0"/>
              <a:t>情色的暴力</a:t>
            </a:r>
            <a:r>
              <a:rPr lang="zh-TW" altLang="en-US" dirty="0" smtClean="0"/>
              <a:t>本質</a:t>
            </a:r>
            <a:endParaRPr lang="zh-TW" altLang="en-US" dirty="0"/>
          </a:p>
        </p:txBody>
      </p:sp>
      <p:sp>
        <p:nvSpPr>
          <p:cNvPr id="3" name="內容版面配置區 2"/>
          <p:cNvSpPr>
            <a:spLocks noGrp="1"/>
          </p:cNvSpPr>
          <p:nvPr>
            <p:ph idx="1"/>
          </p:nvPr>
        </p:nvSpPr>
        <p:spPr>
          <a:xfrm>
            <a:off x="466724" y="1346200"/>
            <a:ext cx="9032875" cy="4152900"/>
          </a:xfrm>
        </p:spPr>
        <p:txBody>
          <a:bodyPr>
            <a:normAutofit fontScale="92500" lnSpcReduction="20000"/>
          </a:bodyPr>
          <a:lstStyle/>
          <a:p>
            <a:pPr marL="0" indent="0">
              <a:lnSpc>
                <a:spcPct val="150000"/>
              </a:lnSpc>
              <a:buNone/>
            </a:pPr>
            <a:r>
              <a:rPr lang="zh-TW" altLang="en-US" sz="2400"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400" dirty="0"/>
              <a:t>在情色底層，我們體驗到的是爆裂與爆炸時的暴力。</a:t>
            </a:r>
            <a:r>
              <a:rPr lang="zh-TW" altLang="en-US" sz="2400" dirty="0"/>
              <a:t>」（</a:t>
            </a:r>
            <a:r>
              <a:rPr lang="en-US" altLang="zh-TW" sz="2400" dirty="0"/>
              <a:t>147</a:t>
            </a:r>
            <a:r>
              <a:rPr lang="zh-TW" altLang="en-US" sz="2400" dirty="0" smtClean="0"/>
              <a:t>）</a:t>
            </a:r>
            <a:endParaRPr lang="en-US" altLang="zh-TW" sz="2400" dirty="0" smtClean="0"/>
          </a:p>
          <a:p>
            <a:pPr>
              <a:lnSpc>
                <a:spcPct val="150000"/>
              </a:lnSpc>
            </a:pPr>
            <a:r>
              <a:rPr lang="zh-TW" altLang="en-US" sz="2400" dirty="0"/>
              <a:t>暴力是快感的觸媒</a:t>
            </a:r>
            <a:endParaRPr lang="en-US" altLang="zh-TW" sz="2400" dirty="0"/>
          </a:p>
          <a:p>
            <a:pPr>
              <a:lnSpc>
                <a:spcPct val="150000"/>
              </a:lnSpc>
            </a:pPr>
            <a:r>
              <a:rPr lang="zh-TW" altLang="en-US" sz="2400"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「如</a:t>
            </a:r>
            <a:r>
              <a:rPr lang="zh-TW" altLang="zh-TW" sz="2400"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果</a:t>
            </a:r>
            <a:r>
              <a:rPr lang="zh-TW" altLang="zh-TW" sz="24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沒有了侵犯、甚至暴力這些構成情色的成分，情色活動就很難達到十足的效果。薩德侯爵在其小說中將殺人視為情色刺激的極致</a:t>
            </a:r>
            <a:r>
              <a:rPr lang="zh-TW" altLang="zh-TW" sz="2400"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，情</a:t>
            </a:r>
            <a:r>
              <a:rPr lang="zh-TW" altLang="zh-TW" sz="24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色總是意味著既成模式的瓦解</a:t>
            </a:r>
            <a:r>
              <a:rPr lang="zh-TW" altLang="zh-TW" sz="2400"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400" dirty="0" smtClean="0"/>
              <a:t>」（</a:t>
            </a:r>
            <a:r>
              <a:rPr lang="en-US" altLang="zh-TW" sz="2400" dirty="0"/>
              <a:t>74</a:t>
            </a:r>
            <a:r>
              <a:rPr lang="zh-TW" altLang="en-US" sz="2400" dirty="0" smtClean="0"/>
              <a:t>）</a:t>
            </a:r>
            <a:endParaRPr lang="en-US" altLang="zh-TW" sz="2400" dirty="0" smtClean="0"/>
          </a:p>
          <a:p>
            <a:pPr>
              <a:lnSpc>
                <a:spcPct val="150000"/>
              </a:lnSpc>
            </a:pPr>
            <a:r>
              <a:rPr lang="zh-TW" altLang="en-US" sz="2400" dirty="0"/>
              <a:t>「</a:t>
            </a:r>
            <a:r>
              <a:rPr lang="zh-TW" altLang="zh-TW" sz="2400" dirty="0"/>
              <a:t>本質上，情色的場域就是暴力的場域、侵犯的場域</a:t>
            </a:r>
            <a:r>
              <a:rPr lang="zh-TW" altLang="en-US" sz="2400" dirty="0"/>
              <a:t>。</a:t>
            </a:r>
            <a:r>
              <a:rPr lang="zh-TW" altLang="zh-TW" sz="2400" dirty="0"/>
              <a:t>如果不是對伴侶的生命施以瀕臨死亡、近乎謀殺的暴力侵犯，肉體情色還有何意義？</a:t>
            </a:r>
            <a:r>
              <a:rPr lang="zh-TW" altLang="en-US" sz="2400" dirty="0"/>
              <a:t>」</a:t>
            </a:r>
            <a:r>
              <a:rPr lang="zh-TW" altLang="zh-TW" sz="2400" dirty="0"/>
              <a:t> </a:t>
            </a:r>
            <a:r>
              <a:rPr lang="zh-TW" altLang="en-US" sz="2400" dirty="0"/>
              <a:t>（</a:t>
            </a:r>
            <a:r>
              <a:rPr lang="en-US" altLang="zh-TW" sz="2400" dirty="0"/>
              <a:t>72─73</a:t>
            </a:r>
            <a:r>
              <a:rPr lang="zh-TW" altLang="en-US" sz="2400" dirty="0"/>
              <a:t>）</a:t>
            </a:r>
            <a:r>
              <a:rPr lang="en-US" altLang="zh-TW" sz="2400" dirty="0"/>
              <a:t>(cf. </a:t>
            </a:r>
            <a:r>
              <a:rPr lang="en-US" altLang="zh-TW" sz="2400" i="1" dirty="0"/>
              <a:t>In the Realm of Senses</a:t>
            </a:r>
            <a:r>
              <a:rPr lang="en-US" altLang="zh-TW" sz="2400" dirty="0"/>
              <a:t>)</a:t>
            </a:r>
            <a:endParaRPr lang="zh-TW" altLang="zh-TW" sz="2400" dirty="0"/>
          </a:p>
          <a:p>
            <a:pPr>
              <a:lnSpc>
                <a:spcPct val="150000"/>
              </a:lnSpc>
            </a:pPr>
            <a:endParaRPr lang="zh-TW" altLang="zh-TW" sz="2400" dirty="0">
              <a:latin typeface="Times New Roman" panose="02020603050405020304" pitchFamily="18" charset="0"/>
              <a:ea typeface="細明體" panose="02020509000000000000" pitchFamily="49" charset="-120"/>
            </a:endParaRPr>
          </a:p>
          <a:p>
            <a:pPr marL="0" indent="0">
              <a:lnSpc>
                <a:spcPct val="150000"/>
              </a:lnSpc>
              <a:buNone/>
            </a:pPr>
            <a:endParaRPr lang="en-US" altLang="zh-TW" sz="2400" dirty="0" smtClean="0"/>
          </a:p>
          <a:p>
            <a:pPr>
              <a:lnSpc>
                <a:spcPct val="150000"/>
              </a:lnSpc>
            </a:pPr>
            <a:endParaRPr lang="zh-TW" altLang="en-US" dirty="0"/>
          </a:p>
        </p:txBody>
      </p:sp>
    </p:spTree>
    <p:extLst>
      <p:ext uri="{BB962C8B-B14F-4D97-AF65-F5344CB8AC3E}">
        <p14:creationId xmlns:p14="http://schemas.microsoft.com/office/powerpoint/2010/main" val="3043702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47134" y="1627189"/>
            <a:ext cx="8596668" cy="3880773"/>
          </a:xfrm>
        </p:spPr>
        <p:txBody>
          <a:bodyPr>
            <a:normAutofit/>
          </a:bodyPr>
          <a:lstStyle/>
          <a:p>
            <a:pPr>
              <a:lnSpc>
                <a:spcPct val="150000"/>
              </a:lnSpc>
            </a:pPr>
            <a:r>
              <a:rPr lang="zh-TW" altLang="en-US" sz="2000" dirty="0" smtClean="0"/>
              <a:t>「</a:t>
            </a:r>
            <a:r>
              <a:rPr lang="zh-TW" altLang="zh-TW" sz="2000" dirty="0" smtClean="0"/>
              <a:t>人類</a:t>
            </a:r>
            <a:r>
              <a:rPr lang="zh-TW" altLang="zh-TW" sz="2000" dirty="0"/>
              <a:t>不斷對自己感到恐懼。他對自己的情色衝動感到驚恐。信仰極度虔誠的貞德女性對縱情聲色的男性避之唯恐不及，渾然不知後者那不可告人的激情</a:t>
            </a:r>
            <a:r>
              <a:rPr lang="en-US" altLang="zh-TW" sz="2000" dirty="0"/>
              <a:t>(passions)</a:t>
            </a:r>
            <a:r>
              <a:rPr lang="zh-TW" altLang="zh-TW" sz="2000" dirty="0"/>
              <a:t>與自己對宗教的熱情其實系出同門</a:t>
            </a:r>
            <a:r>
              <a:rPr lang="zh-TW" altLang="zh-TW" sz="2000" dirty="0" smtClean="0"/>
              <a:t>。</a:t>
            </a:r>
            <a:r>
              <a:rPr lang="zh-TW" altLang="en-US" sz="2000" dirty="0" smtClean="0"/>
              <a:t>」（作者序）</a:t>
            </a:r>
            <a:endParaRPr lang="en-US" altLang="zh-TW" sz="2000" dirty="0" smtClean="0"/>
          </a:p>
          <a:p>
            <a:pPr>
              <a:lnSpc>
                <a:spcPct val="150000"/>
              </a:lnSpc>
            </a:pPr>
            <a:r>
              <a:rPr lang="zh-TW" altLang="en-US" sz="2000" dirty="0" smtClean="0"/>
              <a:t>「</a:t>
            </a:r>
            <a:r>
              <a:rPr lang="zh-TW" altLang="zh-TW" sz="2000" dirty="0" smtClean="0"/>
              <a:t>所</a:t>
            </a:r>
            <a:r>
              <a:rPr lang="zh-TW" altLang="zh-TW" sz="2000" dirty="0"/>
              <a:t>有情色都有其宗教色彩</a:t>
            </a:r>
            <a:r>
              <a:rPr lang="en-US" altLang="zh-TW" sz="2000" dirty="0"/>
              <a:t>. . . </a:t>
            </a:r>
            <a:r>
              <a:rPr lang="zh-TW" altLang="zh-TW" sz="2000" dirty="0"/>
              <a:t>超越今生此世、有系統地追尋生命的接續，本質上就是項宗教性的嘗試。在西方所熟悉的模式中，神聖情色與追求天主之</a:t>
            </a:r>
            <a:r>
              <a:rPr lang="zh-TW" altLang="zh-TW" sz="2000" i="1" dirty="0"/>
              <a:t>愛</a:t>
            </a:r>
            <a:r>
              <a:rPr lang="zh-TW" altLang="zh-TW" sz="2000" dirty="0"/>
              <a:t>混合為一</a:t>
            </a:r>
            <a:r>
              <a:rPr lang="zh-TW" altLang="zh-TW" sz="2000" dirty="0" smtClean="0"/>
              <a:t>。</a:t>
            </a:r>
            <a:r>
              <a:rPr lang="zh-TW" altLang="en-US" sz="2000" dirty="0" smtClean="0"/>
              <a:t>」</a:t>
            </a:r>
            <a:r>
              <a:rPr lang="en-US" altLang="zh-TW" sz="2000" dirty="0" smtClean="0"/>
              <a:t>(</a:t>
            </a:r>
            <a:r>
              <a:rPr lang="en-US" altLang="zh-TW" sz="2000" dirty="0"/>
              <a:t>72)</a:t>
            </a:r>
            <a:endParaRPr lang="zh-TW" altLang="en-US" sz="2000" dirty="0"/>
          </a:p>
          <a:p>
            <a:pPr>
              <a:lnSpc>
                <a:spcPct val="150000"/>
              </a:lnSpc>
            </a:pPr>
            <a:endParaRPr lang="zh-TW" altLang="en-US" sz="2000" dirty="0"/>
          </a:p>
        </p:txBody>
      </p:sp>
      <p:sp>
        <p:nvSpPr>
          <p:cNvPr id="2" name="文字方塊 1"/>
          <p:cNvSpPr txBox="1"/>
          <p:nvPr/>
        </p:nvSpPr>
        <p:spPr>
          <a:xfrm>
            <a:off x="3327400" y="723900"/>
            <a:ext cx="3416300" cy="523220"/>
          </a:xfrm>
          <a:prstGeom prst="rect">
            <a:avLst/>
          </a:prstGeom>
          <a:noFill/>
        </p:spPr>
        <p:txBody>
          <a:bodyPr wrap="square" rtlCol="0">
            <a:spAutoFit/>
          </a:bodyPr>
          <a:lstStyle/>
          <a:p>
            <a:pPr algn="ctr"/>
            <a:r>
              <a:rPr lang="zh-TW" altLang="en-US" sz="2800" dirty="0" smtClean="0"/>
              <a:t>情色的宗教色彩</a:t>
            </a:r>
            <a:endParaRPr lang="zh-TW" altLang="en-US" sz="2800" dirty="0"/>
          </a:p>
        </p:txBody>
      </p:sp>
    </p:spTree>
    <p:extLst>
      <p:ext uri="{BB962C8B-B14F-4D97-AF65-F5344CB8AC3E}">
        <p14:creationId xmlns:p14="http://schemas.microsoft.com/office/powerpoint/2010/main" val="3543267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301" y="520700"/>
            <a:ext cx="3924300" cy="5501698"/>
          </a:xfrm>
        </p:spPr>
      </p:pic>
    </p:spTree>
    <p:extLst>
      <p:ext uri="{BB962C8B-B14F-4D97-AF65-F5344CB8AC3E}">
        <p14:creationId xmlns:p14="http://schemas.microsoft.com/office/powerpoint/2010/main" val="4050779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22501" y="1486656"/>
            <a:ext cx="4457700" cy="4282506"/>
          </a:xfrm>
        </p:spPr>
      </p:pic>
    </p:spTree>
    <p:extLst>
      <p:ext uri="{BB962C8B-B14F-4D97-AF65-F5344CB8AC3E}">
        <p14:creationId xmlns:p14="http://schemas.microsoft.com/office/powerpoint/2010/main" val="4075896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8060266" cy="558800"/>
          </a:xfrm>
        </p:spPr>
        <p:txBody>
          <a:bodyPr>
            <a:normAutofit fontScale="90000"/>
          </a:bodyPr>
          <a:lstStyle/>
          <a:p>
            <a:pPr algn="ctr"/>
            <a:r>
              <a:rPr lang="en-US" altLang="zh-TW" dirty="0" smtClean="0"/>
              <a:t>St. Teresa of Avila(1515-1582)</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6991" y="1636439"/>
            <a:ext cx="3673009" cy="4688162"/>
          </a:xfrm>
        </p:spPr>
      </p:pic>
    </p:spTree>
    <p:extLst>
      <p:ext uri="{BB962C8B-B14F-4D97-AF65-F5344CB8AC3E}">
        <p14:creationId xmlns:p14="http://schemas.microsoft.com/office/powerpoint/2010/main" val="814987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38200" y="711200"/>
            <a:ext cx="8477250" cy="5216172"/>
          </a:xfrm>
          <a:prstGeom prst="rect">
            <a:avLst/>
          </a:prstGeom>
          <a:noFill/>
        </p:spPr>
        <p:txBody>
          <a:bodyPr wrap="square" rtlCol="0">
            <a:spAutoFit/>
          </a:bodyPr>
          <a:lstStyle/>
          <a:p>
            <a:pPr>
              <a:lnSpc>
                <a:spcPct val="120000"/>
              </a:lnSpc>
            </a:pPr>
            <a:r>
              <a:rPr lang="en-US" altLang="zh-TW" sz="2800" dirty="0"/>
              <a:t>I saw in his hand </a:t>
            </a:r>
            <a:r>
              <a:rPr lang="en-US" altLang="zh-TW" sz="2800" dirty="0">
                <a:solidFill>
                  <a:srgbClr val="FF0000"/>
                </a:solidFill>
              </a:rPr>
              <a:t>a long spear of gold,</a:t>
            </a:r>
            <a:r>
              <a:rPr lang="en-US" altLang="zh-TW" sz="2800" dirty="0"/>
              <a:t> and at the iron's point there seemed to be</a:t>
            </a:r>
            <a:r>
              <a:rPr lang="en-US" altLang="zh-TW" sz="2800" dirty="0">
                <a:solidFill>
                  <a:srgbClr val="FF0000"/>
                </a:solidFill>
              </a:rPr>
              <a:t> a little fire</a:t>
            </a:r>
            <a:r>
              <a:rPr lang="en-US" altLang="zh-TW" sz="2800" dirty="0"/>
              <a:t>.  He appeared to me to be </a:t>
            </a:r>
            <a:r>
              <a:rPr lang="en-US" altLang="zh-TW" sz="2800" dirty="0">
                <a:solidFill>
                  <a:srgbClr val="FF0000"/>
                </a:solidFill>
              </a:rPr>
              <a:t>thrusting </a:t>
            </a:r>
            <a:r>
              <a:rPr lang="en-US" altLang="zh-TW" sz="2800" dirty="0"/>
              <a:t>it at times into my heart, and to </a:t>
            </a:r>
            <a:r>
              <a:rPr lang="en-US" altLang="zh-TW" sz="2800" dirty="0">
                <a:solidFill>
                  <a:srgbClr val="FF0000"/>
                </a:solidFill>
              </a:rPr>
              <a:t>pierce</a:t>
            </a:r>
            <a:r>
              <a:rPr lang="en-US" altLang="zh-TW" sz="2800" dirty="0"/>
              <a:t> my very entrails; when he drew it out, he seemed to draw them out also, and to </a:t>
            </a:r>
            <a:r>
              <a:rPr lang="en-US" altLang="zh-TW" sz="2800" dirty="0">
                <a:solidFill>
                  <a:srgbClr val="FF0000"/>
                </a:solidFill>
              </a:rPr>
              <a:t>leave me all on fire </a:t>
            </a:r>
            <a:r>
              <a:rPr lang="en-US" altLang="zh-TW" sz="2800" dirty="0"/>
              <a:t>with a great love of God.</a:t>
            </a:r>
            <a:r>
              <a:rPr lang="en-US" altLang="zh-TW" sz="2800" dirty="0">
                <a:solidFill>
                  <a:srgbClr val="FF0000"/>
                </a:solidFill>
              </a:rPr>
              <a:t> </a:t>
            </a:r>
            <a:r>
              <a:rPr lang="en-US" altLang="zh-TW" sz="2800" dirty="0"/>
              <a:t>The </a:t>
            </a:r>
            <a:r>
              <a:rPr lang="en-US" altLang="zh-TW" sz="2800" dirty="0">
                <a:solidFill>
                  <a:srgbClr val="FF0000"/>
                </a:solidFill>
              </a:rPr>
              <a:t>pain</a:t>
            </a:r>
            <a:r>
              <a:rPr lang="en-US" altLang="zh-TW" sz="2800" dirty="0"/>
              <a:t> was so great, that it made me </a:t>
            </a:r>
            <a:r>
              <a:rPr lang="en-US" altLang="zh-TW" sz="2800" dirty="0">
                <a:solidFill>
                  <a:srgbClr val="FF0000"/>
                </a:solidFill>
              </a:rPr>
              <a:t>moan</a:t>
            </a:r>
            <a:r>
              <a:rPr lang="en-US" altLang="zh-TW" sz="2800" dirty="0"/>
              <a:t>; and yet so surpassing was </a:t>
            </a:r>
            <a:r>
              <a:rPr lang="en-US" altLang="zh-TW" sz="2800" dirty="0">
                <a:solidFill>
                  <a:srgbClr val="FF0000"/>
                </a:solidFill>
              </a:rPr>
              <a:t>the sweetness of this excessive pain</a:t>
            </a:r>
            <a:r>
              <a:rPr lang="en-US" altLang="zh-TW" sz="2800" dirty="0"/>
              <a:t>, that I could not wish to be rid of it.</a:t>
            </a:r>
            <a:r>
              <a:rPr lang="en-US" altLang="zh-TW" sz="2800" dirty="0">
                <a:solidFill>
                  <a:srgbClr val="FF0000"/>
                </a:solidFill>
              </a:rPr>
              <a:t> </a:t>
            </a:r>
            <a:r>
              <a:rPr lang="en-US" altLang="zh-TW" sz="2800" dirty="0"/>
              <a:t> </a:t>
            </a:r>
          </a:p>
          <a:p>
            <a:pPr>
              <a:lnSpc>
                <a:spcPct val="120000"/>
              </a:lnSpc>
            </a:pPr>
            <a:r>
              <a:rPr lang="en-US" altLang="zh-TW" sz="2800" dirty="0"/>
              <a:t>-----Chapter XXIX; Part 17, Teresa's </a:t>
            </a:r>
            <a:r>
              <a:rPr lang="en-US" altLang="zh-TW" sz="2800" i="1" dirty="0" smtClean="0"/>
              <a:t>Autobiography</a:t>
            </a:r>
            <a:endParaRPr lang="zh-TW" altLang="en-US" sz="2800" i="1" dirty="0"/>
          </a:p>
        </p:txBody>
      </p:sp>
    </p:spTree>
    <p:extLst>
      <p:ext uri="{BB962C8B-B14F-4D97-AF65-F5344CB8AC3E}">
        <p14:creationId xmlns:p14="http://schemas.microsoft.com/office/powerpoint/2010/main" val="4241766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976611" y="277813"/>
            <a:ext cx="3932189" cy="5672096"/>
          </a:xfrm>
        </p:spPr>
      </p:pic>
      <p:sp>
        <p:nvSpPr>
          <p:cNvPr id="2" name="文字方塊 1"/>
          <p:cNvSpPr txBox="1"/>
          <p:nvPr/>
        </p:nvSpPr>
        <p:spPr>
          <a:xfrm>
            <a:off x="2667001" y="6070600"/>
            <a:ext cx="4973588" cy="369332"/>
          </a:xfrm>
          <a:prstGeom prst="rect">
            <a:avLst/>
          </a:prstGeom>
          <a:noFill/>
        </p:spPr>
        <p:txBody>
          <a:bodyPr wrap="square" rtlCol="0">
            <a:spAutoFit/>
          </a:bodyPr>
          <a:lstStyle/>
          <a:p>
            <a:r>
              <a:rPr lang="en-US" altLang="zh-TW" dirty="0" smtClean="0"/>
              <a:t>Bernini, “The Ecstasy of St. Teresa”(1647-52)</a:t>
            </a:r>
            <a:endParaRPr lang="zh-TW" altLang="en-US" dirty="0"/>
          </a:p>
        </p:txBody>
      </p:sp>
    </p:spTree>
    <p:extLst>
      <p:ext uri="{BB962C8B-B14F-4D97-AF65-F5344CB8AC3E}">
        <p14:creationId xmlns:p14="http://schemas.microsoft.com/office/powerpoint/2010/main" val="682254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77334" y="609600"/>
            <a:ext cx="8596668" cy="711200"/>
          </a:xfrm>
        </p:spPr>
        <p:txBody>
          <a:bodyPr/>
          <a:lstStyle/>
          <a:p>
            <a:pPr algn="ctr"/>
            <a:r>
              <a:rPr lang="zh-TW" altLang="en-US" dirty="0" smtClean="0"/>
              <a:t>巴代伊與天主教的愛恨情愁</a:t>
            </a:r>
            <a:endParaRPr lang="zh-TW" altLang="en-US" dirty="0"/>
          </a:p>
        </p:txBody>
      </p:sp>
      <p:sp>
        <p:nvSpPr>
          <p:cNvPr id="6" name="內容版面配置區 5"/>
          <p:cNvSpPr>
            <a:spLocks noGrp="1"/>
          </p:cNvSpPr>
          <p:nvPr>
            <p:ph idx="1"/>
          </p:nvPr>
        </p:nvSpPr>
        <p:spPr>
          <a:xfrm>
            <a:off x="677334" y="1652589"/>
            <a:ext cx="8596668" cy="3880773"/>
          </a:xfrm>
        </p:spPr>
        <p:txBody>
          <a:bodyPr>
            <a:normAutofit/>
          </a:bodyPr>
          <a:lstStyle/>
          <a:p>
            <a:r>
              <a:rPr lang="zh-TW" altLang="en-US" sz="2800" dirty="0"/>
              <a:t>對天主教之熱衷、</a:t>
            </a:r>
            <a:r>
              <a:rPr lang="zh-TW" altLang="en-US" sz="2800" dirty="0" smtClean="0"/>
              <a:t>拋棄</a:t>
            </a:r>
            <a:r>
              <a:rPr lang="en-US" altLang="zh-TW" sz="2800" dirty="0" smtClean="0"/>
              <a:t>(</a:t>
            </a:r>
            <a:r>
              <a:rPr lang="en-US" altLang="zh-TW" sz="2800" i="1" dirty="0" smtClean="0"/>
              <a:t>Against Architecture)</a:t>
            </a:r>
            <a:endParaRPr lang="en-US" altLang="zh-TW" sz="2800" dirty="0"/>
          </a:p>
          <a:p>
            <a:r>
              <a:rPr lang="zh-TW" altLang="en-US" sz="2800" dirty="0" smtClean="0"/>
              <a:t>天主教之禁慾</a:t>
            </a:r>
            <a:endParaRPr lang="en-US" altLang="zh-TW" sz="2800" dirty="0" smtClean="0"/>
          </a:p>
          <a:p>
            <a:r>
              <a:rPr lang="en-US" altLang="zh-TW" sz="2800" dirty="0" smtClean="0"/>
              <a:t>St. Augustine: “Inter feces et </a:t>
            </a:r>
            <a:r>
              <a:rPr lang="en-US" altLang="zh-TW" sz="2800" dirty="0" err="1" smtClean="0"/>
              <a:t>urinam</a:t>
            </a:r>
            <a:r>
              <a:rPr lang="en-US" altLang="zh-TW" sz="2800" dirty="0" smtClean="0"/>
              <a:t> </a:t>
            </a:r>
            <a:r>
              <a:rPr lang="en-US" altLang="zh-TW" sz="2800" dirty="0" err="1" smtClean="0"/>
              <a:t>nascimur</a:t>
            </a:r>
            <a:r>
              <a:rPr lang="en-US" altLang="zh-TW" sz="2800" dirty="0" smtClean="0"/>
              <a:t>.”</a:t>
            </a:r>
            <a:endParaRPr lang="en-US" altLang="zh-TW" sz="2800" dirty="0"/>
          </a:p>
          <a:p>
            <a:r>
              <a:rPr lang="zh-TW" altLang="en-US" sz="2800" dirty="0"/>
              <a:t>宗教熱情與情色激情如出一轍、</a:t>
            </a:r>
            <a:r>
              <a:rPr lang="zh-TW" altLang="en-US" sz="2800" dirty="0" smtClean="0"/>
              <a:t>系出同門</a:t>
            </a:r>
            <a:endParaRPr lang="en-US" altLang="zh-TW" sz="2800" dirty="0" smtClean="0"/>
          </a:p>
          <a:p>
            <a:r>
              <a:rPr lang="zh-TW" altLang="en-US" sz="2800" dirty="0"/>
              <a:t>其情色理論充滿神秘主義</a:t>
            </a:r>
            <a:r>
              <a:rPr lang="zh-TW" altLang="en-US" sz="2800" dirty="0" smtClean="0"/>
              <a:t>色彩</a:t>
            </a:r>
            <a:r>
              <a:rPr lang="en-US" altLang="zh-TW" sz="2800" dirty="0" smtClean="0"/>
              <a:t>(</a:t>
            </a:r>
            <a:r>
              <a:rPr lang="zh-TW" altLang="en-US" sz="2800" dirty="0" smtClean="0"/>
              <a:t>情色是種內在經驗）</a:t>
            </a:r>
            <a:endParaRPr lang="en-US" altLang="zh-TW" sz="2800" dirty="0" smtClean="0"/>
          </a:p>
          <a:p>
            <a:r>
              <a:rPr lang="zh-TW" altLang="en-US" sz="2800" dirty="0"/>
              <a:t>對良善的追求→對</a:t>
            </a:r>
            <a:r>
              <a:rPr lang="zh-TW" altLang="en-US" sz="2800" dirty="0" smtClean="0"/>
              <a:t>邪惡</a:t>
            </a:r>
            <a:r>
              <a:rPr lang="en-US" altLang="zh-TW" sz="2800" dirty="0" smtClean="0"/>
              <a:t>(mal)</a:t>
            </a:r>
            <a:r>
              <a:rPr lang="zh-TW" altLang="en-US" sz="2800" dirty="0" smtClean="0"/>
              <a:t>的探索</a:t>
            </a:r>
            <a:endParaRPr lang="zh-TW" altLang="en-US" sz="2800" dirty="0"/>
          </a:p>
          <a:p>
            <a:endParaRPr lang="zh-TW" altLang="en-US" dirty="0"/>
          </a:p>
        </p:txBody>
      </p:sp>
    </p:spTree>
    <p:extLst>
      <p:ext uri="{BB962C8B-B14F-4D97-AF65-F5344CB8AC3E}">
        <p14:creationId xmlns:p14="http://schemas.microsoft.com/office/powerpoint/2010/main" val="18957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943100" y="1462088"/>
            <a:ext cx="6197600" cy="3795712"/>
          </a:xfrm>
        </p:spPr>
      </p:pic>
    </p:spTree>
    <p:extLst>
      <p:ext uri="{BB962C8B-B14F-4D97-AF65-F5344CB8AC3E}">
        <p14:creationId xmlns:p14="http://schemas.microsoft.com/office/powerpoint/2010/main" val="290601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765300" y="1335088"/>
            <a:ext cx="6477000" cy="3683000"/>
          </a:xfrm>
        </p:spPr>
      </p:pic>
    </p:spTree>
    <p:extLst>
      <p:ext uri="{BB962C8B-B14F-4D97-AF65-F5344CB8AC3E}">
        <p14:creationId xmlns:p14="http://schemas.microsoft.com/office/powerpoint/2010/main" val="551662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22501" y="1486656"/>
            <a:ext cx="4457700" cy="4282506"/>
          </a:xfrm>
        </p:spPr>
      </p:pic>
    </p:spTree>
    <p:extLst>
      <p:ext uri="{BB962C8B-B14F-4D97-AF65-F5344CB8AC3E}">
        <p14:creationId xmlns:p14="http://schemas.microsoft.com/office/powerpoint/2010/main" val="482954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939964" y="1346200"/>
            <a:ext cx="6651041" cy="3771899"/>
          </a:xfrm>
        </p:spPr>
      </p:pic>
    </p:spTree>
    <p:extLst>
      <p:ext uri="{BB962C8B-B14F-4D97-AF65-F5344CB8AC3E}">
        <p14:creationId xmlns:p14="http://schemas.microsoft.com/office/powerpoint/2010/main" val="2552719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8600" y="446089"/>
            <a:ext cx="8839200" cy="5033434"/>
          </a:xfrm>
        </p:spPr>
      </p:pic>
    </p:spTree>
    <p:extLst>
      <p:ext uri="{BB962C8B-B14F-4D97-AF65-F5344CB8AC3E}">
        <p14:creationId xmlns:p14="http://schemas.microsoft.com/office/powerpoint/2010/main" val="708763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016000" y="863600"/>
            <a:ext cx="7620000" cy="4445000"/>
          </a:xfrm>
        </p:spPr>
      </p:pic>
    </p:spTree>
    <p:extLst>
      <p:ext uri="{BB962C8B-B14F-4D97-AF65-F5344CB8AC3E}">
        <p14:creationId xmlns:p14="http://schemas.microsoft.com/office/powerpoint/2010/main" val="1018491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7701" y="241300"/>
            <a:ext cx="7124700" cy="788894"/>
          </a:xfrm>
        </p:spPr>
        <p:txBody>
          <a:bodyPr>
            <a:normAutofit/>
          </a:bodyPr>
          <a:lstStyle/>
          <a:p>
            <a:pPr algn="ctr"/>
            <a:r>
              <a:rPr lang="zh-TW" altLang="en-US" sz="3200" dirty="0" smtClean="0"/>
              <a:t>結論：如何看待巴代伊</a:t>
            </a:r>
            <a:endParaRPr lang="zh-TW" altLang="en-US" sz="3200" dirty="0"/>
          </a:p>
        </p:txBody>
      </p:sp>
      <p:sp>
        <p:nvSpPr>
          <p:cNvPr id="3" name="文字版面配置區 2"/>
          <p:cNvSpPr>
            <a:spLocks noGrp="1"/>
          </p:cNvSpPr>
          <p:nvPr>
            <p:ph type="body" idx="1"/>
          </p:nvPr>
        </p:nvSpPr>
        <p:spPr>
          <a:xfrm>
            <a:off x="368301" y="1030194"/>
            <a:ext cx="8661400" cy="4862606"/>
          </a:xfrm>
        </p:spPr>
        <p:txBody>
          <a:bodyPr>
            <a:normAutofit/>
          </a:bodyPr>
          <a:lstStyle/>
          <a:p>
            <a:r>
              <a:rPr lang="en-US" altLang="zh-TW" sz="2000" dirty="0" smtClean="0"/>
              <a:t>Foucault’s </a:t>
            </a:r>
            <a:r>
              <a:rPr lang="en-US" altLang="zh-TW" sz="2000" dirty="0" err="1" smtClean="0"/>
              <a:t>Nietzschean</a:t>
            </a:r>
            <a:r>
              <a:rPr lang="en-US" altLang="zh-TW" sz="2000" dirty="0" smtClean="0"/>
              <a:t> quest: </a:t>
            </a:r>
            <a:r>
              <a:rPr lang="en-US" altLang="zh-TW" sz="2000" dirty="0" smtClean="0"/>
              <a:t>“How</a:t>
            </a:r>
            <a:r>
              <a:rPr lang="en-US" altLang="zh-TW" sz="2000" dirty="0" smtClean="0"/>
              <a:t> did</a:t>
            </a:r>
            <a:r>
              <a:rPr lang="zh-TW" altLang="en-US" sz="2000" dirty="0" smtClean="0"/>
              <a:t> </a:t>
            </a:r>
            <a:r>
              <a:rPr lang="en-US" altLang="zh-TW" sz="2000" dirty="0" smtClean="0"/>
              <a:t>I become what I am? Why do I suffer </a:t>
            </a:r>
            <a:r>
              <a:rPr lang="en-US" altLang="zh-TW" sz="2000" dirty="0" smtClean="0"/>
              <a:t>from </a:t>
            </a:r>
            <a:r>
              <a:rPr lang="en-US" altLang="zh-TW" sz="2000" smtClean="0"/>
              <a:t>being what I am</a:t>
            </a:r>
            <a:r>
              <a:rPr lang="en-US" altLang="zh-TW" sz="2000" smtClean="0"/>
              <a:t>?” </a:t>
            </a:r>
            <a:r>
              <a:rPr lang="en-US" altLang="zh-TW" sz="2000" dirty="0" smtClean="0"/>
              <a:t>(James Miller, </a:t>
            </a:r>
            <a:r>
              <a:rPr lang="en-US" altLang="zh-TW" sz="2000" i="1" dirty="0" smtClean="0"/>
              <a:t>The Passion of Michel Foucault</a:t>
            </a:r>
            <a:r>
              <a:rPr lang="en-US" altLang="zh-TW" sz="2000" dirty="0" smtClean="0"/>
              <a:t>)</a:t>
            </a:r>
          </a:p>
          <a:p>
            <a:endParaRPr lang="en-US" altLang="zh-TW" sz="2000" dirty="0" smtClean="0"/>
          </a:p>
          <a:p>
            <a:r>
              <a:rPr lang="en-US" altLang="zh-TW" sz="2000" dirty="0"/>
              <a:t>Freud, </a:t>
            </a:r>
            <a:r>
              <a:rPr lang="en-US" altLang="zh-TW" sz="2000" i="1" dirty="0"/>
              <a:t>Civilization and Its </a:t>
            </a:r>
            <a:r>
              <a:rPr lang="en-US" altLang="zh-TW" sz="2000" i="1" dirty="0" smtClean="0"/>
              <a:t>Discontent</a:t>
            </a:r>
            <a:endParaRPr lang="en-US" altLang="zh-TW" sz="2000" dirty="0" smtClean="0"/>
          </a:p>
          <a:p>
            <a:r>
              <a:rPr lang="en-US" altLang="zh-TW" sz="2000" dirty="0" smtClean="0"/>
              <a:t>Id</a:t>
            </a:r>
            <a:r>
              <a:rPr lang="en-US" altLang="zh-TW" sz="2000" dirty="0"/>
              <a:t>: the pleasure principle</a:t>
            </a:r>
          </a:p>
          <a:p>
            <a:r>
              <a:rPr lang="en-US" altLang="zh-TW" sz="2000" dirty="0" smtClean="0"/>
              <a:t>Superego</a:t>
            </a:r>
            <a:r>
              <a:rPr lang="en-US" altLang="zh-TW" sz="2000" dirty="0"/>
              <a:t>: the morality </a:t>
            </a:r>
            <a:r>
              <a:rPr lang="en-US" altLang="zh-TW" sz="2000" dirty="0" smtClean="0"/>
              <a:t>principle</a:t>
            </a:r>
          </a:p>
          <a:p>
            <a:r>
              <a:rPr lang="en-US" altLang="zh-TW" sz="2000" dirty="0"/>
              <a:t>Ego: the reality </a:t>
            </a:r>
            <a:r>
              <a:rPr lang="en-US" altLang="zh-TW" sz="2000" dirty="0" smtClean="0"/>
              <a:t>principle</a:t>
            </a:r>
          </a:p>
          <a:p>
            <a:endParaRPr lang="en-US" altLang="zh-TW" sz="2000" dirty="0"/>
          </a:p>
          <a:p>
            <a:r>
              <a:rPr lang="en-US" altLang="zh-TW" sz="2000" dirty="0" smtClean="0"/>
              <a:t>Sade/</a:t>
            </a:r>
            <a:r>
              <a:rPr lang="en-US" altLang="zh-TW" sz="2000" dirty="0" err="1" smtClean="0"/>
              <a:t>Bataille</a:t>
            </a:r>
            <a:r>
              <a:rPr lang="en-US" altLang="zh-TW" sz="2000" dirty="0" smtClean="0"/>
              <a:t> represent the </a:t>
            </a:r>
            <a:r>
              <a:rPr lang="en-US" altLang="zh-TW" sz="2000" dirty="0" smtClean="0">
                <a:solidFill>
                  <a:srgbClr val="FF0000"/>
                </a:solidFill>
              </a:rPr>
              <a:t>sovereign/integral</a:t>
            </a:r>
            <a:r>
              <a:rPr lang="en-US" altLang="zh-TW" sz="2000" dirty="0" smtClean="0"/>
              <a:t> man</a:t>
            </a:r>
            <a:endParaRPr lang="zh-TW" altLang="en-US" sz="2000" dirty="0"/>
          </a:p>
          <a:p>
            <a:r>
              <a:rPr lang="en-US" altLang="zh-TW" sz="2000" dirty="0" smtClean="0"/>
              <a:t>The </a:t>
            </a:r>
            <a:r>
              <a:rPr lang="en-US" altLang="zh-TW" sz="2000" dirty="0" smtClean="0">
                <a:solidFill>
                  <a:srgbClr val="FF0000"/>
                </a:solidFill>
              </a:rPr>
              <a:t>vicarious</a:t>
            </a:r>
            <a:r>
              <a:rPr lang="en-US" altLang="zh-TW" sz="2000" dirty="0" smtClean="0"/>
              <a:t> </a:t>
            </a:r>
            <a:r>
              <a:rPr lang="en-US" altLang="zh-TW" sz="2000" dirty="0" smtClean="0">
                <a:solidFill>
                  <a:srgbClr val="FF0000"/>
                </a:solidFill>
              </a:rPr>
              <a:t>pleasure</a:t>
            </a:r>
            <a:r>
              <a:rPr lang="en-US" altLang="zh-TW" sz="2000" dirty="0" smtClean="0"/>
              <a:t> of the reader as a desiring and discontented citizen</a:t>
            </a:r>
          </a:p>
        </p:txBody>
      </p:sp>
    </p:spTree>
    <p:extLst>
      <p:ext uri="{BB962C8B-B14F-4D97-AF65-F5344CB8AC3E}">
        <p14:creationId xmlns:p14="http://schemas.microsoft.com/office/powerpoint/2010/main" val="38287658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標題 3"/>
          <p:cNvSpPr>
            <a:spLocks noGrp="1"/>
          </p:cNvSpPr>
          <p:nvPr>
            <p:ph type="title"/>
          </p:nvPr>
        </p:nvSpPr>
        <p:spPr>
          <a:xfrm>
            <a:off x="876300" y="609600"/>
            <a:ext cx="8397702" cy="711200"/>
          </a:xfrm>
        </p:spPr>
        <p:txBody>
          <a:bodyPr>
            <a:normAutofit/>
          </a:bodyPr>
          <a:lstStyle/>
          <a:p>
            <a:pPr algn="ctr"/>
            <a:r>
              <a:rPr lang="en-US" altLang="zh-TW" dirty="0" err="1" smtClean="0"/>
              <a:t>souverain</a:t>
            </a:r>
            <a:r>
              <a:rPr lang="en-US" altLang="zh-TW" dirty="0" smtClean="0"/>
              <a:t> vs.</a:t>
            </a:r>
            <a:r>
              <a:rPr lang="zh-TW" altLang="zh-TW" dirty="0"/>
              <a:t> </a:t>
            </a:r>
            <a:r>
              <a:rPr lang="en-US" altLang="zh-TW" i="1" dirty="0" err="1" smtClean="0"/>
              <a:t>homme</a:t>
            </a:r>
            <a:r>
              <a:rPr lang="en-US" altLang="zh-TW" i="1" dirty="0" smtClean="0"/>
              <a:t> </a:t>
            </a:r>
            <a:r>
              <a:rPr lang="en-US" altLang="zh-TW" i="1" dirty="0" err="1" smtClean="0"/>
              <a:t>intégral</a:t>
            </a:r>
            <a:endParaRPr lang="zh-TW" altLang="en-US" dirty="0"/>
          </a:p>
        </p:txBody>
      </p:sp>
      <p:sp>
        <p:nvSpPr>
          <p:cNvPr id="5" name="內容版面配置區 4"/>
          <p:cNvSpPr>
            <a:spLocks noGrp="1"/>
          </p:cNvSpPr>
          <p:nvPr>
            <p:ph idx="1"/>
          </p:nvPr>
        </p:nvSpPr>
        <p:spPr>
          <a:xfrm>
            <a:off x="677334" y="1727201"/>
            <a:ext cx="8596668" cy="3708399"/>
          </a:xfrm>
        </p:spPr>
        <p:txBody>
          <a:bodyPr/>
          <a:lstStyle/>
          <a:p>
            <a:r>
              <a:rPr lang="zh-TW" altLang="zh-TW" dirty="0"/>
              <a:t>今天，每個人均必須對自己的行為負責，而且凡事服膺理性的規範。在先前的世界中，人們不像今天那樣為了理性而輕易拋棄情色的洋溢。至少，他們希望一個跟他們相似的人能夠代表人性，擺脫加諸眾人身上的束縛。因此，依據眾人的意志，</a:t>
            </a:r>
            <a:r>
              <a:rPr lang="zh-TW" altLang="zh-TW" i="1" dirty="0"/>
              <a:t>主宰者</a:t>
            </a:r>
            <a:r>
              <a:rPr lang="en-US" altLang="zh-TW" dirty="0"/>
              <a:t>(</a:t>
            </a:r>
            <a:r>
              <a:rPr lang="en-US" altLang="zh-TW" dirty="0" err="1"/>
              <a:t>souverain</a:t>
            </a:r>
            <a:r>
              <a:rPr lang="en-US" altLang="zh-TW" dirty="0"/>
              <a:t>)</a:t>
            </a:r>
            <a:r>
              <a:rPr lang="zh-TW" altLang="zh-TW" dirty="0"/>
              <a:t>被賦予擁有財富與遊手好閒的特權，並且得以享受為他所特別挑選保留的、最年輕貌美的女子。</a:t>
            </a:r>
            <a:endParaRPr lang="en-US" altLang="zh-TW" dirty="0"/>
          </a:p>
          <a:p>
            <a:r>
              <a:rPr lang="zh-TW" altLang="zh-TW" dirty="0"/>
              <a:t>目前殘存的少數君主（絕大多數已被馴服並服膺理性）剝奪我們目睹「全人」</a:t>
            </a:r>
            <a:r>
              <a:rPr lang="en-US" altLang="zh-TW" dirty="0"/>
              <a:t>(</a:t>
            </a:r>
            <a:r>
              <a:rPr lang="en-US" altLang="zh-TW" i="1" dirty="0" err="1"/>
              <a:t>homme</a:t>
            </a:r>
            <a:r>
              <a:rPr lang="en-US" altLang="zh-TW" i="1" dirty="0"/>
              <a:t> </a:t>
            </a:r>
            <a:r>
              <a:rPr lang="en-US" altLang="zh-TW" i="1" dirty="0" err="1"/>
              <a:t>intégral</a:t>
            </a:r>
            <a:r>
              <a:rPr lang="en-US" altLang="zh-TW" dirty="0"/>
              <a:t>)</a:t>
            </a:r>
            <a:r>
              <a:rPr lang="zh-TW" altLang="zh-TW" dirty="0"/>
              <a:t>的機會。因為人人都成功地成為「全人」的情形無法想像，過去的人性希望見識此一「全人」。古代的遊戲規則希望皇家豪奓的</a:t>
            </a:r>
            <a:r>
              <a:rPr lang="zh-TW" altLang="zh-TW" i="1" dirty="0"/>
              <a:t>奇觀排場</a:t>
            </a:r>
            <a:r>
              <a:rPr lang="zh-TW" altLang="zh-TW" dirty="0"/>
              <a:t>能夠給一般老百姓的貧困生活發揮補償作用（就如同舞台上的悲劇彌補了平順的生活）。</a:t>
            </a:r>
            <a:r>
              <a:rPr lang="en-US" altLang="zh-TW" dirty="0"/>
              <a:t>(217-18</a:t>
            </a:r>
            <a:r>
              <a:rPr lang="en-US" altLang="zh-TW" dirty="0" smtClean="0"/>
              <a:t>)</a:t>
            </a:r>
            <a:endParaRPr lang="zh-TW" altLang="zh-TW" dirty="0"/>
          </a:p>
        </p:txBody>
      </p:sp>
    </p:spTree>
    <p:extLst>
      <p:ext uri="{BB962C8B-B14F-4D97-AF65-F5344CB8AC3E}">
        <p14:creationId xmlns:p14="http://schemas.microsoft.com/office/powerpoint/2010/main" val="135473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76300" y="1117600"/>
            <a:ext cx="7505700" cy="4616648"/>
          </a:xfrm>
          <a:prstGeom prst="rect">
            <a:avLst/>
          </a:prstGeom>
          <a:noFill/>
        </p:spPr>
        <p:txBody>
          <a:bodyPr wrap="square" rtlCol="0">
            <a:spAutoFit/>
          </a:bodyPr>
          <a:lstStyle/>
          <a:p>
            <a:pPr>
              <a:lnSpc>
                <a:spcPct val="150000"/>
              </a:lnSpc>
            </a:pPr>
            <a:r>
              <a:rPr lang="zh-TW" altLang="zh-TW" sz="2800" dirty="0"/>
              <a:t>「我們今天應該保留利用薩德作為墮落至恐怖深淵之手段的可能性。對於此一恐怖深淵，我們應該探索；而且（我所代表的）哲學更有義務予以強調、闡釋與散怖</a:t>
            </a:r>
            <a:r>
              <a:rPr lang="en-US" altLang="zh-TW" sz="2800" dirty="0"/>
              <a:t>…</a:t>
            </a:r>
            <a:r>
              <a:rPr lang="zh-TW" altLang="zh-TW" sz="2800" dirty="0"/>
              <a:t>我認為</a:t>
            </a:r>
            <a:r>
              <a:rPr lang="zh-TW" altLang="zh-TW" sz="2800" dirty="0">
                <a:solidFill>
                  <a:srgbClr val="FF0000"/>
                </a:solidFill>
              </a:rPr>
              <a:t>對於那些想探究人之本質為何的人而言，薩德的作品不僅值得推薦，而且是不可或缺之書。</a:t>
            </a:r>
            <a:r>
              <a:rPr lang="zh-TW" altLang="zh-TW" sz="2800" dirty="0" smtClean="0"/>
              <a:t>」</a:t>
            </a:r>
            <a:r>
              <a:rPr lang="en-US" altLang="zh-TW" sz="2800" dirty="0" smtClean="0"/>
              <a:t>(</a:t>
            </a:r>
            <a:r>
              <a:rPr lang="en-US" altLang="zh-TW" sz="2800" i="1" dirty="0" smtClean="0"/>
              <a:t>The Sade Affair</a:t>
            </a:r>
            <a:r>
              <a:rPr lang="en-US" altLang="zh-TW" sz="2800" dirty="0" smtClean="0"/>
              <a:t>)</a:t>
            </a:r>
          </a:p>
        </p:txBody>
      </p:sp>
    </p:spTree>
    <p:extLst>
      <p:ext uri="{BB962C8B-B14F-4D97-AF65-F5344CB8AC3E}">
        <p14:creationId xmlns:p14="http://schemas.microsoft.com/office/powerpoint/2010/main" val="6010302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77334" y="1841501"/>
            <a:ext cx="8365066" cy="3873499"/>
          </a:xfrm>
        </p:spPr>
        <p:txBody>
          <a:bodyPr/>
          <a:lstStyle/>
          <a:p>
            <a:r>
              <a:rPr lang="zh-TW" altLang="en-US" sz="2800" dirty="0"/>
              <a:t>對像巴代伊這樣</a:t>
            </a:r>
            <a:r>
              <a:rPr lang="zh-TW" altLang="zh-TW" sz="2800" dirty="0"/>
              <a:t>以熱情擁抱生命的人而言，情色所代表的是最個人、也是最普遍的問題，是「問題中的問題」。 </a:t>
            </a:r>
            <a:r>
              <a:rPr lang="zh-TW" altLang="en-US" sz="2800" dirty="0"/>
              <a:t>人類</a:t>
            </a:r>
            <a:r>
              <a:rPr lang="zh-TW" altLang="zh-TW" sz="2800" dirty="0"/>
              <a:t>身為情色動物，面對此一切身問題，當然可以選擇逃避。但是如果不想繼續鴕鳥、如果想真正面對存在的赤裸真相，這本《情色論》倒是提供了最佳契機。</a:t>
            </a:r>
          </a:p>
          <a:p>
            <a:endParaRPr lang="zh-TW" altLang="en-US" dirty="0"/>
          </a:p>
        </p:txBody>
      </p:sp>
    </p:spTree>
    <p:extLst>
      <p:ext uri="{BB962C8B-B14F-4D97-AF65-F5344CB8AC3E}">
        <p14:creationId xmlns:p14="http://schemas.microsoft.com/office/powerpoint/2010/main" val="298712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7018" y="268510"/>
            <a:ext cx="8633875" cy="760190"/>
          </a:xfrm>
        </p:spPr>
        <p:txBody>
          <a:bodyPr>
            <a:normAutofit/>
          </a:bodyPr>
          <a:lstStyle/>
          <a:p>
            <a:pPr algn="ctr"/>
            <a:r>
              <a:rPr lang="zh-TW" altLang="en-US" dirty="0"/>
              <a:t>透過暴力</a:t>
            </a:r>
            <a:r>
              <a:rPr lang="zh-TW" altLang="en-US" dirty="0" smtClean="0"/>
              <a:t>思考</a:t>
            </a:r>
            <a:endParaRPr lang="zh-TW" altLang="en-US" dirty="0"/>
          </a:p>
        </p:txBody>
      </p:sp>
      <p:sp>
        <p:nvSpPr>
          <p:cNvPr id="3" name="內容版面配置區 2"/>
          <p:cNvSpPr>
            <a:spLocks noGrp="1"/>
          </p:cNvSpPr>
          <p:nvPr>
            <p:ph idx="1"/>
          </p:nvPr>
        </p:nvSpPr>
        <p:spPr>
          <a:xfrm>
            <a:off x="393700" y="1193800"/>
            <a:ext cx="8907193" cy="5105400"/>
          </a:xfrm>
        </p:spPr>
        <p:txBody>
          <a:bodyPr>
            <a:normAutofit/>
          </a:bodyPr>
          <a:lstStyle/>
          <a:p>
            <a:pPr>
              <a:lnSpc>
                <a:spcPct val="150000"/>
              </a:lnSpc>
            </a:pPr>
            <a:r>
              <a:rPr lang="zh-TW" altLang="en-US" sz="2400" dirty="0" smtClean="0"/>
              <a:t>「</a:t>
            </a:r>
            <a:r>
              <a:rPr lang="zh-TW" altLang="zh-TW" sz="2400" dirty="0" smtClean="0">
                <a:solidFill>
                  <a:schemeClr val="tx1"/>
                </a:solidFill>
              </a:rPr>
              <a:t>任何逞</a:t>
            </a:r>
            <a:r>
              <a:rPr lang="zh-TW" altLang="zh-TW" sz="2400" dirty="0">
                <a:solidFill>
                  <a:schemeClr val="tx1"/>
                </a:solidFill>
              </a:rPr>
              <a:t>一時</a:t>
            </a:r>
            <a:r>
              <a:rPr lang="zh-TW" altLang="zh-TW" sz="2400" dirty="0" smtClean="0">
                <a:solidFill>
                  <a:schemeClr val="tx1"/>
                </a:solidFill>
              </a:rPr>
              <a:t>超越</a:t>
            </a:r>
            <a:r>
              <a:rPr lang="zh-TW" altLang="en-US" sz="2400" dirty="0" smtClean="0">
                <a:solidFill>
                  <a:schemeClr val="tx1"/>
                </a:solidFill>
              </a:rPr>
              <a:t>（界限）</a:t>
            </a:r>
            <a:r>
              <a:rPr lang="zh-TW" altLang="zh-TW" sz="2400" dirty="0" smtClean="0">
                <a:solidFill>
                  <a:schemeClr val="tx1"/>
                </a:solidFill>
              </a:rPr>
              <a:t>之快的</a:t>
            </a:r>
            <a:r>
              <a:rPr lang="zh-TW" altLang="zh-TW" sz="2400" dirty="0">
                <a:solidFill>
                  <a:schemeClr val="tx1"/>
                </a:solidFill>
              </a:rPr>
              <a:t>過度</a:t>
            </a:r>
            <a:r>
              <a:rPr lang="zh-TW" altLang="zh-TW" sz="2400" dirty="0" smtClean="0">
                <a:solidFill>
                  <a:schemeClr val="tx1"/>
                </a:solidFill>
              </a:rPr>
              <a:t>衝動就是</a:t>
            </a:r>
            <a:r>
              <a:rPr lang="zh-TW" altLang="zh-TW" sz="2400" dirty="0">
                <a:solidFill>
                  <a:schemeClr val="tx1"/>
                </a:solidFill>
              </a:rPr>
              <a:t>暴力</a:t>
            </a:r>
            <a:r>
              <a:rPr lang="zh-TW" altLang="zh-TW" sz="2400" dirty="0" smtClean="0">
                <a:solidFill>
                  <a:schemeClr val="tx1"/>
                </a:solidFill>
              </a:rPr>
              <a:t>。</a:t>
            </a:r>
            <a:r>
              <a:rPr lang="zh-TW" altLang="en-US" sz="2400" dirty="0" smtClean="0"/>
              <a:t>」</a:t>
            </a:r>
            <a:r>
              <a:rPr lang="en-US" altLang="zh-TW" sz="2400" dirty="0" smtClean="0"/>
              <a:t>(94)</a:t>
            </a:r>
          </a:p>
          <a:p>
            <a:pPr>
              <a:lnSpc>
                <a:spcPct val="150000"/>
              </a:lnSpc>
            </a:pPr>
            <a:r>
              <a:rPr lang="zh-TW" altLang="en-US" sz="2400" dirty="0" smtClean="0">
                <a:solidFill>
                  <a:schemeClr val="tx1"/>
                </a:solidFill>
              </a:rPr>
              <a:t>「</a:t>
            </a:r>
            <a:r>
              <a:rPr lang="zh-TW" altLang="zh-TW" sz="2400" dirty="0" smtClean="0">
                <a:solidFill>
                  <a:schemeClr val="tx1"/>
                </a:solidFill>
              </a:rPr>
              <a:t>大自然</a:t>
            </a:r>
            <a:r>
              <a:rPr lang="zh-TW" altLang="zh-TW" sz="2400" dirty="0">
                <a:solidFill>
                  <a:schemeClr val="tx1"/>
                </a:solidFill>
              </a:rPr>
              <a:t>本身就是粗暴的，無論人類變得多麼理性，暴力依舊能主宰我們。</a:t>
            </a:r>
            <a:r>
              <a:rPr lang="zh-TW" altLang="zh-TW" sz="2400" dirty="0"/>
              <a:t>不過此暴力已不再是自然界的暴力，而是理性人物的暴力。理性人物試圖遵循理性，但卻屈從於自己身上那股不受理性約束的衝動</a:t>
            </a:r>
            <a:r>
              <a:rPr lang="zh-TW" altLang="zh-TW" sz="2400" dirty="0" smtClean="0"/>
              <a:t>。</a:t>
            </a:r>
            <a:r>
              <a:rPr lang="zh-TW" altLang="en-US" sz="2400" dirty="0" smtClean="0"/>
              <a:t>」（</a:t>
            </a:r>
            <a:r>
              <a:rPr lang="en-US" altLang="zh-TW" sz="2400" dirty="0" smtClean="0"/>
              <a:t>93</a:t>
            </a:r>
            <a:r>
              <a:rPr lang="zh-TW" altLang="en-US" sz="2400" dirty="0" smtClean="0"/>
              <a:t>）</a:t>
            </a:r>
            <a:endParaRPr lang="en-US" altLang="zh-TW" sz="2400" dirty="0" smtClean="0"/>
          </a:p>
          <a:p>
            <a:pPr>
              <a:lnSpc>
                <a:spcPct val="150000"/>
              </a:lnSpc>
            </a:pPr>
            <a:r>
              <a:rPr lang="zh-TW" altLang="en-US" sz="2400" dirty="0"/>
              <a:t>「以暴力直探存在奧秘」（</a:t>
            </a:r>
            <a:r>
              <a:rPr lang="en-US" altLang="zh-TW" sz="2400" dirty="0"/>
              <a:t>145</a:t>
            </a:r>
            <a:r>
              <a:rPr lang="zh-TW" altLang="en-US" sz="2400" dirty="0" smtClean="0"/>
              <a:t>）</a:t>
            </a:r>
            <a:endParaRPr lang="en-US" altLang="zh-TW" sz="2400" dirty="0" smtClean="0"/>
          </a:p>
          <a:p>
            <a:pPr>
              <a:lnSpc>
                <a:spcPct val="150000"/>
              </a:lnSpc>
            </a:pPr>
            <a:r>
              <a:rPr lang="zh-TW" altLang="en-US" sz="2400" dirty="0" smtClean="0"/>
              <a:t>生（繁殖）、死、情色皆是暴力</a:t>
            </a:r>
            <a:endParaRPr lang="en-US" altLang="zh-TW" sz="2400" dirty="0" smtClean="0"/>
          </a:p>
          <a:p>
            <a:pPr marL="0" indent="0">
              <a:lnSpc>
                <a:spcPct val="150000"/>
              </a:lnSpc>
              <a:buNone/>
            </a:pPr>
            <a:endParaRPr lang="zh-TW" altLang="zh-TW" sz="2400" dirty="0"/>
          </a:p>
          <a:p>
            <a:pPr marL="0" indent="0">
              <a:lnSpc>
                <a:spcPct val="150000"/>
              </a:lnSpc>
              <a:buNone/>
            </a:pPr>
            <a:endParaRPr lang="zh-TW" altLang="en-US" dirty="0"/>
          </a:p>
        </p:txBody>
      </p:sp>
    </p:spTree>
    <p:extLst>
      <p:ext uri="{BB962C8B-B14F-4D97-AF65-F5344CB8AC3E}">
        <p14:creationId xmlns:p14="http://schemas.microsoft.com/office/powerpoint/2010/main" val="3815955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25418" y="677718"/>
            <a:ext cx="5735782" cy="660400"/>
          </a:xfrm>
        </p:spPr>
        <p:txBody>
          <a:bodyPr>
            <a:normAutofit fontScale="90000"/>
          </a:bodyPr>
          <a:lstStyle/>
          <a:p>
            <a:pPr algn="ctr"/>
            <a:r>
              <a:rPr lang="en-US" altLang="zh-TW" dirty="0" smtClean="0"/>
              <a:t>20</a:t>
            </a:r>
            <a:r>
              <a:rPr lang="zh-TW" altLang="en-US" dirty="0" smtClean="0"/>
              <a:t>世紀的浪蕩者</a:t>
            </a:r>
            <a:r>
              <a:rPr lang="en-US" altLang="zh-TW" dirty="0" smtClean="0"/>
              <a:t>(</a:t>
            </a:r>
            <a:r>
              <a:rPr lang="en-US" altLang="zh-TW" dirty="0" err="1" smtClean="0"/>
              <a:t>libertin</a:t>
            </a:r>
            <a:r>
              <a:rPr lang="en-US" altLang="zh-TW" dirty="0" smtClean="0"/>
              <a:t>)</a:t>
            </a:r>
            <a:endParaRPr lang="zh-TW" altLang="en-US" dirty="0"/>
          </a:p>
        </p:txBody>
      </p:sp>
      <p:sp>
        <p:nvSpPr>
          <p:cNvPr id="3" name="文字版面配置區 2"/>
          <p:cNvSpPr>
            <a:spLocks noGrp="1"/>
          </p:cNvSpPr>
          <p:nvPr>
            <p:ph type="body" idx="1"/>
          </p:nvPr>
        </p:nvSpPr>
        <p:spPr>
          <a:xfrm>
            <a:off x="1096819" y="1930400"/>
            <a:ext cx="7170882" cy="3886200"/>
          </a:xfrm>
        </p:spPr>
        <p:txBody>
          <a:bodyPr>
            <a:normAutofit/>
          </a:bodyPr>
          <a:lstStyle/>
          <a:p>
            <a:endParaRPr lang="en-US" altLang="zh-TW" sz="2800" dirty="0"/>
          </a:p>
          <a:p>
            <a:r>
              <a:rPr lang="zh-TW" altLang="en-US" sz="2400" dirty="0" smtClean="0"/>
              <a:t>薩德跟其父共享情婦，巴代伊則與</a:t>
            </a:r>
            <a:r>
              <a:rPr lang="zh-TW" altLang="zh-TW" sz="2400" dirty="0" smtClean="0"/>
              <a:t>友人共</a:t>
            </a:r>
            <a:r>
              <a:rPr lang="zh-TW" altLang="en-US" sz="2400" dirty="0" smtClean="0"/>
              <a:t>有女人。</a:t>
            </a:r>
            <a:endParaRPr lang="en-US" altLang="zh-TW" sz="2400" dirty="0" smtClean="0"/>
          </a:p>
          <a:p>
            <a:endParaRPr lang="en-US" altLang="zh-TW" sz="2400" dirty="0" smtClean="0"/>
          </a:p>
          <a:p>
            <a:r>
              <a:rPr lang="zh-TW" altLang="zh-TW" sz="2400" dirty="0" smtClean="0"/>
              <a:t>「</a:t>
            </a:r>
            <a:r>
              <a:rPr lang="zh-TW" altLang="zh-TW" sz="2400" dirty="0"/>
              <a:t>妓院是我真正的教堂，唯一提供我真正</a:t>
            </a:r>
            <a:r>
              <a:rPr lang="zh-TW" altLang="zh-TW" sz="2400" dirty="0" smtClean="0"/>
              <a:t>滿足</a:t>
            </a:r>
            <a:r>
              <a:rPr lang="zh-TW" altLang="en-US" sz="2400" dirty="0"/>
              <a:t>之</a:t>
            </a:r>
            <a:r>
              <a:rPr lang="zh-TW" altLang="zh-TW" sz="2400" dirty="0" smtClean="0"/>
              <a:t>場所</a:t>
            </a:r>
            <a:r>
              <a:rPr lang="zh-TW" altLang="en-US" sz="2400" dirty="0" smtClean="0"/>
              <a:t>。</a:t>
            </a:r>
            <a:r>
              <a:rPr lang="zh-TW" altLang="zh-TW" sz="2400" dirty="0" smtClean="0"/>
              <a:t>」</a:t>
            </a:r>
            <a:endParaRPr lang="en-US" altLang="zh-TW" sz="2400" dirty="0" smtClean="0"/>
          </a:p>
          <a:p>
            <a:endParaRPr lang="en-US" altLang="zh-TW" sz="2400" dirty="0" smtClean="0"/>
          </a:p>
          <a:p>
            <a:r>
              <a:rPr lang="zh-TW" altLang="zh-TW" sz="2400" dirty="0" smtClean="0"/>
              <a:t>「</a:t>
            </a:r>
            <a:r>
              <a:rPr lang="zh-TW" altLang="zh-TW" sz="2400" dirty="0"/>
              <a:t>我</a:t>
            </a:r>
            <a:r>
              <a:rPr lang="zh-TW" altLang="zh-TW" sz="2400" dirty="0" smtClean="0"/>
              <a:t>與朋友</a:t>
            </a:r>
            <a:r>
              <a:rPr lang="zh-TW" altLang="zh-TW" sz="2400" dirty="0"/>
              <a:t>不同之處在</a:t>
            </a:r>
            <a:r>
              <a:rPr lang="zh-TW" altLang="zh-TW" sz="2400" dirty="0" smtClean="0"/>
              <a:t>於</a:t>
            </a:r>
            <a:r>
              <a:rPr lang="zh-TW" altLang="en-US" sz="2400" dirty="0"/>
              <a:t>：</a:t>
            </a:r>
            <a:r>
              <a:rPr lang="zh-TW" altLang="zh-TW" sz="2400" dirty="0" smtClean="0"/>
              <a:t>我</a:t>
            </a:r>
            <a:r>
              <a:rPr lang="zh-TW" altLang="zh-TW" sz="2400" dirty="0"/>
              <a:t>根本不在乎世俗的看法，我以最卑賤之事為樂。</a:t>
            </a:r>
            <a:r>
              <a:rPr lang="zh-TW" altLang="zh-TW" sz="2400" dirty="0" smtClean="0"/>
              <a:t>」</a:t>
            </a:r>
            <a:endParaRPr lang="en-US" altLang="zh-TW" sz="2400" dirty="0" smtClean="0"/>
          </a:p>
        </p:txBody>
      </p:sp>
    </p:spTree>
    <p:extLst>
      <p:ext uri="{BB962C8B-B14F-4D97-AF65-F5344CB8AC3E}">
        <p14:creationId xmlns:p14="http://schemas.microsoft.com/office/powerpoint/2010/main" val="2539504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335" y="1395413"/>
            <a:ext cx="4255594" cy="4407578"/>
          </a:xfrm>
        </p:spPr>
      </p:pic>
      <p:sp>
        <p:nvSpPr>
          <p:cNvPr id="6" name="文字版面配置區 5"/>
          <p:cNvSpPr>
            <a:spLocks noGrp="1"/>
          </p:cNvSpPr>
          <p:nvPr>
            <p:ph type="body" sz="half" idx="2"/>
          </p:nvPr>
        </p:nvSpPr>
        <p:spPr>
          <a:xfrm>
            <a:off x="709612" y="1738313"/>
            <a:ext cx="3505199" cy="4262436"/>
          </a:xfrm>
        </p:spPr>
        <p:txBody>
          <a:bodyPr/>
          <a:lstStyle/>
          <a:p>
            <a:r>
              <a:rPr lang="zh-TW" altLang="zh-TW" sz="2000" dirty="0"/>
              <a:t>「此照片在我生命中扮演著關鍵性的角色。</a:t>
            </a:r>
            <a:r>
              <a:rPr lang="zh-TW" altLang="zh-TW" sz="2000" dirty="0" smtClean="0"/>
              <a:t>」</a:t>
            </a:r>
            <a:endParaRPr lang="en-US" altLang="zh-TW" sz="2000" dirty="0" smtClean="0"/>
          </a:p>
          <a:p>
            <a:r>
              <a:rPr lang="zh-TW" altLang="zh-TW" sz="2000" dirty="0"/>
              <a:t>「我突然看到的是</a:t>
            </a:r>
            <a:r>
              <a:rPr lang="en-US" altLang="zh-TW" sz="2000" dirty="0"/>
              <a:t>…</a:t>
            </a:r>
            <a:r>
              <a:rPr lang="zh-TW" altLang="zh-TW" sz="2000" dirty="0"/>
              <a:t>神聖的狂喜與極度的恐懼</a:t>
            </a:r>
            <a:r>
              <a:rPr lang="zh-TW" altLang="zh-TW" sz="2000" dirty="0">
                <a:solidFill>
                  <a:srgbClr val="FF0000"/>
                </a:solidFill>
              </a:rPr>
              <a:t>看似相反、其實則一</a:t>
            </a:r>
            <a:r>
              <a:rPr lang="zh-TW" altLang="zh-TW" sz="2000" dirty="0"/>
              <a:t>。」（</a:t>
            </a:r>
            <a:r>
              <a:rPr lang="en-US" altLang="zh-TW" sz="2000" dirty="0"/>
              <a:t>95</a:t>
            </a:r>
            <a:r>
              <a:rPr lang="zh-TW" altLang="zh-TW" sz="2000" dirty="0" smtClean="0"/>
              <a:t>）</a:t>
            </a:r>
            <a:endParaRPr lang="en-US" altLang="zh-TW" sz="2000" dirty="0" smtClean="0"/>
          </a:p>
          <a:p>
            <a:r>
              <a:rPr lang="zh-TW" altLang="en-US" sz="2000" dirty="0" smtClean="0"/>
              <a:t>暴力</a:t>
            </a:r>
            <a:r>
              <a:rPr lang="zh-TW" altLang="en-US" sz="2000" dirty="0"/>
              <a:t>（殘酷、痛苦、死亡）</a:t>
            </a:r>
            <a:r>
              <a:rPr lang="zh-TW" altLang="en-US" sz="2000" dirty="0" smtClean="0"/>
              <a:t>與踰越</a:t>
            </a:r>
            <a:r>
              <a:rPr lang="en-US" altLang="zh-TW" sz="2000" dirty="0" smtClean="0"/>
              <a:t>/</a:t>
            </a:r>
            <a:r>
              <a:rPr lang="zh-TW" altLang="en-US" sz="2000" dirty="0" smtClean="0"/>
              <a:t>愉悅（快感</a:t>
            </a:r>
            <a:r>
              <a:rPr lang="zh-TW" altLang="en-US" sz="2000" dirty="0"/>
              <a:t>、狂喜、</a:t>
            </a:r>
            <a:r>
              <a:rPr lang="zh-TW" altLang="en-US" sz="2000" dirty="0" smtClean="0"/>
              <a:t>高潮）</a:t>
            </a:r>
            <a:endParaRPr lang="zh-TW" altLang="zh-TW" sz="2000" dirty="0"/>
          </a:p>
          <a:p>
            <a:endParaRPr lang="zh-TW" altLang="en-US" dirty="0"/>
          </a:p>
        </p:txBody>
      </p:sp>
    </p:spTree>
    <p:extLst>
      <p:ext uri="{BB962C8B-B14F-4D97-AF65-F5344CB8AC3E}">
        <p14:creationId xmlns:p14="http://schemas.microsoft.com/office/powerpoint/2010/main" val="585054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685799" y="484410"/>
            <a:ext cx="8039101" cy="671290"/>
          </a:xfrm>
        </p:spPr>
        <p:txBody>
          <a:bodyPr>
            <a:normAutofit/>
          </a:bodyPr>
          <a:lstStyle/>
          <a:p>
            <a:pPr algn="ctr"/>
            <a:r>
              <a:rPr lang="zh-TW" altLang="en-US" dirty="0"/>
              <a:t>戀屍癖</a:t>
            </a:r>
            <a:r>
              <a:rPr lang="en-US" altLang="zh-TW" dirty="0"/>
              <a:t>(necrophilia)</a:t>
            </a:r>
            <a:r>
              <a:rPr lang="zh-TW" altLang="en-US" dirty="0"/>
              <a:t>傾向</a:t>
            </a:r>
          </a:p>
        </p:txBody>
      </p:sp>
      <p:sp>
        <p:nvSpPr>
          <p:cNvPr id="4" name="Rectangle 1"/>
          <p:cNvSpPr>
            <a:spLocks noGrp="1" noChangeArrowheads="1"/>
          </p:cNvSpPr>
          <p:nvPr>
            <p:ph idx="1"/>
          </p:nvPr>
        </p:nvSpPr>
        <p:spPr>
          <a:xfrm>
            <a:off x="557212" y="1524000"/>
            <a:ext cx="8915400" cy="4902200"/>
          </a:xfrm>
        </p:spPr>
        <p:txBody>
          <a:bodyPr>
            <a:noAutofit/>
          </a:bodyPr>
          <a:lstStyle/>
          <a:p>
            <a:pPr lvl="0"/>
            <a:r>
              <a:rPr lang="zh-TW" altLang="en-US" sz="2100" dirty="0" smtClean="0"/>
              <a:t>「夜裡，我赤裸著身子在母親的屍體面前自慰。」（</a:t>
            </a:r>
            <a:r>
              <a:rPr lang="en-US" altLang="zh-TW" sz="2100" dirty="0" smtClean="0"/>
              <a:t>150</a:t>
            </a:r>
            <a:r>
              <a:rPr lang="zh-TW" altLang="en-US" sz="2100" dirty="0" smtClean="0"/>
              <a:t>）</a:t>
            </a:r>
            <a:endParaRPr lang="en-US" altLang="zh-TW" sz="2100" dirty="0" smtClean="0"/>
          </a:p>
          <a:p>
            <a:r>
              <a:rPr lang="zh-TW" altLang="en-US" sz="2100" dirty="0" smtClean="0"/>
              <a:t>「</a:t>
            </a:r>
            <a:r>
              <a:rPr lang="zh-TW" altLang="zh-TW" sz="2100" dirty="0" smtClean="0"/>
              <a:t>我告訴自己</a:t>
            </a:r>
            <a:r>
              <a:rPr lang="zh-TW" altLang="en-US" sz="2100" dirty="0" smtClean="0"/>
              <a:t>：</a:t>
            </a:r>
            <a:r>
              <a:rPr lang="zh-TW" altLang="zh-TW" sz="2100" dirty="0" smtClean="0">
                <a:solidFill>
                  <a:srgbClr val="FF0000"/>
                </a:solidFill>
              </a:rPr>
              <a:t>憎惡</a:t>
            </a:r>
            <a:r>
              <a:rPr lang="zh-TW" altLang="zh-TW" sz="2100" dirty="0">
                <a:solidFill>
                  <a:srgbClr val="FF0000"/>
                </a:solidFill>
              </a:rPr>
              <a:t>、恐懼是我慾望的原則</a:t>
            </a:r>
            <a:r>
              <a:rPr lang="zh-TW" altLang="zh-TW" sz="2100" dirty="0"/>
              <a:t>。只有當事物能和死亡一樣在我身上打開空無深淵時，才可能激起我的慾望；一開始，</a:t>
            </a:r>
            <a:r>
              <a:rPr lang="zh-TW" altLang="zh-TW" sz="2100" dirty="0">
                <a:solidFill>
                  <a:srgbClr val="FF0000"/>
                </a:solidFill>
              </a:rPr>
              <a:t>慾望就源自與它相反的恐懼</a:t>
            </a:r>
            <a:r>
              <a:rPr lang="zh-TW" altLang="zh-TW" sz="2100" dirty="0" smtClean="0"/>
              <a:t>。從</a:t>
            </a:r>
            <a:r>
              <a:rPr lang="zh-TW" altLang="zh-TW" sz="2100" dirty="0"/>
              <a:t>一開始，這種想法就超出合理範圍之外</a:t>
            </a:r>
            <a:r>
              <a:rPr lang="zh-TW" altLang="zh-TW" sz="2100" dirty="0" smtClean="0"/>
              <a:t>。</a:t>
            </a:r>
            <a:r>
              <a:rPr lang="zh-TW" altLang="en-US" sz="2100" dirty="0" smtClean="0"/>
              <a:t>」（</a:t>
            </a:r>
            <a:r>
              <a:rPr lang="en-US" altLang="zh-TW" sz="2100" dirty="0" smtClean="0"/>
              <a:t>112─13</a:t>
            </a:r>
            <a:r>
              <a:rPr lang="zh-TW" altLang="en-US" sz="2100" dirty="0" smtClean="0"/>
              <a:t>）</a:t>
            </a:r>
            <a:endParaRPr lang="en-US" altLang="zh-TW" sz="2100" dirty="0" smtClean="0"/>
          </a:p>
        </p:txBody>
      </p:sp>
    </p:spTree>
    <p:extLst>
      <p:ext uri="{BB962C8B-B14F-4D97-AF65-F5344CB8AC3E}">
        <p14:creationId xmlns:p14="http://schemas.microsoft.com/office/powerpoint/2010/main" val="290814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734" y="1042068"/>
            <a:ext cx="3580582" cy="5169824"/>
          </a:xfrm>
        </p:spPr>
      </p:pic>
      <p:sp>
        <p:nvSpPr>
          <p:cNvPr id="6" name="文字版面配置區 5"/>
          <p:cNvSpPr>
            <a:spLocks noGrp="1"/>
          </p:cNvSpPr>
          <p:nvPr>
            <p:ph type="body" sz="half" idx="2"/>
          </p:nvPr>
        </p:nvSpPr>
        <p:spPr>
          <a:xfrm>
            <a:off x="5079999" y="1275051"/>
            <a:ext cx="3165747" cy="4936841"/>
          </a:xfrm>
        </p:spPr>
        <p:txBody>
          <a:bodyPr>
            <a:normAutofit/>
          </a:bodyPr>
          <a:lstStyle/>
          <a:p>
            <a:r>
              <a:rPr lang="en-US" altLang="zh-TW" sz="3000" dirty="0" smtClean="0"/>
              <a:t>《</a:t>
            </a:r>
            <a:r>
              <a:rPr lang="zh-TW" altLang="en-US" sz="3000" dirty="0" smtClean="0"/>
              <a:t>無頭的人</a:t>
            </a:r>
            <a:r>
              <a:rPr lang="en-US" altLang="zh-TW" sz="3000" dirty="0" smtClean="0"/>
              <a:t>》</a:t>
            </a:r>
            <a:r>
              <a:rPr lang="zh-TW" altLang="en-US" sz="3000" dirty="0" smtClean="0"/>
              <a:t>反理性</a:t>
            </a:r>
            <a:r>
              <a:rPr lang="en-US" altLang="zh-TW" sz="3000" dirty="0" smtClean="0"/>
              <a:t>/</a:t>
            </a:r>
            <a:r>
              <a:rPr lang="zh-TW" altLang="en-US" sz="3000" dirty="0" smtClean="0"/>
              <a:t>天主</a:t>
            </a:r>
            <a:r>
              <a:rPr lang="en-US" altLang="zh-TW" sz="3000" dirty="0" smtClean="0"/>
              <a:t>/</a:t>
            </a:r>
            <a:r>
              <a:rPr lang="zh-TW" altLang="en-US" sz="3000" dirty="0" smtClean="0"/>
              <a:t>權威</a:t>
            </a:r>
            <a:r>
              <a:rPr lang="en-US" altLang="zh-TW" sz="3000" dirty="0" smtClean="0"/>
              <a:t>/</a:t>
            </a:r>
            <a:r>
              <a:rPr lang="zh-TW" altLang="en-US" sz="3000" dirty="0" smtClean="0"/>
              <a:t>規範</a:t>
            </a:r>
            <a:endParaRPr lang="en-US" altLang="zh-TW" sz="3000" dirty="0"/>
          </a:p>
          <a:p>
            <a:endParaRPr lang="en-US" altLang="zh-TW" sz="3000" dirty="0" smtClean="0"/>
          </a:p>
          <a:p>
            <a:r>
              <a:rPr lang="en-US" altLang="zh-TW" sz="3000" dirty="0" smtClean="0"/>
              <a:t>"</a:t>
            </a:r>
            <a:r>
              <a:rPr lang="en-US" altLang="zh-TW" sz="3000" dirty="0"/>
              <a:t>Secretly or not... it is necessary to become </a:t>
            </a:r>
            <a:r>
              <a:rPr lang="en-US" altLang="zh-TW" sz="3000" dirty="0" smtClean="0"/>
              <a:t>different, </a:t>
            </a:r>
            <a:r>
              <a:rPr lang="en-US" altLang="zh-TW" sz="3000" dirty="0"/>
              <a:t>or else cease to be</a:t>
            </a:r>
            <a:r>
              <a:rPr lang="en-US" altLang="zh-TW" sz="3000" dirty="0" smtClean="0"/>
              <a:t>.”(1936)</a:t>
            </a:r>
          </a:p>
          <a:p>
            <a:endParaRPr lang="en-US" altLang="zh-TW" sz="3000" dirty="0" smtClean="0"/>
          </a:p>
          <a:p>
            <a:endParaRPr lang="zh-TW" altLang="en-US" dirty="0"/>
          </a:p>
        </p:txBody>
      </p:sp>
    </p:spTree>
    <p:extLst>
      <p:ext uri="{BB962C8B-B14F-4D97-AF65-F5344CB8AC3E}">
        <p14:creationId xmlns:p14="http://schemas.microsoft.com/office/powerpoint/2010/main" val="1937899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848</TotalTime>
  <Words>2907</Words>
  <Application>Microsoft Office PowerPoint</Application>
  <PresentationFormat>自訂</PresentationFormat>
  <Paragraphs>146</Paragraphs>
  <Slides>49</Slides>
  <Notes>0</Notes>
  <HiddenSlides>2</HiddenSlides>
  <MMClips>0</MMClips>
  <ScaleCrop>false</ScaleCrop>
  <HeadingPairs>
    <vt:vector size="4" baseType="variant">
      <vt:variant>
        <vt:lpstr>佈景主題</vt:lpstr>
      </vt:variant>
      <vt:variant>
        <vt:i4>1</vt:i4>
      </vt:variant>
      <vt:variant>
        <vt:lpstr>投影片標題</vt:lpstr>
      </vt:variant>
      <vt:variant>
        <vt:i4>49</vt:i4>
      </vt:variant>
    </vt:vector>
  </HeadingPairs>
  <TitlesOfParts>
    <vt:vector size="50" baseType="lpstr">
      <vt:lpstr>多面向</vt:lpstr>
      <vt:lpstr>性、暴力、死亡所交織的神聖情色變奏： 巴代伊的《情色論》</vt:lpstr>
      <vt:lpstr>Georges Bataille (1897-1962) </vt:lpstr>
      <vt:lpstr>A(b)-Norm-al 傳統</vt:lpstr>
      <vt:lpstr>巴代伊與天主教的愛恨情愁</vt:lpstr>
      <vt:lpstr>透過暴力思考</vt:lpstr>
      <vt:lpstr>20世紀的浪蕩者(libertin)</vt:lpstr>
      <vt:lpstr>PowerPoint 簡報</vt:lpstr>
      <vt:lpstr>戀屍癖(necrophilia)傾向</vt:lpstr>
      <vt:lpstr>PowerPoint 簡報</vt:lpstr>
      <vt:lpstr>面對死亡</vt:lpstr>
      <vt:lpstr>死亡再現的必要性</vt:lpstr>
      <vt:lpstr>「過度與踰越哲學家」</vt:lpstr>
      <vt:lpstr>《情色論》（1957）法文版封面</vt:lpstr>
      <vt:lpstr>PowerPoint 簡報</vt:lpstr>
      <vt:lpstr>禁忌與踰越的辯證</vt:lpstr>
      <vt:lpstr>人類審美觀中人性/獸性的辯證色</vt:lpstr>
      <vt:lpstr>情色的意涵</vt:lpstr>
      <vt:lpstr>人類存在的先天侷限</vt:lpstr>
      <vt:lpstr>裸體是溝通狀態</vt:lpstr>
      <vt:lpstr>情色是神聖的變奏</vt:lpstr>
      <vt:lpstr>情色是踰越性與死亡禁忌的暴力</vt:lpstr>
      <vt:lpstr>Memento Mori and The Danse Macabre Motif</vt:lpstr>
      <vt:lpstr>PowerPoint 簡報</vt:lpstr>
      <vt:lpstr>PowerPoint 簡報</vt:lpstr>
      <vt:lpstr>PowerPoint 簡報</vt:lpstr>
      <vt:lpstr>Quod fuimus, estis, quod sumus, eritis(What we were, you are; what we are, you will be)</vt:lpstr>
      <vt:lpstr>Eroticization of Death</vt:lpstr>
      <vt:lpstr>PowerPoint 簡報</vt:lpstr>
      <vt:lpstr>PowerPoint 簡報</vt:lpstr>
      <vt:lpstr>PowerPoint 簡報</vt:lpstr>
      <vt:lpstr>PowerPoint 簡報</vt:lpstr>
      <vt:lpstr>性與死亡</vt:lpstr>
      <vt:lpstr>情色的暴力本質</vt:lpstr>
      <vt:lpstr>PowerPoint 簡報</vt:lpstr>
      <vt:lpstr>PowerPoint 簡報</vt:lpstr>
      <vt:lpstr>PowerPoint 簡報</vt:lpstr>
      <vt:lpstr>St. Teresa of Avila(1515-1582)</vt:lpstr>
      <vt:lpstr>PowerPoint 簡報</vt:lpstr>
      <vt:lpstr>PowerPoint 簡報</vt:lpstr>
      <vt:lpstr>PowerPoint 簡報</vt:lpstr>
      <vt:lpstr>PowerPoint 簡報</vt:lpstr>
      <vt:lpstr>PowerPoint 簡報</vt:lpstr>
      <vt:lpstr>PowerPoint 簡報</vt:lpstr>
      <vt:lpstr>PowerPoint 簡報</vt:lpstr>
      <vt:lpstr>PowerPoint 簡報</vt:lpstr>
      <vt:lpstr>結論：如何看待巴代伊</vt:lpstr>
      <vt:lpstr>souverain vs. homme intégral</vt:lpstr>
      <vt:lpstr>PowerPoint 簡報</vt:lpstr>
      <vt:lpstr>PowerPoint 簡報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性、暴力、死亡所交織的神聖情色變奏： 巴代伊的《情色論》</dc:title>
  <dc:creator>User</dc:creator>
  <cp:lastModifiedBy>User</cp:lastModifiedBy>
  <cp:revision>100</cp:revision>
  <dcterms:created xsi:type="dcterms:W3CDTF">2014-04-04T06:45:47Z</dcterms:created>
  <dcterms:modified xsi:type="dcterms:W3CDTF">2014-04-08T05:43:34Z</dcterms:modified>
</cp:coreProperties>
</file>