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79" r:id="rId6"/>
    <p:sldId id="290" r:id="rId7"/>
    <p:sldId id="257" r:id="rId8"/>
    <p:sldId id="259" r:id="rId9"/>
    <p:sldId id="260" r:id="rId10"/>
    <p:sldId id="261" r:id="rId11"/>
    <p:sldId id="266" r:id="rId12"/>
    <p:sldId id="267" r:id="rId13"/>
    <p:sldId id="270" r:id="rId14"/>
    <p:sldId id="269" r:id="rId15"/>
    <p:sldId id="271" r:id="rId16"/>
    <p:sldId id="272" r:id="rId17"/>
    <p:sldId id="273" r:id="rId18"/>
    <p:sldId id="274" r:id="rId19"/>
    <p:sldId id="275" r:id="rId20"/>
    <p:sldId id="276" r:id="rId21"/>
    <p:sldId id="277" r:id="rId22"/>
    <p:sldId id="278" r:id="rId23"/>
    <p:sldId id="281" r:id="rId24"/>
    <p:sldId id="289" r:id="rId25"/>
    <p:sldId id="282" r:id="rId26"/>
    <p:sldId id="292" r:id="rId27"/>
    <p:sldId id="293" r:id="rId28"/>
    <p:sldId id="283" r:id="rId29"/>
    <p:sldId id="284" r:id="rId30"/>
    <p:sldId id="285" r:id="rId31"/>
    <p:sldId id="286" r:id="rId32"/>
    <p:sldId id="287" r:id="rId33"/>
    <p:sldId id="288"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B793417-FB5E-460B-BA4A-26539B761475}">
          <p14:sldIdLst>
            <p14:sldId id="256"/>
            <p14:sldId id="263"/>
            <p14:sldId id="264"/>
            <p14:sldId id="265"/>
            <p14:sldId id="279"/>
            <p14:sldId id="290"/>
            <p14:sldId id="257"/>
          </p14:sldIdLst>
        </p14:section>
        <p14:section name="未命名的章節" id="{A34FF119-9B8C-45DD-AA3A-647F30EC2D23}">
          <p14:sldIdLst>
            <p14:sldId id="259"/>
            <p14:sldId id="260"/>
            <p14:sldId id="261"/>
            <p14:sldId id="266"/>
            <p14:sldId id="267"/>
            <p14:sldId id="270"/>
            <p14:sldId id="269"/>
            <p14:sldId id="271"/>
            <p14:sldId id="272"/>
            <p14:sldId id="273"/>
            <p14:sldId id="274"/>
            <p14:sldId id="275"/>
            <p14:sldId id="276"/>
            <p14:sldId id="277"/>
            <p14:sldId id="278"/>
            <p14:sldId id="281"/>
            <p14:sldId id="289"/>
            <p14:sldId id="282"/>
            <p14:sldId id="292"/>
            <p14:sldId id="293"/>
            <p14:sldId id="283"/>
            <p14:sldId id="284"/>
            <p14:sldId id="285"/>
            <p14:sldId id="286"/>
            <p14:sldId id="287"/>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3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9" name="圖片 8"/>
          <p:cNvPicPr>
            <a:picLocks noChangeAspect="1"/>
          </p:cNvPicPr>
          <p:nvPr/>
        </p:nvPicPr>
        <p:blipFill>
          <a:blip r:embed="rId2">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標題 1"/>
          <p:cNvSpPr>
            <a:spLocks noGrp="1"/>
          </p:cNvSpPr>
          <p:nvPr>
            <p:ph type="ctrTitle"/>
          </p:nvPr>
        </p:nvSpPr>
        <p:spPr>
          <a:xfrm>
            <a:off x="685800" y="1214422"/>
            <a:ext cx="7772400" cy="1470025"/>
          </a:xfrm>
        </p:spPr>
        <p:txBody>
          <a:bodyPr/>
          <a:lstStyle>
            <a:lvl1pPr algn="ctr">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5296C5-6F99-4F57-9850-0FD84686D8F8}"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lgn="r">
              <a:defRPr/>
            </a:lvl1p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500176"/>
            <a:ext cx="8229600" cy="4714907"/>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8" name="圖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直排標題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758006" cy="594044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8" name="圖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lgn="l">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8" name="圖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143369"/>
            <a:ext cx="7772400" cy="1362075"/>
          </a:xfrm>
        </p:spPr>
        <p:txBody>
          <a:bodyPr anchor="t"/>
          <a:lstStyle>
            <a:lvl1pPr algn="l">
              <a:defRPr sz="4000" b="1"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7" name="圖片 6"/>
          <p:cNvPicPr>
            <a:picLocks noChangeAspect="1"/>
          </p:cNvPicPr>
          <p:nvPr/>
        </p:nvPicPr>
        <p:blipFill>
          <a:blip r:embed="rId2">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9" name="圖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11" name="圖片 10"/>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7" name="圖片 6"/>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版面配置區 1"/>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6" name="圖片 5"/>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8CC5428-2AFB-4EDF-B5AE-ACCD8338929B}" type="datetimeFigureOut">
              <a:rPr lang="zh-TW" altLang="en-US" smtClean="0"/>
              <a:t>2014/3/17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5296C5-6F99-4F57-9850-0FD84686D8F8}" type="slidenum">
              <a:rPr lang="zh-TW" altLang="en-US" smtClean="0"/>
              <a:t>‹#›</a:t>
            </a:fld>
            <a:endParaRPr lang="zh-TW" altLang="en-US"/>
          </a:p>
        </p:txBody>
      </p:sp>
      <p:pic>
        <p:nvPicPr>
          <p:cNvPr id="9" name="圖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609600" y="6492878"/>
            <a:ext cx="1676384" cy="365125"/>
          </a:xfrm>
        </p:spPr>
        <p:txBody>
          <a:bodyPr/>
          <a:lstStyle/>
          <a:p>
            <a:fld id="{08CC5428-2AFB-4EDF-B5AE-ACCD8338929B}" type="datetimeFigureOut">
              <a:rPr lang="zh-TW" altLang="en-US" smtClean="0"/>
              <a:t>2014/3/17</a:t>
            </a:fld>
            <a:endParaRPr lang="zh-TW" altLang="en-US"/>
          </a:p>
        </p:txBody>
      </p:sp>
      <p:sp>
        <p:nvSpPr>
          <p:cNvPr id="6" name="頁尾版面配置區 5"/>
          <p:cNvSpPr>
            <a:spLocks noGrp="1"/>
          </p:cNvSpPr>
          <p:nvPr>
            <p:ph type="ftr" sz="quarter" idx="11"/>
          </p:nvPr>
        </p:nvSpPr>
        <p:spPr>
          <a:xfrm>
            <a:off x="2285984" y="6492876"/>
            <a:ext cx="2643206" cy="365125"/>
          </a:xfrm>
        </p:spPr>
        <p:txBody>
          <a:bodyPr/>
          <a:lstStyle/>
          <a:p>
            <a:endParaRPr lang="zh-TW" altLang="en-US"/>
          </a:p>
        </p:txBody>
      </p:sp>
      <p:sp>
        <p:nvSpPr>
          <p:cNvPr id="7" name="投影片編號版面配置區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6C5296C5-6F99-4F57-9850-0FD84686D8F8}" type="slidenum">
              <a:rPr lang="zh-TW" altLang="en-US" smtClean="0"/>
              <a:t>‹#›</a:t>
            </a:fld>
            <a:endParaRPr lang="zh-TW" altLang="en-US"/>
          </a:p>
        </p:txBody>
      </p:sp>
      <p:pic>
        <p:nvPicPr>
          <p:cNvPr id="9" name="圖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08CC5428-2AFB-4EDF-B5AE-ACCD8338929B}" type="datetimeFigureOut">
              <a:rPr lang="zh-TW" altLang="en-US" smtClean="0"/>
              <a:t>2014/3/17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6C5296C5-6F99-4F57-9850-0FD84686D8F8}"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268761"/>
            <a:ext cx="7772400" cy="2331690"/>
          </a:xfrm>
        </p:spPr>
        <p:txBody>
          <a:bodyPr/>
          <a:lstStyle/>
          <a:p>
            <a:r>
              <a:rPr lang="zh-TW" altLang="en-US" dirty="0" smtClean="0"/>
              <a:t>形上學有未來嗎</a:t>
            </a:r>
            <a:r>
              <a:rPr lang="zh-TW" altLang="en-US" dirty="0" smtClean="0">
                <a:latin typeface="新細明體"/>
                <a:ea typeface="新細明體"/>
              </a:rPr>
              <a:t>？</a:t>
            </a:r>
            <a:endParaRPr lang="zh-TW" altLang="en-US" dirty="0"/>
          </a:p>
        </p:txBody>
      </p:sp>
      <p:sp>
        <p:nvSpPr>
          <p:cNvPr id="3" name="副標題 2"/>
          <p:cNvSpPr>
            <a:spLocks noGrp="1"/>
          </p:cNvSpPr>
          <p:nvPr>
            <p:ph type="subTitle" idx="1"/>
          </p:nvPr>
        </p:nvSpPr>
        <p:spPr>
          <a:xfrm>
            <a:off x="1331640" y="3212976"/>
            <a:ext cx="6400800" cy="1752600"/>
          </a:xfrm>
        </p:spPr>
        <p:txBody>
          <a:bodyPr>
            <a:normAutofit fontScale="92500" lnSpcReduction="20000"/>
          </a:bodyPr>
          <a:lstStyle/>
          <a:p>
            <a:r>
              <a:rPr lang="zh-TW" altLang="zh-TW" dirty="0"/>
              <a:t>康德的《</a:t>
            </a:r>
            <a:r>
              <a:rPr lang="zh-TW" altLang="zh-TW" b="1" dirty="0"/>
              <a:t>一</a:t>
            </a:r>
            <a:r>
              <a:rPr lang="zh-TW" altLang="zh-TW" dirty="0"/>
              <a:t>切能作為學問而出現的</a:t>
            </a:r>
            <a:r>
              <a:rPr lang="zh-TW" altLang="zh-TW" dirty="0" smtClean="0"/>
              <a:t>未來</a:t>
            </a:r>
            <a:r>
              <a:rPr lang="zh-TW" altLang="zh-TW" dirty="0"/>
              <a:t>形上學之序論</a:t>
            </a:r>
            <a:r>
              <a:rPr lang="zh-TW" altLang="zh-TW" dirty="0" smtClean="0"/>
              <a:t>》</a:t>
            </a:r>
            <a:r>
              <a:rPr lang="zh-TW" altLang="en-US" dirty="0" smtClean="0"/>
              <a:t> </a:t>
            </a:r>
            <a:endParaRPr lang="en-US" altLang="zh-TW" dirty="0" smtClean="0"/>
          </a:p>
          <a:p>
            <a:endParaRPr lang="en-US" altLang="zh-TW" dirty="0"/>
          </a:p>
          <a:p>
            <a:r>
              <a:rPr lang="zh-TW" altLang="en-US" dirty="0" smtClean="0"/>
              <a:t>李明輝</a:t>
            </a:r>
            <a:endParaRPr lang="zh-TW" altLang="en-US" dirty="0"/>
          </a:p>
        </p:txBody>
      </p:sp>
    </p:spTree>
    <p:extLst>
      <p:ext uri="{BB962C8B-B14F-4D97-AF65-F5344CB8AC3E}">
        <p14:creationId xmlns:p14="http://schemas.microsoft.com/office/powerpoint/2010/main" val="62753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根廷根評論</a:t>
            </a:r>
            <a:r>
              <a:rPr lang="en-US" altLang="zh-TW" dirty="0" smtClean="0"/>
              <a:t> </a:t>
            </a:r>
            <a:endParaRPr lang="zh-TW" altLang="en-US" dirty="0"/>
          </a:p>
        </p:txBody>
      </p:sp>
      <p:sp>
        <p:nvSpPr>
          <p:cNvPr id="3" name="直排文字版面配置區 2"/>
          <p:cNvSpPr>
            <a:spLocks noGrp="1"/>
          </p:cNvSpPr>
          <p:nvPr>
            <p:ph type="body" orient="vert" idx="1"/>
          </p:nvPr>
        </p:nvSpPr>
        <p:spPr>
          <a:xfrm>
            <a:off x="395536" y="1844824"/>
            <a:ext cx="8291264" cy="4370259"/>
          </a:xfrm>
        </p:spPr>
        <p:txBody>
          <a:bodyPr vert="horz">
            <a:normAutofit/>
          </a:bodyPr>
          <a:lstStyle/>
          <a:p>
            <a:pPr algn="just"/>
            <a:r>
              <a:rPr lang="en-US" altLang="zh-TW" sz="2800" dirty="0" err="1" smtClean="0">
                <a:latin typeface="Times New Roman" panose="02020603050405020304" pitchFamily="18" charset="0"/>
                <a:cs typeface="Times New Roman" panose="02020603050405020304" pitchFamily="18" charset="0"/>
              </a:rPr>
              <a:t>Garve</a:t>
            </a:r>
            <a:r>
              <a:rPr lang="en-US" altLang="zh-TW" sz="2800" dirty="0" smtClean="0">
                <a:latin typeface="Times New Roman" panose="02020603050405020304" pitchFamily="18" charset="0"/>
                <a:cs typeface="Times New Roman" panose="02020603050405020304" pitchFamily="18" charset="0"/>
              </a:rPr>
              <a:t> </a:t>
            </a:r>
            <a:r>
              <a:rPr lang="zh-TW" altLang="zh-TW" sz="2800" dirty="0" smtClean="0">
                <a:latin typeface="Times New Roman" panose="02020603050405020304" pitchFamily="18" charset="0"/>
                <a:cs typeface="Times New Roman" panose="02020603050405020304" pitchFamily="18" charset="0"/>
              </a:rPr>
              <a:t>將</a:t>
            </a:r>
            <a:r>
              <a:rPr lang="zh-TW" altLang="zh-TW" sz="2800" dirty="0">
                <a:latin typeface="Times New Roman" panose="02020603050405020304" pitchFamily="18" charset="0"/>
                <a:cs typeface="Times New Roman" panose="02020603050405020304" pitchFamily="18" charset="0"/>
              </a:rPr>
              <a:t>《純粹理性批判》視為「一套高級的（或者如作者所稱，超越的）觀念論之系統</a:t>
            </a:r>
            <a:r>
              <a:rPr lang="zh-TW"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ea typeface="新細明體"/>
                <a:cs typeface="Times New Roman" panose="02020603050405020304" pitchFamily="18" charset="0"/>
              </a:rPr>
              <a:t>。</a:t>
            </a:r>
            <a:endParaRPr lang="en-US" altLang="zh-TW" sz="2800" dirty="0" smtClean="0">
              <a:latin typeface="Times New Roman" panose="02020603050405020304" pitchFamily="18" charset="0"/>
              <a:ea typeface="新細明體"/>
              <a:cs typeface="Times New Roman" panose="02020603050405020304" pitchFamily="18" charset="0"/>
            </a:endParaRPr>
          </a:p>
          <a:p>
            <a:pPr algn="just"/>
            <a:r>
              <a:rPr lang="en-US" altLang="zh-TW" sz="2800" dirty="0" err="1" smtClean="0">
                <a:latin typeface="Times New Roman" panose="02020603050405020304" pitchFamily="18" charset="0"/>
                <a:cs typeface="Times New Roman" panose="02020603050405020304" pitchFamily="18" charset="0"/>
              </a:rPr>
              <a:t>Garve</a:t>
            </a:r>
            <a:r>
              <a:rPr lang="en-US" altLang="zh-TW" sz="2800" dirty="0" smtClean="0">
                <a:latin typeface="Times New Roman" panose="02020603050405020304" pitchFamily="18" charset="0"/>
                <a:cs typeface="Times New Roman" panose="02020603050405020304" pitchFamily="18" charset="0"/>
              </a:rPr>
              <a:t> </a:t>
            </a:r>
            <a:r>
              <a:rPr lang="zh-TW" altLang="zh-TW" sz="2800" dirty="0" smtClean="0">
                <a:latin typeface="Times New Roman" panose="02020603050405020304" pitchFamily="18" charset="0"/>
                <a:cs typeface="Times New Roman" panose="02020603050405020304" pitchFamily="18" charset="0"/>
              </a:rPr>
              <a:t>將</a:t>
            </a:r>
            <a:r>
              <a:rPr lang="zh-TW" altLang="en-US" sz="2800" dirty="0" smtClean="0">
                <a:latin typeface="Times New Roman" panose="02020603050405020304" pitchFamily="18" charset="0"/>
                <a:cs typeface="Times New Roman" panose="02020603050405020304" pitchFamily="18" charset="0"/>
              </a:rPr>
              <a:t>康德的觀念論</a:t>
            </a:r>
            <a:r>
              <a:rPr lang="zh-TW" altLang="zh-TW" sz="2800" dirty="0" smtClean="0">
                <a:latin typeface="Times New Roman" panose="02020603050405020304" pitchFamily="18" charset="0"/>
                <a:cs typeface="Times New Roman" panose="02020603050405020304" pitchFamily="18" charset="0"/>
              </a:rPr>
              <a:t>與</a:t>
            </a:r>
            <a:r>
              <a:rPr lang="zh-TW" altLang="zh-TW" sz="2800" dirty="0">
                <a:latin typeface="Times New Roman" panose="02020603050405020304" pitchFamily="18" charset="0"/>
                <a:cs typeface="Times New Roman" panose="02020603050405020304" pitchFamily="18" charset="0"/>
              </a:rPr>
              <a:t>英國經驗論哲學家柏克萊（</a:t>
            </a:r>
            <a:r>
              <a:rPr lang="en-US" altLang="zh-TW" sz="2800" dirty="0">
                <a:latin typeface="Times New Roman" panose="02020603050405020304" pitchFamily="18" charset="0"/>
                <a:cs typeface="Times New Roman" panose="02020603050405020304" pitchFamily="18" charset="0"/>
              </a:rPr>
              <a:t>George Berkeley, 1685-1753</a:t>
            </a:r>
            <a:r>
              <a:rPr lang="zh-TW" altLang="zh-TW" sz="2800" dirty="0"/>
              <a:t>）之觀念論</a:t>
            </a:r>
            <a:r>
              <a:rPr lang="zh-TW" altLang="zh-TW" sz="2800" dirty="0" smtClean="0"/>
              <a:t>相提並論</a:t>
            </a:r>
            <a:r>
              <a:rPr lang="zh-TW" altLang="en-US" sz="2800" dirty="0" smtClean="0">
                <a:latin typeface="新細明體"/>
                <a:ea typeface="新細明體"/>
              </a:rPr>
              <a:t>。</a:t>
            </a:r>
            <a:endParaRPr lang="en-US" altLang="zh-TW" sz="2800" dirty="0" smtClean="0">
              <a:latin typeface="新細明體"/>
              <a:ea typeface="新細明體"/>
            </a:endParaRPr>
          </a:p>
          <a:p>
            <a:pPr algn="just"/>
            <a:r>
              <a:rPr lang="zh-TW" altLang="zh-TW" sz="2800" dirty="0"/>
              <a:t>「但對我們而言，作者似乎並未選擇在無節制的懷疑論與獨斷論之間的中道，亦即縱非完全滿意、但卻放心地回歸最自然的思考方式之真正中道。</a:t>
            </a:r>
            <a:r>
              <a:rPr lang="zh-TW" altLang="zh-TW" sz="2800" dirty="0" smtClean="0"/>
              <a:t>」</a:t>
            </a:r>
            <a:endParaRPr lang="en-US" altLang="zh-TW" sz="2800" dirty="0" smtClean="0"/>
          </a:p>
          <a:p>
            <a:pPr algn="just"/>
            <a:r>
              <a:rPr lang="en-US" altLang="zh-TW" sz="2800" dirty="0" err="1" smtClean="0">
                <a:latin typeface="Times New Roman" panose="02020603050405020304" pitchFamily="18" charset="0"/>
                <a:cs typeface="Times New Roman" panose="02020603050405020304" pitchFamily="18" charset="0"/>
              </a:rPr>
              <a:t>gemeiner</a:t>
            </a:r>
            <a:r>
              <a:rPr lang="en-US" altLang="zh-TW" sz="2800" dirty="0" smtClean="0">
                <a:latin typeface="Times New Roman" panose="02020603050405020304" pitchFamily="18" charset="0"/>
                <a:cs typeface="Times New Roman" panose="02020603050405020304" pitchFamily="18" charset="0"/>
              </a:rPr>
              <a:t> </a:t>
            </a:r>
            <a:r>
              <a:rPr lang="en-US" altLang="zh-TW" sz="2800" dirty="0" err="1" smtClean="0">
                <a:latin typeface="Times New Roman" panose="02020603050405020304" pitchFamily="18" charset="0"/>
                <a:cs typeface="Times New Roman" panose="02020603050405020304" pitchFamily="18" charset="0"/>
              </a:rPr>
              <a:t>Menschenverstand</a:t>
            </a:r>
            <a:r>
              <a:rPr lang="zh-TW" altLang="en-US" sz="2800" dirty="0" smtClean="0">
                <a:latin typeface="新細明體"/>
                <a:ea typeface="新細明體"/>
                <a:cs typeface="Times New Roman" panose="02020603050405020304" pitchFamily="18" charset="0"/>
              </a:rPr>
              <a:t>＝</a:t>
            </a:r>
            <a:r>
              <a:rPr lang="en-US" altLang="zh-TW" sz="2800" dirty="0" smtClean="0">
                <a:latin typeface="Times New Roman" panose="02020603050405020304" pitchFamily="18" charset="0"/>
                <a:ea typeface="新細明體"/>
                <a:cs typeface="Times New Roman" panose="02020603050405020304" pitchFamily="18" charset="0"/>
              </a:rPr>
              <a:t>common sense</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康德的</a:t>
            </a:r>
            <a:r>
              <a:rPr lang="zh-TW" altLang="en-US" dirty="0" smtClean="0"/>
              <a:t>回應一</a:t>
            </a:r>
            <a:endParaRPr lang="zh-TW" altLang="en-US" dirty="0"/>
          </a:p>
        </p:txBody>
      </p:sp>
      <p:sp>
        <p:nvSpPr>
          <p:cNvPr id="3" name="直排文字版面配置區 2"/>
          <p:cNvSpPr>
            <a:spLocks noGrp="1"/>
          </p:cNvSpPr>
          <p:nvPr>
            <p:ph type="body" orient="vert" idx="1"/>
          </p:nvPr>
        </p:nvSpPr>
        <p:spPr/>
        <p:txBody>
          <a:bodyPr vert="horz">
            <a:normAutofit/>
          </a:bodyPr>
          <a:lstStyle/>
          <a:p>
            <a:pPr marL="0" indent="0">
              <a:buNone/>
            </a:pPr>
            <a:r>
              <a:rPr lang="zh-TW" altLang="zh-TW" dirty="0"/>
              <a:t>一看到這幾行文字，我立刻知道這裡會出現什麼樣的評論。這約略像是一個對幾何學從無所見所聞的人發現一部</a:t>
            </a:r>
            <a:r>
              <a:rPr lang="zh-TW" altLang="zh-TW" b="1" dirty="0"/>
              <a:t>歐幾里徳</a:t>
            </a:r>
            <a:r>
              <a:rPr lang="zh-TW" altLang="zh-TW" dirty="0"/>
              <a:t>底著作，而被要求對它下判斷；他在翻閱時偶然見到許多圖形之後，或許會說：「此書是關於繪畫之一種有系統的指示；作者使用一種特殊的語言，以提出晦澀難解的規定，而這些規定最終所能達成的，不過是每個人憑一種良好的自然目測就能完成之事」云云。</a:t>
            </a:r>
            <a:endParaRPr lang="zh-TW" altLang="en-US" dirty="0"/>
          </a:p>
          <a:p>
            <a:endParaRPr lang="zh-TW" altLang="en-US" dirty="0"/>
          </a:p>
        </p:txBody>
      </p:sp>
    </p:spTree>
    <p:extLst>
      <p:ext uri="{BB962C8B-B14F-4D97-AF65-F5344CB8AC3E}">
        <p14:creationId xmlns:p14="http://schemas.microsoft.com/office/powerpoint/2010/main" val="256058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康德的</a:t>
            </a:r>
            <a:r>
              <a:rPr lang="zh-TW" altLang="en-US" dirty="0" smtClean="0"/>
              <a:t>回應二</a:t>
            </a:r>
            <a:endParaRPr lang="zh-TW" altLang="en-US" dirty="0"/>
          </a:p>
        </p:txBody>
      </p:sp>
      <p:sp>
        <p:nvSpPr>
          <p:cNvPr id="3" name="直排文字版面配置區 2"/>
          <p:cNvSpPr>
            <a:spLocks noGrp="1"/>
          </p:cNvSpPr>
          <p:nvPr>
            <p:ph type="body" orient="vert" idx="1"/>
          </p:nvPr>
        </p:nvSpPr>
        <p:spPr/>
        <p:txBody>
          <a:bodyPr vert="horz">
            <a:normAutofit fontScale="92500" lnSpcReduction="20000"/>
          </a:bodyPr>
          <a:lstStyle/>
          <a:p>
            <a:pPr marL="0" indent="0">
              <a:buNone/>
            </a:pPr>
            <a:r>
              <a:rPr lang="zh-TW" altLang="zh-TW" dirty="0" smtClean="0"/>
              <a:t>他似乎</a:t>
            </a:r>
            <a:r>
              <a:rPr lang="zh-TW" altLang="zh-TW" dirty="0"/>
              <a:t>根本不了解在我所從事（無論成敗）的探討中真正的問題之所在。無論是對於透徹思考一部長篇著作之不耐，還是由於一門他認為早已得到全面澄清的學問面臨改革而產生之惡劣心情，抑或──我不願作此猜測──一種實際上有局限的理解力要為此負責，使他從未能在思想上超越其學院形上學；簡言之，他猛然瀏覽一長串的命題──我們若不知這些命題之前提，就根本無法思考任何東西──，偶而發出他的指摘，而讀者不知道其理由，一如他不了解這種指摘所要針對的命題，且因此，他既無法為讀者提供訊息，也無法在行家底判斷中對我造成絲毫損害。</a:t>
            </a:r>
            <a:endParaRPr lang="zh-TW" altLang="en-US" dirty="0"/>
          </a:p>
        </p:txBody>
      </p:sp>
    </p:spTree>
    <p:extLst>
      <p:ext uri="{BB962C8B-B14F-4D97-AF65-F5344CB8AC3E}">
        <p14:creationId xmlns:p14="http://schemas.microsoft.com/office/powerpoint/2010/main" val="325049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康德的</a:t>
            </a:r>
            <a:r>
              <a:rPr lang="zh-TW" altLang="en-US" dirty="0" smtClean="0"/>
              <a:t>回應三</a:t>
            </a:r>
            <a:endParaRPr lang="zh-TW" altLang="en-US" dirty="0"/>
          </a:p>
        </p:txBody>
      </p:sp>
      <p:sp>
        <p:nvSpPr>
          <p:cNvPr id="3" name="直排文字版面配置區 2"/>
          <p:cNvSpPr>
            <a:spLocks noGrp="1"/>
          </p:cNvSpPr>
          <p:nvPr>
            <p:ph type="body" orient="vert" idx="1"/>
          </p:nvPr>
        </p:nvSpPr>
        <p:spPr/>
        <p:txBody>
          <a:bodyPr vert="horz"/>
          <a:lstStyle/>
          <a:p>
            <a:r>
              <a:rPr lang="zh-TW" altLang="zh-TW" dirty="0"/>
              <a:t>我對觀念論底一切過分要求的抗議是如此簡潔而明暸，以致若不是有</a:t>
            </a:r>
            <a:r>
              <a:rPr lang="zh-TW" altLang="zh-TW" b="1" dirty="0"/>
              <a:t>不夠格的裁判</a:t>
            </a:r>
            <a:r>
              <a:rPr lang="zh-TW" altLang="zh-TW" dirty="0"/>
              <a:t>，這種抗議甚至似乎是多餘的。這些裁判情願為一切與其雖然常見、但卻顛倒的意見不合者冠上一個舊名稱，而且決不對哲學稱謂底精神下判斷，而僅執著於字面；因此，他們準備以他們自己的幻覺來取代明確的概念，且藉此扭曲並破壞這些概念。</a:t>
            </a:r>
            <a:endParaRPr lang="zh-TW" altLang="en-US" dirty="0"/>
          </a:p>
        </p:txBody>
      </p:sp>
    </p:spTree>
    <p:extLst>
      <p:ext uri="{BB962C8B-B14F-4D97-AF65-F5344CB8AC3E}">
        <p14:creationId xmlns:p14="http://schemas.microsoft.com/office/powerpoint/2010/main" val="364041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康德論觀念論</a:t>
            </a:r>
          </a:p>
        </p:txBody>
      </p:sp>
      <p:sp>
        <p:nvSpPr>
          <p:cNvPr id="3" name="直排文字版面配置區 2"/>
          <p:cNvSpPr>
            <a:spLocks noGrp="1"/>
          </p:cNvSpPr>
          <p:nvPr>
            <p:ph type="body" orient="vert" idx="1"/>
          </p:nvPr>
        </p:nvSpPr>
        <p:spPr/>
        <p:txBody>
          <a:bodyPr vert="horz"/>
          <a:lstStyle/>
          <a:p>
            <a:r>
              <a:rPr lang="zh-TW" altLang="en-US" dirty="0" smtClean="0"/>
              <a:t>實質的觀念論</a:t>
            </a:r>
            <a:r>
              <a:rPr lang="en-US" altLang="zh-TW" dirty="0" smtClean="0">
                <a:latin typeface="新細明體"/>
                <a:ea typeface="新細明體"/>
              </a:rPr>
              <a:t>︰</a:t>
            </a:r>
            <a:r>
              <a:rPr lang="zh-TW" altLang="en-US" dirty="0" smtClean="0">
                <a:latin typeface="新細明體"/>
                <a:ea typeface="新細明體"/>
              </a:rPr>
              <a:t>「它宣稱在我們之外的空間中的對象之存在，或僅是可疑的且無法證實的，或是虛假的且不可能的。」</a:t>
            </a:r>
            <a:endParaRPr lang="en-US" altLang="zh-TW" dirty="0" smtClean="0">
              <a:latin typeface="新細明體"/>
              <a:ea typeface="新細明體"/>
            </a:endParaRPr>
          </a:p>
          <a:p>
            <a:r>
              <a:rPr lang="zh-TW" altLang="en-US" dirty="0" smtClean="0"/>
              <a:t>批判的</a:t>
            </a:r>
            <a:r>
              <a:rPr lang="zh-TW" altLang="en-US" dirty="0" smtClean="0">
                <a:latin typeface="新細明體"/>
                <a:ea typeface="新細明體"/>
              </a:rPr>
              <a:t>（形式的）</a:t>
            </a:r>
            <a:r>
              <a:rPr lang="zh-TW" altLang="en-US" dirty="0" smtClean="0"/>
              <a:t>觀念</a:t>
            </a:r>
            <a:r>
              <a:rPr lang="zh-TW" altLang="en-US" dirty="0"/>
              <a:t>論</a:t>
            </a:r>
            <a:r>
              <a:rPr lang="en-US" altLang="zh-TW" dirty="0">
                <a:latin typeface="新細明體"/>
              </a:rPr>
              <a:t>︰</a:t>
            </a:r>
            <a:r>
              <a:rPr lang="zh-TW" altLang="en-US" dirty="0" smtClean="0">
                <a:latin typeface="新細明體"/>
              </a:rPr>
              <a:t>「</a:t>
            </a:r>
            <a:r>
              <a:rPr lang="zh-TW" altLang="zh-TW" dirty="0"/>
              <a:t>凡是僅出於純粹知性或純粹理性之關於事物的知識均無非是純然的幻相，而且唯有在經驗中才是真理。</a:t>
            </a:r>
            <a:r>
              <a:rPr lang="zh-TW" altLang="zh-TW" dirty="0" smtClean="0"/>
              <a:t>」</a:t>
            </a:r>
            <a:endParaRPr lang="zh-TW" altLang="en-US" dirty="0"/>
          </a:p>
        </p:txBody>
      </p:sp>
    </p:spTree>
    <p:extLst>
      <p:ext uri="{BB962C8B-B14F-4D97-AF65-F5344CB8AC3E}">
        <p14:creationId xmlns:p14="http://schemas.microsoft.com/office/powerpoint/2010/main" val="366595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三種觀念論</a:t>
            </a:r>
            <a:endParaRPr lang="zh-TW" altLang="en-US" dirty="0"/>
          </a:p>
        </p:txBody>
      </p:sp>
      <p:sp>
        <p:nvSpPr>
          <p:cNvPr id="3" name="直排文字版面配置區 2"/>
          <p:cNvSpPr>
            <a:spLocks noGrp="1"/>
          </p:cNvSpPr>
          <p:nvPr>
            <p:ph type="body" orient="vert" idx="1"/>
          </p:nvPr>
        </p:nvSpPr>
        <p:spPr/>
        <p:txBody>
          <a:bodyPr vert="horz"/>
          <a:lstStyle/>
          <a:p>
            <a:endParaRPr lang="en-US" altLang="zh-TW" dirty="0" smtClean="0">
              <a:latin typeface="新細明體"/>
              <a:ea typeface="新細明體"/>
            </a:endParaRPr>
          </a:p>
          <a:p>
            <a:r>
              <a:rPr lang="en-US" altLang="zh-TW" dirty="0" smtClean="0">
                <a:latin typeface="新細明體"/>
                <a:ea typeface="新細明體"/>
              </a:rPr>
              <a:t>《</a:t>
            </a:r>
            <a:r>
              <a:rPr lang="zh-TW" altLang="en-US" dirty="0" smtClean="0"/>
              <a:t>純粹理性批判</a:t>
            </a:r>
            <a:r>
              <a:rPr lang="en-US" altLang="zh-TW" dirty="0" smtClean="0">
                <a:latin typeface="新細明體"/>
                <a:ea typeface="新細明體"/>
              </a:rPr>
              <a:t>》︰〈</a:t>
            </a:r>
            <a:r>
              <a:rPr lang="zh-TW" altLang="en-US" dirty="0" smtClean="0">
                <a:latin typeface="新細明體"/>
                <a:ea typeface="新細明體"/>
              </a:rPr>
              <a:t>對觀念論的駁斥</a:t>
            </a:r>
            <a:r>
              <a:rPr lang="en-US" altLang="zh-TW" dirty="0" smtClean="0">
                <a:latin typeface="標楷體"/>
                <a:ea typeface="標楷體"/>
              </a:rPr>
              <a:t>〉</a:t>
            </a:r>
            <a:endParaRPr lang="en-US" altLang="zh-TW" dirty="0" smtClean="0"/>
          </a:p>
          <a:p>
            <a:r>
              <a:rPr lang="zh-TW" altLang="en-US" dirty="0" smtClean="0"/>
              <a:t>先驗的</a:t>
            </a:r>
            <a:r>
              <a:rPr lang="zh-TW" altLang="en-US" dirty="0" smtClean="0">
                <a:latin typeface="新細明體"/>
                <a:ea typeface="新細明體"/>
              </a:rPr>
              <a:t>（</a:t>
            </a:r>
            <a:r>
              <a:rPr lang="en-US" altLang="zh-TW" dirty="0" err="1" smtClean="0">
                <a:latin typeface="新細明體"/>
                <a:ea typeface="新細明體"/>
              </a:rPr>
              <a:t>transzendental</a:t>
            </a:r>
            <a:r>
              <a:rPr lang="zh-TW" altLang="en-US" dirty="0" smtClean="0">
                <a:latin typeface="新細明體"/>
                <a:ea typeface="新細明體"/>
              </a:rPr>
              <a:t>）</a:t>
            </a:r>
            <a:r>
              <a:rPr lang="zh-TW" altLang="en-US" dirty="0" smtClean="0"/>
              <a:t>觀念論</a:t>
            </a:r>
            <a:r>
              <a:rPr lang="zh-TW" altLang="en-US" dirty="0" smtClean="0">
                <a:latin typeface="新細明體"/>
                <a:ea typeface="新細明體"/>
              </a:rPr>
              <a:t>（康德）</a:t>
            </a:r>
            <a:endParaRPr lang="en-US" altLang="zh-TW" dirty="0" smtClean="0">
              <a:latin typeface="新細明體"/>
              <a:ea typeface="新細明體"/>
            </a:endParaRPr>
          </a:p>
          <a:p>
            <a:r>
              <a:rPr lang="zh-TW" altLang="en-US" dirty="0">
                <a:latin typeface="新細明體"/>
                <a:ea typeface="新細明體"/>
              </a:rPr>
              <a:t>或然的觀念</a:t>
            </a:r>
            <a:r>
              <a:rPr lang="zh-TW" altLang="en-US" dirty="0" smtClean="0">
                <a:latin typeface="新細明體"/>
                <a:ea typeface="新細明體"/>
              </a:rPr>
              <a:t>論</a:t>
            </a:r>
            <a:r>
              <a:rPr lang="zh-TW" altLang="en-US" dirty="0" smtClean="0">
                <a:latin typeface="新細明體"/>
              </a:rPr>
              <a:t>（笛卡爾）</a:t>
            </a:r>
            <a:endParaRPr lang="en-US" altLang="zh-TW" dirty="0" smtClean="0">
              <a:latin typeface="新細明體"/>
            </a:endParaRPr>
          </a:p>
          <a:p>
            <a:r>
              <a:rPr lang="zh-TW" altLang="en-US" dirty="0" smtClean="0">
                <a:latin typeface="新細明體"/>
              </a:rPr>
              <a:t>獨斷的</a:t>
            </a:r>
            <a:r>
              <a:rPr lang="zh-TW" altLang="en-US" dirty="0">
                <a:latin typeface="新細明體"/>
              </a:rPr>
              <a:t>觀念論</a:t>
            </a:r>
            <a:r>
              <a:rPr lang="zh-TW" altLang="en-US" dirty="0" smtClean="0">
                <a:latin typeface="新細明體"/>
              </a:rPr>
              <a:t>（柏克萊）</a:t>
            </a:r>
            <a:endParaRPr lang="en-US" altLang="zh-TW" dirty="0">
              <a:latin typeface="新細明體"/>
            </a:endParaRPr>
          </a:p>
          <a:p>
            <a:endParaRPr lang="en-US" altLang="zh-TW" dirty="0" smtClean="0">
              <a:latin typeface="新細明體"/>
            </a:endParaRPr>
          </a:p>
          <a:p>
            <a:endParaRPr lang="en-US" altLang="zh-TW" dirty="0">
              <a:latin typeface="新細明體"/>
            </a:endParaRPr>
          </a:p>
          <a:p>
            <a:endParaRPr lang="en-US" altLang="zh-TW" dirty="0" smtClean="0">
              <a:latin typeface="新細明體"/>
              <a:ea typeface="新細明體"/>
            </a:endParaRPr>
          </a:p>
          <a:p>
            <a:endParaRPr lang="en-US" altLang="zh-TW" dirty="0" smtClean="0">
              <a:latin typeface="新細明體"/>
              <a:ea typeface="新細明體"/>
            </a:endParaRPr>
          </a:p>
          <a:p>
            <a:endParaRPr lang="zh-TW" altLang="en-US" dirty="0"/>
          </a:p>
        </p:txBody>
      </p:sp>
    </p:spTree>
    <p:extLst>
      <p:ext uri="{BB962C8B-B14F-4D97-AF65-F5344CB8AC3E}">
        <p14:creationId xmlns:p14="http://schemas.microsoft.com/office/powerpoint/2010/main" val="137975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err="1" smtClean="0"/>
              <a:t>Garve</a:t>
            </a:r>
            <a:r>
              <a:rPr lang="zh-TW" altLang="en-US" dirty="0" smtClean="0"/>
              <a:t>致康德函</a:t>
            </a:r>
            <a:endParaRPr lang="zh-TW" altLang="en-US" dirty="0"/>
          </a:p>
        </p:txBody>
      </p:sp>
      <p:sp>
        <p:nvSpPr>
          <p:cNvPr id="3" name="直排文字版面配置區 2"/>
          <p:cNvSpPr>
            <a:spLocks noGrp="1"/>
          </p:cNvSpPr>
          <p:nvPr>
            <p:ph type="body" orient="vert" idx="1"/>
          </p:nvPr>
        </p:nvSpPr>
        <p:spPr/>
        <p:txBody>
          <a:bodyPr vert="horz">
            <a:normAutofit fontScale="92500" lnSpcReduction="10000"/>
          </a:bodyPr>
          <a:lstStyle/>
          <a:p>
            <a:r>
              <a:rPr lang="zh-TW" altLang="zh-TW" dirty="0"/>
              <a:t>如今以這篇評論目前的樣子來說，我固然決無法承認它是我的評論。如果它是完全出自我的筆，我會遺憾萬分。我也不相信：這份學報底任何一位其他的編輯若是獨自作業，會產生如此亂無章法的東西。但我的確多少參與其事</a:t>
            </a:r>
            <a:r>
              <a:rPr lang="zh-TW" altLang="zh-TW" dirty="0" smtClean="0"/>
              <a:t>。</a:t>
            </a:r>
            <a:endParaRPr lang="en-US" altLang="zh-TW" dirty="0" smtClean="0"/>
          </a:p>
          <a:p>
            <a:r>
              <a:rPr lang="zh-TW" altLang="zh-TW" dirty="0"/>
              <a:t>您可以相信：在看到這篇評論時，您本人所感受到的反感或不快不會像我這麼多。我的原稿中之若干語句事實上被保留下來，但是它們的確不及我的評論底十分之一，且不及〈哥廷根評論〉底三分之一。</a:t>
            </a:r>
            <a:endParaRPr lang="zh-TW" altLang="en-US" dirty="0"/>
          </a:p>
        </p:txBody>
      </p:sp>
    </p:spTree>
    <p:extLst>
      <p:ext uri="{BB962C8B-B14F-4D97-AF65-F5344CB8AC3E}">
        <p14:creationId xmlns:p14="http://schemas.microsoft.com/office/powerpoint/2010/main" val="53513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康德覆</a:t>
            </a:r>
            <a:r>
              <a:rPr lang="en-US" altLang="zh-TW" dirty="0" err="1" smtClean="0"/>
              <a:t>Garve</a:t>
            </a:r>
            <a:r>
              <a:rPr lang="zh-TW" altLang="en-US" dirty="0" smtClean="0"/>
              <a:t>函</a:t>
            </a:r>
            <a:endParaRPr lang="zh-TW" altLang="en-US" dirty="0"/>
          </a:p>
        </p:txBody>
      </p:sp>
      <p:sp>
        <p:nvSpPr>
          <p:cNvPr id="3" name="直排文字版面配置區 2"/>
          <p:cNvSpPr>
            <a:spLocks noGrp="1"/>
          </p:cNvSpPr>
          <p:nvPr>
            <p:ph type="body" orient="vert" idx="1"/>
          </p:nvPr>
        </p:nvSpPr>
        <p:spPr/>
        <p:txBody>
          <a:bodyPr vert="horz"/>
          <a:lstStyle/>
          <a:p>
            <a:r>
              <a:rPr lang="zh-TW" altLang="zh-TW" dirty="0"/>
              <a:t>現在我享有更純粹的愉悅，即是在大札中見到明確的證明，顯示您那種一絲不苟的耿直與通情達理的體貼心態，而這些特質賦予您那些精神稟賦以真正的價值</a:t>
            </a:r>
            <a:r>
              <a:rPr lang="zh-TW" altLang="zh-TW" dirty="0" smtClean="0"/>
              <a:t>。</a:t>
            </a:r>
            <a:endParaRPr lang="en-US" altLang="zh-TW" dirty="0" smtClean="0"/>
          </a:p>
          <a:p>
            <a:r>
              <a:rPr lang="zh-TW" altLang="zh-TW" dirty="0"/>
              <a:t>可敬的先生！您可以堅定地相信我，甚至隨時到萊比錫博覽會向我的出版者哈特克諾特探詢：我從未相信他的一切保證，說您在這篇評論上參與其事，而如今我極其高興由您善意的報導證實了我的揣測。</a:t>
            </a:r>
            <a:endParaRPr lang="zh-TW" altLang="en-US" dirty="0"/>
          </a:p>
        </p:txBody>
      </p:sp>
    </p:spTree>
    <p:extLst>
      <p:ext uri="{BB962C8B-B14F-4D97-AF65-F5344CB8AC3E}">
        <p14:creationId xmlns:p14="http://schemas.microsoft.com/office/powerpoint/2010/main" val="91277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de-DE" altLang="zh-TW" dirty="0">
                <a:effectLst/>
              </a:rPr>
              <a:t>Konstantin </a:t>
            </a:r>
            <a:r>
              <a:rPr lang="de-DE" altLang="zh-TW" dirty="0" err="1" smtClean="0">
                <a:effectLst/>
              </a:rPr>
              <a:t>Pollok</a:t>
            </a:r>
            <a:r>
              <a:rPr lang="zh-TW" altLang="en-US" dirty="0" smtClean="0">
                <a:effectLst/>
              </a:rPr>
              <a:t>的</a:t>
            </a:r>
            <a:r>
              <a:rPr lang="zh-TW" altLang="zh-TW" dirty="0" smtClean="0">
                <a:effectLst/>
              </a:rPr>
              <a:t>總結</a:t>
            </a:r>
            <a:endParaRPr lang="zh-TW" altLang="en-US" dirty="0"/>
          </a:p>
        </p:txBody>
      </p:sp>
      <p:sp>
        <p:nvSpPr>
          <p:cNvPr id="3" name="直排文字版面配置區 2"/>
          <p:cNvSpPr>
            <a:spLocks noGrp="1"/>
          </p:cNvSpPr>
          <p:nvPr>
            <p:ph type="body" orient="vert" idx="1"/>
          </p:nvPr>
        </p:nvSpPr>
        <p:spPr/>
        <p:txBody>
          <a:bodyPr vert="horz"/>
          <a:lstStyle/>
          <a:p>
            <a:pPr marL="0" indent="0">
              <a:buNone/>
            </a:pPr>
            <a:r>
              <a:rPr lang="zh-TW" altLang="zh-TW" dirty="0"/>
              <a:t>費德爾之介入加爾維底文本誠然留下了明確的痕跡：事實上，〈哥廷根評論〉比原先的版本較少連貫性，而特別是其語氣為費德爾所大為加強。加爾維原先的評論顯得較少傲慢與自負，也未與柏克萊及休謨相比較，關於觀念論的爭論被表述得較為溫和，而且完全沒有關於懷疑論的爭論。但無論是在個別的評論還是整體的評斷當中，這兩個文本之間幾乎無所出入。</a:t>
            </a:r>
            <a:endParaRPr lang="zh-TW" altLang="en-US" dirty="0"/>
          </a:p>
        </p:txBody>
      </p:sp>
    </p:spTree>
    <p:extLst>
      <p:ext uri="{BB962C8B-B14F-4D97-AF65-F5344CB8AC3E}">
        <p14:creationId xmlns:p14="http://schemas.microsoft.com/office/powerpoint/2010/main" val="384664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600" dirty="0" smtClean="0">
                <a:latin typeface="新細明體"/>
                <a:ea typeface="新細明體"/>
              </a:rPr>
              <a:t>《</a:t>
            </a:r>
            <a:r>
              <a:rPr lang="zh-TW" altLang="en-US" sz="3600" dirty="0" smtClean="0"/>
              <a:t>序論</a:t>
            </a:r>
            <a:r>
              <a:rPr lang="en-US" altLang="zh-TW" sz="3600" dirty="0" smtClean="0">
                <a:latin typeface="新細明體"/>
                <a:ea typeface="新細明體"/>
              </a:rPr>
              <a:t>》</a:t>
            </a:r>
            <a:r>
              <a:rPr lang="zh-TW" altLang="en-US" sz="3600" dirty="0" smtClean="0"/>
              <a:t>與</a:t>
            </a:r>
            <a:r>
              <a:rPr lang="en-US" altLang="zh-TW" sz="3600" dirty="0" smtClean="0">
                <a:latin typeface="新細明體"/>
                <a:ea typeface="新細明體"/>
              </a:rPr>
              <a:t>《</a:t>
            </a:r>
            <a:r>
              <a:rPr lang="zh-TW" altLang="en-US" sz="3600" dirty="0" smtClean="0"/>
              <a:t>批判</a:t>
            </a:r>
            <a:r>
              <a:rPr lang="en-US" altLang="zh-TW" sz="3600" dirty="0" smtClean="0">
                <a:latin typeface="新細明體"/>
                <a:ea typeface="新細明體"/>
              </a:rPr>
              <a:t>》</a:t>
            </a:r>
            <a:r>
              <a:rPr lang="zh-TW" altLang="en-US" sz="3600" dirty="0" smtClean="0"/>
              <a:t>之思想關聯一</a:t>
            </a:r>
            <a:endParaRPr lang="zh-TW" altLang="en-US" sz="3600" dirty="0"/>
          </a:p>
        </p:txBody>
      </p:sp>
      <p:sp>
        <p:nvSpPr>
          <p:cNvPr id="3" name="直排文字版面配置區 2"/>
          <p:cNvSpPr>
            <a:spLocks noGrp="1"/>
          </p:cNvSpPr>
          <p:nvPr>
            <p:ph type="body" orient="vert" idx="1"/>
          </p:nvPr>
        </p:nvSpPr>
        <p:spPr/>
        <p:txBody>
          <a:bodyPr vert="horz"/>
          <a:lstStyle/>
          <a:p>
            <a:endParaRPr lang="en-US" altLang="zh-TW" dirty="0" smtClean="0">
              <a:latin typeface="新細明體"/>
            </a:endParaRPr>
          </a:p>
          <a:p>
            <a:r>
              <a:rPr lang="en-US" altLang="zh-TW" dirty="0" smtClean="0">
                <a:latin typeface="新細明體"/>
              </a:rPr>
              <a:t>《</a:t>
            </a:r>
            <a:r>
              <a:rPr lang="zh-TW" altLang="en-US" dirty="0"/>
              <a:t>序論</a:t>
            </a:r>
            <a:r>
              <a:rPr lang="en-US" altLang="zh-TW" dirty="0" smtClean="0">
                <a:latin typeface="新細明體"/>
              </a:rPr>
              <a:t>》</a:t>
            </a:r>
            <a:r>
              <a:rPr lang="zh-TW" altLang="en-US" dirty="0" smtClean="0">
                <a:latin typeface="新細明體"/>
              </a:rPr>
              <a:t>是</a:t>
            </a:r>
            <a:r>
              <a:rPr lang="en-US" altLang="zh-TW" dirty="0" smtClean="0">
                <a:latin typeface="新細明體"/>
              </a:rPr>
              <a:t>《</a:t>
            </a:r>
            <a:r>
              <a:rPr lang="zh-TW" altLang="en-US" dirty="0"/>
              <a:t>批判</a:t>
            </a:r>
            <a:r>
              <a:rPr lang="en-US" altLang="zh-TW" dirty="0" smtClean="0">
                <a:latin typeface="新細明體"/>
              </a:rPr>
              <a:t>》</a:t>
            </a:r>
            <a:r>
              <a:rPr lang="zh-TW" altLang="en-US" dirty="0" smtClean="0">
                <a:latin typeface="新細明體"/>
              </a:rPr>
              <a:t>的通俗版與入門之階</a:t>
            </a:r>
            <a:r>
              <a:rPr lang="zh-TW" altLang="en-US" dirty="0" smtClean="0">
                <a:latin typeface="新細明體"/>
                <a:ea typeface="新細明體"/>
              </a:rPr>
              <a:t>。</a:t>
            </a:r>
            <a:endParaRPr lang="en-US" altLang="zh-TW" dirty="0" smtClean="0">
              <a:latin typeface="新細明體"/>
              <a:ea typeface="新細明體"/>
            </a:endParaRPr>
          </a:p>
          <a:p>
            <a:r>
              <a:rPr lang="zh-TW" altLang="zh-TW" dirty="0"/>
              <a:t>「那部闡述純粹理性能力底全部範圍和界限的著作在此依然是基礎，本《序論》僅是作為</a:t>
            </a:r>
            <a:r>
              <a:rPr lang="zh-TW" altLang="zh-TW" dirty="0" smtClean="0"/>
              <a:t>預習而</a:t>
            </a:r>
            <a:r>
              <a:rPr lang="zh-TW" altLang="zh-TW" dirty="0"/>
              <a:t>與它有關係。」</a:t>
            </a:r>
            <a:endParaRPr lang="en-US" altLang="zh-TW" dirty="0" smtClean="0">
              <a:latin typeface="新細明體"/>
              <a:ea typeface="新細明體"/>
            </a:endParaRPr>
          </a:p>
          <a:p>
            <a:endParaRPr lang="en-US" altLang="zh-TW" dirty="0" smtClean="0">
              <a:latin typeface="新細明體"/>
              <a:ea typeface="新細明體"/>
            </a:endParaRPr>
          </a:p>
          <a:p>
            <a:endParaRPr lang="zh-TW" altLang="en-US" dirty="0"/>
          </a:p>
        </p:txBody>
      </p:sp>
    </p:spTree>
    <p:extLst>
      <p:ext uri="{BB962C8B-B14F-4D97-AF65-F5344CB8AC3E}">
        <p14:creationId xmlns:p14="http://schemas.microsoft.com/office/powerpoint/2010/main" val="246902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err="1" smtClean="0"/>
              <a:t>Wissenschaft</a:t>
            </a:r>
            <a:endParaRPr lang="zh-TW" altLang="en-US" dirty="0"/>
          </a:p>
        </p:txBody>
      </p:sp>
      <p:sp>
        <p:nvSpPr>
          <p:cNvPr id="3" name="直排文字版面配置區 2"/>
          <p:cNvSpPr>
            <a:spLocks noGrp="1"/>
          </p:cNvSpPr>
          <p:nvPr>
            <p:ph type="body" orient="vert" idx="1"/>
          </p:nvPr>
        </p:nvSpPr>
        <p:spPr/>
        <p:txBody>
          <a:bodyPr vert="horz"/>
          <a:lstStyle/>
          <a:p>
            <a:r>
              <a:rPr lang="en-US" altLang="zh-TW" i="1" dirty="0">
                <a:latin typeface="Times New Roman" panose="02020603050405020304" pitchFamily="18" charset="0"/>
                <a:cs typeface="Times New Roman" panose="02020603050405020304" pitchFamily="18" charset="0"/>
              </a:rPr>
              <a:t>Prolegomena </a:t>
            </a:r>
            <a:r>
              <a:rPr lang="en-US" altLang="zh-TW" i="1" dirty="0" err="1">
                <a:latin typeface="Times New Roman" panose="02020603050405020304" pitchFamily="18" charset="0"/>
                <a:cs typeface="Times New Roman" panose="02020603050405020304" pitchFamily="18" charset="0"/>
              </a:rPr>
              <a:t>zu</a:t>
            </a:r>
            <a:r>
              <a:rPr lang="en-US" altLang="zh-TW" i="1"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einer</a:t>
            </a:r>
            <a:r>
              <a:rPr lang="en-US" altLang="zh-TW" i="1"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jeden</a:t>
            </a:r>
            <a:r>
              <a:rPr lang="en-US" altLang="zh-TW" i="1"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künftigen</a:t>
            </a:r>
            <a:r>
              <a:rPr lang="en-US" altLang="zh-TW" i="1"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Metaphysik</a:t>
            </a:r>
            <a:r>
              <a:rPr lang="en-US" altLang="zh-TW" i="1" dirty="0">
                <a:latin typeface="Times New Roman" panose="02020603050405020304" pitchFamily="18" charset="0"/>
                <a:cs typeface="Times New Roman" panose="02020603050405020304" pitchFamily="18" charset="0"/>
              </a:rPr>
              <a:t>, die </a:t>
            </a:r>
            <a:r>
              <a:rPr lang="en-US" altLang="zh-TW" i="1" dirty="0" err="1">
                <a:latin typeface="Times New Roman" panose="02020603050405020304" pitchFamily="18" charset="0"/>
                <a:cs typeface="Times New Roman" panose="02020603050405020304" pitchFamily="18" charset="0"/>
              </a:rPr>
              <a:t>als</a:t>
            </a:r>
            <a:r>
              <a:rPr lang="en-US" altLang="zh-TW" i="1" dirty="0">
                <a:latin typeface="Times New Roman" panose="02020603050405020304" pitchFamily="18" charset="0"/>
                <a:cs typeface="Times New Roman" panose="02020603050405020304" pitchFamily="18" charset="0"/>
              </a:rPr>
              <a:t> </a:t>
            </a:r>
            <a:r>
              <a:rPr lang="en-US" altLang="zh-TW" b="1" i="1" dirty="0" err="1">
                <a:latin typeface="Times New Roman" panose="02020603050405020304" pitchFamily="18" charset="0"/>
                <a:cs typeface="Times New Roman" panose="02020603050405020304" pitchFamily="18" charset="0"/>
              </a:rPr>
              <a:t>Wissenschaft</a:t>
            </a:r>
            <a:r>
              <a:rPr lang="en-US" altLang="zh-TW" i="1"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wird</a:t>
            </a:r>
            <a:r>
              <a:rPr lang="en-US" altLang="zh-TW" i="1"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auftreten</a:t>
            </a:r>
            <a:r>
              <a:rPr lang="en-US" altLang="zh-TW" i="1" dirty="0">
                <a:latin typeface="Times New Roman" panose="02020603050405020304" pitchFamily="18" charset="0"/>
                <a:cs typeface="Times New Roman" panose="02020603050405020304" pitchFamily="18" charset="0"/>
              </a:rPr>
              <a:t> </a:t>
            </a:r>
            <a:r>
              <a:rPr lang="en-US" altLang="zh-TW" i="1" dirty="0" err="1" smtClean="0">
                <a:latin typeface="Times New Roman" panose="02020603050405020304" pitchFamily="18" charset="0"/>
                <a:cs typeface="Times New Roman" panose="02020603050405020304" pitchFamily="18" charset="0"/>
              </a:rPr>
              <a:t>können</a:t>
            </a:r>
            <a:endParaRPr lang="en-US" altLang="zh-TW" i="1" dirty="0" smtClean="0">
              <a:latin typeface="Times New Roman" panose="02020603050405020304" pitchFamily="18" charset="0"/>
              <a:cs typeface="Times New Roman" panose="02020603050405020304" pitchFamily="18" charset="0"/>
            </a:endParaRPr>
          </a:p>
          <a:p>
            <a:r>
              <a:rPr lang="zh-TW" altLang="en-US" dirty="0" smtClean="0"/>
              <a:t>龐景仁</a:t>
            </a:r>
            <a:r>
              <a:rPr lang="en-US" altLang="zh-TW" dirty="0" smtClean="0">
                <a:latin typeface="新細明體"/>
                <a:ea typeface="新細明體"/>
              </a:rPr>
              <a:t>︰</a:t>
            </a:r>
            <a:r>
              <a:rPr lang="zh-TW" altLang="en-US" dirty="0" smtClean="0">
                <a:latin typeface="新細明體"/>
                <a:ea typeface="新細明體"/>
              </a:rPr>
              <a:t>任何一種能夠作為</a:t>
            </a:r>
            <a:r>
              <a:rPr lang="zh-TW" altLang="en-US" b="1" dirty="0" smtClean="0">
                <a:latin typeface="新細明體"/>
                <a:ea typeface="新細明體"/>
              </a:rPr>
              <a:t>科學</a:t>
            </a:r>
            <a:r>
              <a:rPr lang="zh-TW" altLang="en-US" dirty="0" smtClean="0">
                <a:latin typeface="新細明體"/>
                <a:ea typeface="新細明體"/>
              </a:rPr>
              <a:t>出現的未來形而上學導論</a:t>
            </a:r>
            <a:endParaRPr lang="en-US" altLang="zh-TW" dirty="0" smtClean="0">
              <a:latin typeface="新細明體"/>
              <a:ea typeface="新細明體"/>
            </a:endParaRPr>
          </a:p>
          <a:p>
            <a:r>
              <a:rPr lang="en-US" altLang="zh-TW" dirty="0" err="1" smtClean="0">
                <a:latin typeface="Times New Roman" panose="02020603050405020304" pitchFamily="18" charset="0"/>
                <a:ea typeface="新細明體"/>
                <a:cs typeface="Times New Roman" panose="02020603050405020304" pitchFamily="18" charset="0"/>
              </a:rPr>
              <a:t>Geisteswissenschaft</a:t>
            </a:r>
            <a:r>
              <a:rPr lang="zh-TW" altLang="en-US" dirty="0" smtClean="0">
                <a:latin typeface="Times New Roman" panose="02020603050405020304" pitchFamily="18" charset="0"/>
                <a:ea typeface="新細明體"/>
                <a:cs typeface="Times New Roman" panose="02020603050405020304" pitchFamily="18" charset="0"/>
              </a:rPr>
              <a:t>＝</a:t>
            </a:r>
            <a:r>
              <a:rPr lang="en-US" altLang="zh-TW" dirty="0" smtClean="0">
                <a:latin typeface="Times New Roman" panose="02020603050405020304" pitchFamily="18" charset="0"/>
                <a:ea typeface="新細明體"/>
                <a:cs typeface="Times New Roman" panose="02020603050405020304" pitchFamily="18" charset="0"/>
              </a:rPr>
              <a:t>moral science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888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600" dirty="0">
                <a:latin typeface="新細明體"/>
                <a:ea typeface="新細明體"/>
              </a:rPr>
              <a:t>《</a:t>
            </a:r>
            <a:r>
              <a:rPr lang="zh-TW" altLang="en-US" sz="3600" dirty="0"/>
              <a:t>序論</a:t>
            </a:r>
            <a:r>
              <a:rPr lang="en-US" altLang="zh-TW" sz="3600" dirty="0">
                <a:latin typeface="新細明體"/>
                <a:ea typeface="新細明體"/>
              </a:rPr>
              <a:t>》</a:t>
            </a:r>
            <a:r>
              <a:rPr lang="zh-TW" altLang="en-US" sz="3600" dirty="0"/>
              <a:t>與</a:t>
            </a:r>
            <a:r>
              <a:rPr lang="en-US" altLang="zh-TW" sz="3600" dirty="0">
                <a:latin typeface="新細明體"/>
                <a:ea typeface="新細明體"/>
              </a:rPr>
              <a:t>《</a:t>
            </a:r>
            <a:r>
              <a:rPr lang="zh-TW" altLang="en-US" sz="3600" dirty="0"/>
              <a:t>批判</a:t>
            </a:r>
            <a:r>
              <a:rPr lang="en-US" altLang="zh-TW" sz="3600" dirty="0">
                <a:latin typeface="新細明體"/>
                <a:ea typeface="新細明體"/>
              </a:rPr>
              <a:t>》</a:t>
            </a:r>
            <a:r>
              <a:rPr lang="zh-TW" altLang="en-US" sz="3600" dirty="0"/>
              <a:t>之思想</a:t>
            </a:r>
            <a:r>
              <a:rPr lang="zh-TW" altLang="en-US" sz="3600" dirty="0" smtClean="0"/>
              <a:t>關聯二</a:t>
            </a:r>
            <a:endParaRPr lang="zh-TW" altLang="en-US" sz="3600" dirty="0"/>
          </a:p>
        </p:txBody>
      </p:sp>
      <p:sp>
        <p:nvSpPr>
          <p:cNvPr id="3" name="直排文字版面配置區 2"/>
          <p:cNvSpPr>
            <a:spLocks noGrp="1"/>
          </p:cNvSpPr>
          <p:nvPr>
            <p:ph type="body" orient="vert" idx="1"/>
          </p:nvPr>
        </p:nvSpPr>
        <p:spPr/>
        <p:txBody>
          <a:bodyPr vert="horz"/>
          <a:lstStyle/>
          <a:p>
            <a:pPr algn="just"/>
            <a:r>
              <a:rPr lang="en-US" altLang="zh-TW" dirty="0">
                <a:latin typeface="新細明體"/>
              </a:rPr>
              <a:t>《</a:t>
            </a:r>
            <a:r>
              <a:rPr lang="zh-TW" altLang="en-US" dirty="0"/>
              <a:t>序論</a:t>
            </a:r>
            <a:r>
              <a:rPr lang="en-US" altLang="zh-TW" dirty="0">
                <a:latin typeface="新細明體"/>
              </a:rPr>
              <a:t>》</a:t>
            </a:r>
            <a:r>
              <a:rPr lang="zh-TW" altLang="en-US" dirty="0"/>
              <a:t>與</a:t>
            </a:r>
            <a:r>
              <a:rPr lang="en-US" altLang="zh-TW" dirty="0">
                <a:latin typeface="新細明體"/>
              </a:rPr>
              <a:t>《</a:t>
            </a:r>
            <a:r>
              <a:rPr lang="zh-TW" altLang="en-US" dirty="0"/>
              <a:t>批判</a:t>
            </a:r>
            <a:r>
              <a:rPr lang="en-US" altLang="zh-TW" dirty="0" smtClean="0">
                <a:latin typeface="新細明體"/>
              </a:rPr>
              <a:t>》</a:t>
            </a:r>
            <a:r>
              <a:rPr lang="zh-TW" altLang="en-US" dirty="0" smtClean="0">
                <a:latin typeface="新細明體"/>
              </a:rPr>
              <a:t>的關係猶如建築藍圖與建築物的關係</a:t>
            </a:r>
            <a:r>
              <a:rPr lang="zh-TW" altLang="en-US" dirty="0" smtClean="0">
                <a:latin typeface="新細明體"/>
                <a:ea typeface="新細明體"/>
              </a:rPr>
              <a:t>。</a:t>
            </a:r>
            <a:endParaRPr lang="en-US" altLang="zh-TW" dirty="0" smtClean="0">
              <a:latin typeface="新細明體"/>
              <a:ea typeface="新細明體"/>
            </a:endParaRPr>
          </a:p>
          <a:p>
            <a:pPr algn="just"/>
            <a:r>
              <a:rPr lang="zh-TW" altLang="en-US" dirty="0" smtClean="0">
                <a:latin typeface="新細明體"/>
                <a:ea typeface="新細明體"/>
              </a:rPr>
              <a:t>「</a:t>
            </a:r>
            <a:r>
              <a:rPr lang="zh-TW" altLang="zh-TW" dirty="0" smtClean="0"/>
              <a:t>儘管</a:t>
            </a:r>
            <a:r>
              <a:rPr lang="zh-TW" altLang="zh-TW" dirty="0"/>
              <a:t>單單一個可能先於純粹理性底批判而有的方案是不可理解、不足恃且無用的，可是如果它在這種批判之後產生，它就更為有用。因為這使我們得以綜觀全體，逐項檢查在這門學問中問題攸關的主要論點，並且在闡述方面比在此著作底第一個稿本中所能做到的，更妥善地安排一些事情</a:t>
            </a:r>
            <a:r>
              <a:rPr lang="zh-TW" altLang="zh-TW" dirty="0" smtClean="0"/>
              <a:t>。</a:t>
            </a:r>
            <a:r>
              <a:rPr lang="zh-TW" altLang="en-US" dirty="0" smtClean="0">
                <a:latin typeface="新細明體"/>
                <a:ea typeface="新細明體"/>
              </a:rPr>
              <a:t>」</a:t>
            </a:r>
            <a:endParaRPr lang="zh-TW" altLang="en-US" dirty="0"/>
          </a:p>
        </p:txBody>
      </p:sp>
    </p:spTree>
    <p:extLst>
      <p:ext uri="{BB962C8B-B14F-4D97-AF65-F5344CB8AC3E}">
        <p14:creationId xmlns:p14="http://schemas.microsoft.com/office/powerpoint/2010/main" val="201599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3600" dirty="0">
                <a:latin typeface="新細明體"/>
                <a:ea typeface="新細明體"/>
              </a:rPr>
              <a:t>《</a:t>
            </a:r>
            <a:r>
              <a:rPr lang="zh-TW" altLang="en-US" sz="3600" dirty="0"/>
              <a:t>序論</a:t>
            </a:r>
            <a:r>
              <a:rPr lang="en-US" altLang="zh-TW" sz="3600" dirty="0">
                <a:latin typeface="新細明體"/>
                <a:ea typeface="新細明體"/>
              </a:rPr>
              <a:t>》</a:t>
            </a:r>
            <a:r>
              <a:rPr lang="zh-TW" altLang="en-US" sz="3600" dirty="0"/>
              <a:t>與</a:t>
            </a:r>
            <a:r>
              <a:rPr lang="en-US" altLang="zh-TW" sz="3600" dirty="0">
                <a:latin typeface="新細明體"/>
                <a:ea typeface="新細明體"/>
              </a:rPr>
              <a:t>《</a:t>
            </a:r>
            <a:r>
              <a:rPr lang="zh-TW" altLang="en-US" sz="3600" dirty="0"/>
              <a:t>批判</a:t>
            </a:r>
            <a:r>
              <a:rPr lang="en-US" altLang="zh-TW" sz="3600" dirty="0">
                <a:latin typeface="新細明體"/>
                <a:ea typeface="新細明體"/>
              </a:rPr>
              <a:t>》</a:t>
            </a:r>
            <a:r>
              <a:rPr lang="zh-TW" altLang="en-US" sz="3600" dirty="0"/>
              <a:t>之思想</a:t>
            </a:r>
            <a:r>
              <a:rPr lang="zh-TW" altLang="en-US" sz="3600" dirty="0" smtClean="0"/>
              <a:t>關聯三</a:t>
            </a:r>
            <a:endParaRPr lang="zh-TW" altLang="en-US" sz="3600" dirty="0"/>
          </a:p>
        </p:txBody>
      </p:sp>
      <p:sp>
        <p:nvSpPr>
          <p:cNvPr id="3" name="直排文字版面配置區 2"/>
          <p:cNvSpPr>
            <a:spLocks noGrp="1"/>
          </p:cNvSpPr>
          <p:nvPr>
            <p:ph type="body" orient="vert" idx="1"/>
          </p:nvPr>
        </p:nvSpPr>
        <p:spPr/>
        <p:txBody>
          <a:bodyPr vert="horz">
            <a:normAutofit fontScale="92500" lnSpcReduction="20000"/>
          </a:bodyPr>
          <a:lstStyle/>
          <a:p>
            <a:pPr algn="just"/>
            <a:r>
              <a:rPr lang="zh-TW" altLang="zh-TW" dirty="0"/>
              <a:t>《序論</a:t>
            </a:r>
            <a:r>
              <a:rPr lang="zh-TW" altLang="zh-TW" dirty="0" smtClean="0"/>
              <a:t>》</a:t>
            </a:r>
            <a:r>
              <a:rPr lang="zh-TW" altLang="en-US" dirty="0" smtClean="0"/>
              <a:t>係</a:t>
            </a:r>
            <a:r>
              <a:rPr lang="zh-TW" altLang="zh-TW" dirty="0" smtClean="0"/>
              <a:t>按照</a:t>
            </a:r>
            <a:r>
              <a:rPr lang="zh-TW" altLang="zh-TW" b="1" dirty="0"/>
              <a:t>分析</a:t>
            </a:r>
            <a:r>
              <a:rPr lang="zh-TW" altLang="zh-TW" b="1" dirty="0" smtClean="0"/>
              <a:t>法</a:t>
            </a:r>
            <a:r>
              <a:rPr lang="zh-TW" altLang="en-US" dirty="0" smtClean="0"/>
              <a:t>來撰寫</a:t>
            </a:r>
            <a:r>
              <a:rPr lang="zh-TW" altLang="zh-TW" dirty="0" smtClean="0"/>
              <a:t>，《</a:t>
            </a:r>
            <a:r>
              <a:rPr lang="zh-TW" altLang="zh-TW" dirty="0"/>
              <a:t>純粹理性批判</a:t>
            </a:r>
            <a:r>
              <a:rPr lang="zh-TW" altLang="zh-TW" dirty="0" smtClean="0"/>
              <a:t>》</a:t>
            </a:r>
            <a:r>
              <a:rPr lang="zh-TW" altLang="en-US" dirty="0" smtClean="0"/>
              <a:t>則是</a:t>
            </a:r>
            <a:r>
              <a:rPr lang="zh-TW" altLang="zh-TW" dirty="0" smtClean="0"/>
              <a:t>按照</a:t>
            </a:r>
            <a:r>
              <a:rPr lang="zh-TW" altLang="zh-TW" b="1" dirty="0"/>
              <a:t>綜合法</a:t>
            </a:r>
            <a:r>
              <a:rPr lang="zh-TW" altLang="zh-TW" dirty="0"/>
              <a:t>來</a:t>
            </a:r>
            <a:r>
              <a:rPr lang="zh-TW" altLang="zh-TW" dirty="0" smtClean="0"/>
              <a:t>撰寫</a:t>
            </a:r>
            <a:r>
              <a:rPr lang="zh-TW" altLang="en-US" dirty="0" smtClean="0">
                <a:latin typeface="新細明體"/>
                <a:ea typeface="新細明體"/>
              </a:rPr>
              <a:t>。</a:t>
            </a:r>
            <a:endParaRPr lang="en-US" altLang="zh-TW" dirty="0" smtClean="0">
              <a:latin typeface="新細明體"/>
              <a:ea typeface="新細明體"/>
            </a:endParaRPr>
          </a:p>
          <a:p>
            <a:pPr algn="just"/>
            <a:r>
              <a:rPr lang="zh-TW" altLang="en-US" dirty="0" smtClean="0">
                <a:latin typeface="新細明體"/>
                <a:ea typeface="新細明體"/>
              </a:rPr>
              <a:t>「</a:t>
            </a:r>
            <a:r>
              <a:rPr lang="zh-TW" altLang="zh-TW" b="1" dirty="0"/>
              <a:t>分析</a:t>
            </a:r>
            <a:r>
              <a:rPr lang="zh-TW" altLang="zh-TW" dirty="0"/>
              <a:t>法與</a:t>
            </a:r>
            <a:r>
              <a:rPr lang="zh-TW" altLang="zh-TW" b="1" dirty="0"/>
              <a:t>綜合</a:t>
            </a:r>
            <a:r>
              <a:rPr lang="zh-TW" altLang="zh-TW" dirty="0"/>
              <a:t>法相反。前者從有條件和有根據者出發，而進至原則（</a:t>
            </a:r>
            <a:r>
              <a:rPr lang="en-US" altLang="zh-TW" dirty="0"/>
              <a:t>a </a:t>
            </a:r>
            <a:r>
              <a:rPr lang="en-US" altLang="zh-TW" dirty="0" err="1"/>
              <a:t>principiatis</a:t>
            </a:r>
            <a:r>
              <a:rPr lang="en-US" altLang="zh-TW" dirty="0"/>
              <a:t> ad </a:t>
            </a:r>
            <a:r>
              <a:rPr lang="en-US" altLang="zh-TW" dirty="0" smtClean="0"/>
              <a:t>principia</a:t>
            </a:r>
            <a:r>
              <a:rPr lang="zh-TW" altLang="zh-TW" dirty="0"/>
              <a:t>）；反之，後者由原則走向結論，或者由簡單者走向複合者。我們也可將前者稱為</a:t>
            </a:r>
            <a:r>
              <a:rPr lang="zh-TW" altLang="zh-TW" b="1" dirty="0" smtClean="0"/>
              <a:t>回溯</a:t>
            </a:r>
            <a:r>
              <a:rPr lang="zh-TW" altLang="zh-TW" dirty="0" smtClean="0"/>
              <a:t>（</a:t>
            </a:r>
            <a:r>
              <a:rPr lang="en-US" altLang="zh-TW" dirty="0" err="1" smtClean="0"/>
              <a:t>regressiv</a:t>
            </a:r>
            <a:r>
              <a:rPr lang="zh-TW" altLang="zh-TW" dirty="0"/>
              <a:t>）</a:t>
            </a:r>
            <a:r>
              <a:rPr lang="zh-TW" altLang="zh-TW" dirty="0" smtClean="0"/>
              <a:t>法</a:t>
            </a:r>
            <a:r>
              <a:rPr lang="zh-TW" altLang="zh-TW" dirty="0"/>
              <a:t>，正如將後者稱為</a:t>
            </a:r>
            <a:r>
              <a:rPr lang="zh-TW" altLang="zh-TW" b="1" dirty="0"/>
              <a:t>順</a:t>
            </a:r>
            <a:r>
              <a:rPr lang="zh-TW" altLang="zh-TW" b="1" dirty="0" smtClean="0"/>
              <a:t>推</a:t>
            </a:r>
            <a:r>
              <a:rPr lang="zh-TW" altLang="zh-TW" dirty="0"/>
              <a:t>（</a:t>
            </a:r>
            <a:r>
              <a:rPr lang="en-US" altLang="zh-TW" dirty="0" err="1"/>
              <a:t>progressiv</a:t>
            </a:r>
            <a:r>
              <a:rPr lang="zh-TW" altLang="zh-TW" dirty="0"/>
              <a:t>）</a:t>
            </a:r>
            <a:r>
              <a:rPr lang="zh-TW" altLang="zh-TW" dirty="0" smtClean="0"/>
              <a:t>法</a:t>
            </a:r>
            <a:r>
              <a:rPr lang="zh-TW" altLang="zh-TW" dirty="0"/>
              <a:t>。</a:t>
            </a:r>
            <a:r>
              <a:rPr lang="zh-TW" altLang="zh-TW" b="1" dirty="0" smtClean="0"/>
              <a:t>順</a:t>
            </a:r>
            <a:r>
              <a:rPr lang="zh-TW" altLang="zh-TW" b="1" dirty="0"/>
              <a:t>推</a:t>
            </a:r>
            <a:r>
              <a:rPr lang="zh-TW" altLang="zh-TW" b="1" dirty="0" smtClean="0"/>
              <a:t>的</a:t>
            </a:r>
            <a:r>
              <a:rPr lang="zh-TW" altLang="zh-TW" dirty="0" smtClean="0"/>
              <a:t>方法。</a:t>
            </a:r>
            <a:r>
              <a:rPr lang="zh-TW" altLang="en-US" dirty="0" smtClean="0">
                <a:latin typeface="新細明體"/>
                <a:ea typeface="新細明體"/>
              </a:rPr>
              <a:t>」</a:t>
            </a:r>
            <a:endParaRPr lang="en-US" altLang="zh-TW" dirty="0" smtClean="0">
              <a:latin typeface="新細明體"/>
              <a:ea typeface="新細明體"/>
            </a:endParaRPr>
          </a:p>
          <a:p>
            <a:pPr algn="just"/>
            <a:r>
              <a:rPr lang="zh-TW" altLang="zh-TW" dirty="0"/>
              <a:t>分析法通常也稱為</a:t>
            </a:r>
            <a:r>
              <a:rPr lang="zh-TW" altLang="zh-TW" b="1" dirty="0"/>
              <a:t>發現</a:t>
            </a:r>
            <a:r>
              <a:rPr lang="zh-TW" altLang="zh-TW" dirty="0"/>
              <a:t>底方法。為了通俗化起見，分析法較為適宜；但為了學術地且有系統地探討知識起見，綜合法較為適宜。</a:t>
            </a:r>
            <a:endParaRPr lang="zh-TW" altLang="en-US" dirty="0"/>
          </a:p>
        </p:txBody>
      </p:sp>
    </p:spTree>
    <p:extLst>
      <p:ext uri="{BB962C8B-B14F-4D97-AF65-F5344CB8AC3E}">
        <p14:creationId xmlns:p14="http://schemas.microsoft.com/office/powerpoint/2010/main" val="330253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論證的出發點</a:t>
            </a:r>
            <a:endParaRPr lang="zh-TW" altLang="en-US" dirty="0"/>
          </a:p>
        </p:txBody>
      </p:sp>
      <p:sp>
        <p:nvSpPr>
          <p:cNvPr id="3" name="直排文字版面配置區 2"/>
          <p:cNvSpPr>
            <a:spLocks noGrp="1"/>
          </p:cNvSpPr>
          <p:nvPr>
            <p:ph type="body" orient="vert" idx="1"/>
          </p:nvPr>
        </p:nvSpPr>
        <p:spPr/>
        <p:txBody>
          <a:bodyPr vert="horz"/>
          <a:lstStyle/>
          <a:p>
            <a:r>
              <a:rPr lang="zh-TW" altLang="zh-TW" dirty="0"/>
              <a:t>一、純粹數學如何可能？</a:t>
            </a:r>
          </a:p>
          <a:p>
            <a:r>
              <a:rPr lang="zh-TW" altLang="zh-TW" dirty="0"/>
              <a:t>二、純粹自然科學如何可能？</a:t>
            </a:r>
          </a:p>
          <a:p>
            <a:r>
              <a:rPr lang="zh-TW" altLang="zh-TW" dirty="0"/>
              <a:t>三、一般而言</a:t>
            </a:r>
            <a:r>
              <a:rPr lang="zh-TW" altLang="zh-TW" dirty="0" smtClean="0"/>
              <a:t>的</a:t>
            </a:r>
            <a:r>
              <a:rPr lang="zh-TW" altLang="en-US" dirty="0" smtClean="0">
                <a:latin typeface="新細明體"/>
                <a:ea typeface="新細明體"/>
              </a:rPr>
              <a:t>（作為自然稟賦的）</a:t>
            </a:r>
            <a:r>
              <a:rPr lang="zh-TW" altLang="zh-TW" dirty="0" smtClean="0"/>
              <a:t>形</a:t>
            </a:r>
            <a:r>
              <a:rPr lang="zh-TW" altLang="zh-TW" dirty="0"/>
              <a:t>上學如何可能？</a:t>
            </a:r>
          </a:p>
          <a:p>
            <a:r>
              <a:rPr lang="zh-TW" altLang="zh-TW" dirty="0"/>
              <a:t>四、作為學問的形上學如何可能？</a:t>
            </a:r>
            <a:endParaRPr lang="zh-TW" altLang="en-US" dirty="0"/>
          </a:p>
        </p:txBody>
      </p:sp>
    </p:spTree>
    <p:extLst>
      <p:ext uri="{BB962C8B-B14F-4D97-AF65-F5344CB8AC3E}">
        <p14:creationId xmlns:p14="http://schemas.microsoft.com/office/powerpoint/2010/main" val="41633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本書的論證策略</a:t>
            </a:r>
            <a:endParaRPr lang="zh-TW" altLang="en-US" dirty="0"/>
          </a:p>
        </p:txBody>
      </p:sp>
      <p:sp>
        <p:nvSpPr>
          <p:cNvPr id="3" name="直排文字版面配置區 2"/>
          <p:cNvSpPr>
            <a:spLocks noGrp="1"/>
          </p:cNvSpPr>
          <p:nvPr>
            <p:ph type="body" orient="vert" idx="1"/>
          </p:nvPr>
        </p:nvSpPr>
        <p:spPr/>
        <p:txBody>
          <a:bodyPr vert="horz">
            <a:normAutofit lnSpcReduction="10000"/>
          </a:bodyPr>
          <a:lstStyle/>
          <a:p>
            <a:r>
              <a:rPr lang="zh-TW" altLang="zh-TW" dirty="0"/>
              <a:t>一、在已經成為學問的純粹數學與純粹自然科學中追溯使其中的先天綜合命題（其實在性無可置疑）成為可能的條件</a:t>
            </a:r>
            <a:r>
              <a:rPr lang="zh-TW" altLang="zh-TW" dirty="0" smtClean="0"/>
              <a:t>；</a:t>
            </a:r>
            <a:endParaRPr lang="en-US" altLang="zh-TW" dirty="0" smtClean="0"/>
          </a:p>
          <a:p>
            <a:r>
              <a:rPr lang="zh-TW" altLang="zh-TW" dirty="0"/>
              <a:t>二、既然這些條件是所有先天綜合命題之共同條件，它們也同時是形上學中的先天綜合命題之條件</a:t>
            </a:r>
            <a:r>
              <a:rPr lang="zh-TW" altLang="zh-TW" dirty="0" smtClean="0"/>
              <a:t>；</a:t>
            </a:r>
            <a:endParaRPr lang="en-US" altLang="zh-TW" dirty="0" smtClean="0"/>
          </a:p>
          <a:p>
            <a:r>
              <a:rPr lang="zh-TW" altLang="zh-TW" dirty="0"/>
              <a:t>三、通過以上兩個步驟，已經成為學問的純粹數學與純粹自然科學間接地為形上學中的先天綜合命題（其實在性不無可疑）背書，使形上學有可能成為學問。</a:t>
            </a:r>
            <a:endParaRPr lang="zh-TW" altLang="en-US" dirty="0"/>
          </a:p>
        </p:txBody>
      </p:sp>
    </p:spTree>
    <p:extLst>
      <p:ext uri="{BB962C8B-B14F-4D97-AF65-F5344CB8AC3E}">
        <p14:creationId xmlns:p14="http://schemas.microsoft.com/office/powerpoint/2010/main" val="4200360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本書的經典名句</a:t>
            </a:r>
            <a:endParaRPr lang="zh-TW" altLang="en-US" dirty="0"/>
          </a:p>
        </p:txBody>
      </p:sp>
      <p:sp>
        <p:nvSpPr>
          <p:cNvPr id="3" name="直排文字版面配置區 2"/>
          <p:cNvSpPr>
            <a:spLocks noGrp="1"/>
          </p:cNvSpPr>
          <p:nvPr>
            <p:ph type="body" orient="vert" idx="1"/>
          </p:nvPr>
        </p:nvSpPr>
        <p:spPr/>
        <p:txBody>
          <a:bodyPr vert="horz"/>
          <a:lstStyle/>
          <a:p>
            <a:pPr algn="just"/>
            <a:endParaRPr lang="en-US" altLang="zh-TW" dirty="0" smtClean="0"/>
          </a:p>
          <a:p>
            <a:pPr algn="just"/>
            <a:r>
              <a:rPr lang="zh-TW" altLang="zh-TW" dirty="0" smtClean="0"/>
              <a:t>「</a:t>
            </a:r>
            <a:r>
              <a:rPr lang="zh-TW" altLang="zh-TW" dirty="0"/>
              <a:t>我坦白承認：正是大衛‧休謨之提醒在多年前首度打斷了我獨斷的</a:t>
            </a:r>
            <a:r>
              <a:rPr lang="zh-TW" altLang="zh-TW" dirty="0" smtClean="0"/>
              <a:t>瞌睡</a:t>
            </a:r>
            <a:r>
              <a:rPr lang="zh-TW" altLang="en-US" dirty="0" smtClean="0">
                <a:latin typeface="新細明體"/>
                <a:ea typeface="新細明體"/>
              </a:rPr>
              <a:t>（</a:t>
            </a:r>
            <a:r>
              <a:rPr lang="en-US" altLang="zh-TW" dirty="0" err="1" smtClean="0">
                <a:latin typeface="新細明體"/>
                <a:ea typeface="新細明體"/>
              </a:rPr>
              <a:t>Schlum-mer</a:t>
            </a:r>
            <a:r>
              <a:rPr lang="zh-TW" altLang="en-US" dirty="0" smtClean="0">
                <a:latin typeface="新細明體"/>
                <a:ea typeface="新細明體"/>
              </a:rPr>
              <a:t>）</a:t>
            </a:r>
            <a:r>
              <a:rPr lang="zh-TW" altLang="zh-TW" dirty="0" smtClean="0"/>
              <a:t>，</a:t>
            </a:r>
            <a:r>
              <a:rPr lang="zh-TW" altLang="zh-TW" dirty="0"/>
              <a:t>並且為我在思辨哲學底領域中的探討提供了一個完全不同的方向。</a:t>
            </a:r>
            <a:r>
              <a:rPr lang="zh-TW" altLang="zh-TW" dirty="0" smtClean="0"/>
              <a:t>」</a:t>
            </a:r>
            <a:endParaRPr lang="en-US" altLang="zh-TW" dirty="0" smtClean="0"/>
          </a:p>
          <a:p>
            <a:pPr algn="just"/>
            <a:r>
              <a:rPr lang="zh-TW" altLang="zh-TW" dirty="0"/>
              <a:t>「知性並非從自然取得其（先天的）法則，而是為自然制定法則，這乍聽之下固然奇怪，但仍然是確實的。」</a:t>
            </a:r>
            <a:endParaRPr lang="en-US" altLang="zh-TW" dirty="0" smtClean="0"/>
          </a:p>
          <a:p>
            <a:endParaRPr lang="zh-TW" altLang="en-US" dirty="0"/>
          </a:p>
        </p:txBody>
      </p:sp>
    </p:spTree>
    <p:extLst>
      <p:ext uri="{BB962C8B-B14F-4D97-AF65-F5344CB8AC3E}">
        <p14:creationId xmlns:p14="http://schemas.microsoft.com/office/powerpoint/2010/main" val="58350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8418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25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1203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349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00216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未步上學問之途的特徵</a:t>
            </a:r>
            <a:endParaRPr lang="zh-TW" altLang="en-US" dirty="0"/>
          </a:p>
        </p:txBody>
      </p:sp>
      <p:sp>
        <p:nvSpPr>
          <p:cNvPr id="3" name="直排文字版面配置區 2"/>
          <p:cNvSpPr>
            <a:spLocks noGrp="1"/>
          </p:cNvSpPr>
          <p:nvPr>
            <p:ph type="body" orient="vert" idx="1"/>
          </p:nvPr>
        </p:nvSpPr>
        <p:spPr/>
        <p:txBody>
          <a:bodyPr vert="horz"/>
          <a:lstStyle/>
          <a:p>
            <a:pPr algn="just"/>
            <a:r>
              <a:rPr lang="en-US" altLang="zh-TW" dirty="0" smtClean="0">
                <a:latin typeface="新細明體"/>
                <a:ea typeface="新細明體"/>
              </a:rPr>
              <a:t>《</a:t>
            </a:r>
            <a:r>
              <a:rPr lang="zh-TW" altLang="en-US" dirty="0" smtClean="0"/>
              <a:t>純粹理性批判</a:t>
            </a:r>
            <a:r>
              <a:rPr lang="en-US" altLang="zh-TW" dirty="0" smtClean="0">
                <a:latin typeface="新細明體"/>
                <a:ea typeface="新細明體"/>
              </a:rPr>
              <a:t>》</a:t>
            </a:r>
            <a:r>
              <a:rPr lang="zh-TW" altLang="en-US" dirty="0" smtClean="0"/>
              <a:t>第二版</a:t>
            </a:r>
            <a:r>
              <a:rPr lang="en-US" altLang="zh-TW" dirty="0" smtClean="0">
                <a:latin typeface="新細明體"/>
                <a:ea typeface="新細明體"/>
              </a:rPr>
              <a:t>〈</a:t>
            </a:r>
            <a:r>
              <a:rPr lang="zh-TW" altLang="en-US" dirty="0" smtClean="0"/>
              <a:t>前言</a:t>
            </a:r>
            <a:r>
              <a:rPr lang="en-US" altLang="zh-TW" dirty="0" smtClean="0">
                <a:latin typeface="標楷體"/>
                <a:ea typeface="標楷體"/>
              </a:rPr>
              <a:t>〉</a:t>
            </a:r>
            <a:endParaRPr lang="en-US" altLang="zh-TW" dirty="0" smtClean="0"/>
          </a:p>
          <a:p>
            <a:pPr algn="just"/>
            <a:r>
              <a:rPr lang="zh-TW" altLang="en-US" dirty="0" smtClean="0"/>
              <a:t>一門學問在做過許多布署與準備之後</a:t>
            </a:r>
            <a:r>
              <a:rPr lang="zh-TW" altLang="en-US" dirty="0" smtClean="0">
                <a:latin typeface="新細明體"/>
                <a:ea typeface="新細明體"/>
              </a:rPr>
              <a:t>，一旦它接近目的時，就陷於停滯；</a:t>
            </a:r>
            <a:endParaRPr lang="en-US" altLang="zh-TW" dirty="0" smtClean="0">
              <a:latin typeface="新細明體"/>
              <a:ea typeface="新細明體"/>
            </a:endParaRPr>
          </a:p>
          <a:p>
            <a:pPr algn="just"/>
            <a:r>
              <a:rPr lang="zh-TW" altLang="en-US" dirty="0">
                <a:latin typeface="新細明體"/>
                <a:ea typeface="新細明體"/>
              </a:rPr>
              <a:t>為了達到其</a:t>
            </a:r>
            <a:r>
              <a:rPr lang="zh-TW" altLang="en-US" dirty="0" smtClean="0">
                <a:latin typeface="新細明體"/>
                <a:ea typeface="新細明體"/>
              </a:rPr>
              <a:t>目的，它必須經常重新回頭，並且採取另一條途徑；</a:t>
            </a:r>
            <a:endParaRPr lang="en-US" altLang="zh-TW" dirty="0" smtClean="0">
              <a:latin typeface="新細明體"/>
              <a:ea typeface="新細明體"/>
            </a:endParaRPr>
          </a:p>
          <a:p>
            <a:pPr algn="just"/>
            <a:r>
              <a:rPr lang="zh-TW" altLang="en-US" dirty="0">
                <a:latin typeface="新細明體"/>
                <a:ea typeface="新細明體"/>
              </a:rPr>
              <a:t>它不可能使不同的</a:t>
            </a:r>
            <a:r>
              <a:rPr lang="zh-TW" altLang="en-US" dirty="0" smtClean="0">
                <a:latin typeface="新細明體"/>
                <a:ea typeface="新細明體"/>
              </a:rPr>
              <a:t>合作者協調一致，而遵從共同的目標。</a:t>
            </a:r>
            <a:endParaRPr lang="zh-TW" altLang="en-US" dirty="0"/>
          </a:p>
        </p:txBody>
      </p:sp>
    </p:spTree>
    <p:extLst>
      <p:ext uri="{BB962C8B-B14F-4D97-AF65-F5344CB8AC3E}">
        <p14:creationId xmlns:p14="http://schemas.microsoft.com/office/powerpoint/2010/main" val="1998114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6290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4180154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6915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349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步上學問之途</a:t>
            </a:r>
            <a:r>
              <a:rPr lang="zh-TW" altLang="en-US" dirty="0" smtClean="0"/>
              <a:t>的學問</a:t>
            </a:r>
            <a:endParaRPr lang="zh-TW" altLang="en-US" dirty="0"/>
          </a:p>
        </p:txBody>
      </p:sp>
      <p:sp>
        <p:nvSpPr>
          <p:cNvPr id="3" name="直排文字版面配置區 2"/>
          <p:cNvSpPr>
            <a:spLocks noGrp="1"/>
          </p:cNvSpPr>
          <p:nvPr>
            <p:ph type="body" orient="vert" idx="1"/>
          </p:nvPr>
        </p:nvSpPr>
        <p:spPr/>
        <p:txBody>
          <a:bodyPr vert="horz"/>
          <a:lstStyle/>
          <a:p>
            <a:pPr algn="just"/>
            <a:endParaRPr lang="en-US" altLang="zh-TW" b="1" dirty="0" smtClean="0"/>
          </a:p>
          <a:p>
            <a:pPr algn="just"/>
            <a:r>
              <a:rPr lang="zh-TW" altLang="en-US" b="1" dirty="0" smtClean="0"/>
              <a:t>邏輯學</a:t>
            </a:r>
            <a:r>
              <a:rPr lang="zh-TW" altLang="en-US" dirty="0" smtClean="0"/>
              <a:t>與</a:t>
            </a:r>
            <a:r>
              <a:rPr lang="zh-TW" altLang="en-US" b="1" dirty="0" smtClean="0"/>
              <a:t>數學</a:t>
            </a:r>
            <a:r>
              <a:rPr lang="zh-TW" altLang="en-US" dirty="0" smtClean="0"/>
              <a:t>在古希臘時代便步上了學問之途</a:t>
            </a:r>
            <a:r>
              <a:rPr lang="zh-TW" altLang="en-US" dirty="0" smtClean="0">
                <a:latin typeface="新細明體"/>
                <a:ea typeface="新細明體"/>
              </a:rPr>
              <a:t>。</a:t>
            </a:r>
            <a:endParaRPr lang="en-US" altLang="zh-TW" dirty="0" smtClean="0">
              <a:latin typeface="新細明體"/>
              <a:ea typeface="新細明體"/>
            </a:endParaRPr>
          </a:p>
          <a:p>
            <a:pPr algn="just"/>
            <a:r>
              <a:rPr lang="zh-TW" altLang="en-US" b="1" dirty="0">
                <a:latin typeface="新細明體"/>
                <a:ea typeface="新細明體"/>
              </a:rPr>
              <a:t>自然科學</a:t>
            </a:r>
            <a:r>
              <a:rPr lang="zh-TW" altLang="en-US" dirty="0">
                <a:latin typeface="新細明體"/>
                <a:ea typeface="新細明體"/>
              </a:rPr>
              <a:t>從</a:t>
            </a:r>
            <a:r>
              <a:rPr lang="zh-TW" altLang="en-US" dirty="0" smtClean="0">
                <a:latin typeface="新細明體"/>
                <a:ea typeface="新細明體"/>
              </a:rPr>
              <a:t>培根（</a:t>
            </a:r>
            <a:r>
              <a:rPr lang="en-US" altLang="zh-TW" dirty="0" smtClean="0">
                <a:latin typeface="Times New Roman" panose="02020603050405020304" pitchFamily="18" charset="0"/>
                <a:ea typeface="新細明體"/>
                <a:cs typeface="Times New Roman" panose="02020603050405020304" pitchFamily="18" charset="0"/>
              </a:rPr>
              <a:t>Francis Bacon,1561-1626</a:t>
            </a:r>
            <a:r>
              <a:rPr lang="zh-TW" altLang="en-US" dirty="0" smtClean="0">
                <a:latin typeface="Times New Roman" panose="02020603050405020304" pitchFamily="18" charset="0"/>
                <a:ea typeface="新細明體"/>
                <a:cs typeface="Times New Roman" panose="02020603050405020304" pitchFamily="18" charset="0"/>
              </a:rPr>
              <a:t>）</a:t>
            </a:r>
            <a:r>
              <a:rPr lang="zh-TW" altLang="en-US" dirty="0" smtClean="0">
                <a:latin typeface="新細明體"/>
                <a:ea typeface="新細明體"/>
              </a:rPr>
              <a:t>開始便</a:t>
            </a:r>
            <a:r>
              <a:rPr lang="zh-TW" altLang="en-US" dirty="0"/>
              <a:t>步上了學問之途</a:t>
            </a:r>
            <a:r>
              <a:rPr lang="zh-TW" altLang="en-US" dirty="0" smtClean="0">
                <a:latin typeface="新細明體"/>
              </a:rPr>
              <a:t>。</a:t>
            </a:r>
            <a:endParaRPr lang="en-US" altLang="zh-TW" dirty="0" smtClean="0">
              <a:latin typeface="新細明體"/>
            </a:endParaRPr>
          </a:p>
          <a:p>
            <a:pPr algn="just"/>
            <a:r>
              <a:rPr lang="zh-TW" altLang="en-US" dirty="0">
                <a:latin typeface="新細明體"/>
              </a:rPr>
              <a:t>直到康德的</a:t>
            </a:r>
            <a:r>
              <a:rPr lang="zh-TW" altLang="en-US" dirty="0" smtClean="0">
                <a:latin typeface="新細明體"/>
              </a:rPr>
              <a:t>時代</a:t>
            </a:r>
            <a:r>
              <a:rPr lang="zh-TW" altLang="en-US" dirty="0" smtClean="0">
                <a:latin typeface="新細明體"/>
                <a:ea typeface="新細明體"/>
              </a:rPr>
              <a:t>，</a:t>
            </a:r>
            <a:r>
              <a:rPr lang="zh-TW" altLang="en-US" b="1" dirty="0" smtClean="0">
                <a:latin typeface="新細明體"/>
                <a:ea typeface="新細明體"/>
              </a:rPr>
              <a:t>形上學</a:t>
            </a:r>
            <a:r>
              <a:rPr lang="zh-TW" altLang="en-US" dirty="0" smtClean="0">
                <a:latin typeface="新細明體"/>
                <a:ea typeface="新細明體"/>
              </a:rPr>
              <a:t>仍未</a:t>
            </a:r>
            <a:r>
              <a:rPr lang="zh-TW" altLang="en-US" dirty="0"/>
              <a:t>步</a:t>
            </a:r>
            <a:r>
              <a:rPr lang="zh-TW" altLang="en-US" dirty="0" smtClean="0"/>
              <a:t>上學問</a:t>
            </a:r>
            <a:r>
              <a:rPr lang="zh-TW" altLang="en-US" dirty="0"/>
              <a:t>之途</a:t>
            </a:r>
            <a:r>
              <a:rPr lang="zh-TW" altLang="en-US" dirty="0" smtClean="0">
                <a:latin typeface="新細明體"/>
                <a:ea typeface="新細明體"/>
              </a:rPr>
              <a:t>。</a:t>
            </a:r>
            <a:endParaRPr lang="en-US" altLang="zh-TW" dirty="0" smtClean="0">
              <a:latin typeface="新細明體"/>
            </a:endParaRPr>
          </a:p>
          <a:p>
            <a:pPr algn="just"/>
            <a:endParaRPr lang="en-US" altLang="zh-TW" dirty="0">
              <a:latin typeface="新細明體"/>
            </a:endParaRPr>
          </a:p>
          <a:p>
            <a:endParaRPr lang="zh-TW" altLang="en-US" dirty="0"/>
          </a:p>
        </p:txBody>
      </p:sp>
    </p:spTree>
    <p:extLst>
      <p:ext uri="{BB962C8B-B14F-4D97-AF65-F5344CB8AC3E}">
        <p14:creationId xmlns:p14="http://schemas.microsoft.com/office/powerpoint/2010/main" val="227615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形上學的命運</a:t>
            </a:r>
            <a:endParaRPr lang="zh-TW" altLang="en-US" dirty="0"/>
          </a:p>
        </p:txBody>
      </p:sp>
      <p:sp>
        <p:nvSpPr>
          <p:cNvPr id="3" name="直排文字版面配置區 2"/>
          <p:cNvSpPr>
            <a:spLocks noGrp="1"/>
          </p:cNvSpPr>
          <p:nvPr>
            <p:ph type="body" orient="vert" idx="1"/>
          </p:nvPr>
        </p:nvSpPr>
        <p:spPr/>
        <p:txBody>
          <a:bodyPr vert="horz"/>
          <a:lstStyle/>
          <a:p>
            <a:pPr algn="just"/>
            <a:r>
              <a:rPr lang="zh-TW" altLang="zh-TW" dirty="0"/>
              <a:t>康德在《批判》第一版〈前言〉中悲嘆：形上學曾是「一切學問的女王」，如今卻成了棄婦</a:t>
            </a:r>
            <a:r>
              <a:rPr lang="zh-TW" altLang="zh-TW" dirty="0" smtClean="0"/>
              <a:t>。</a:t>
            </a:r>
            <a:endParaRPr lang="en-US" altLang="zh-TW" dirty="0" smtClean="0"/>
          </a:p>
          <a:p>
            <a:pPr algn="just"/>
            <a:r>
              <a:rPr lang="zh-TW" altLang="zh-TW" dirty="0"/>
              <a:t>他將形上學的發展史比擬為專制帝國與遊牧民族的鬥爭史，亦即獨斷論與懷疑論的鬥爭史</a:t>
            </a:r>
            <a:r>
              <a:rPr lang="zh-TW" altLang="zh-TW" dirty="0" smtClean="0"/>
              <a:t>。</a:t>
            </a:r>
            <a:endParaRPr lang="en-US" altLang="zh-TW" dirty="0" smtClean="0"/>
          </a:p>
          <a:p>
            <a:pPr algn="just"/>
            <a:r>
              <a:rPr lang="zh-TW" altLang="zh-TW" dirty="0"/>
              <a:t>直到康德的時代，形上學家依然爭論不休，始終無法取得共識，形上學無異於一個「戰場」。</a:t>
            </a:r>
            <a:endParaRPr lang="zh-TW" altLang="en-US" dirty="0"/>
          </a:p>
        </p:txBody>
      </p:sp>
    </p:spTree>
    <p:extLst>
      <p:ext uri="{BB962C8B-B14F-4D97-AF65-F5344CB8AC3E}">
        <p14:creationId xmlns:p14="http://schemas.microsoft.com/office/powerpoint/2010/main" val="181633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形上學的命運</a:t>
            </a:r>
          </a:p>
        </p:txBody>
      </p:sp>
      <p:sp>
        <p:nvSpPr>
          <p:cNvPr id="3" name="直排文字版面配置區 2"/>
          <p:cNvSpPr>
            <a:spLocks noGrp="1"/>
          </p:cNvSpPr>
          <p:nvPr>
            <p:ph type="body" orient="vert" idx="1"/>
          </p:nvPr>
        </p:nvSpPr>
        <p:spPr/>
        <p:txBody>
          <a:bodyPr vert="horz">
            <a:normAutofit lnSpcReduction="10000"/>
          </a:bodyPr>
          <a:lstStyle/>
          <a:p>
            <a:r>
              <a:rPr lang="zh-TW" altLang="zh-TW" dirty="0"/>
              <a:t>「形上學就這樣漂浮在表面，像泡沫一樣，而一旦人們所掬取的泡沫破滅了，立刻便有另一個泡沫出現在表層。有些人始終熱切地採集泡沫，而另一些人則不去深入探究這種現象之原因，卻嘲笑前一種人白費力氣，而自以為聰明。</a:t>
            </a:r>
            <a:r>
              <a:rPr lang="zh-TW" altLang="zh-TW" dirty="0" smtClean="0"/>
              <a:t>」</a:t>
            </a:r>
            <a:endParaRPr lang="en-US" altLang="zh-TW" dirty="0" smtClean="0"/>
          </a:p>
          <a:p>
            <a:r>
              <a:rPr lang="zh-TW" altLang="zh-TW" dirty="0"/>
              <a:t>「我們不可期望人類的精神終將完全放棄形上學的探討，正如我們不可期望我們為了不要老是吸入不純淨的空氣，而寧願終將完全停止呼吸。」</a:t>
            </a:r>
            <a:endParaRPr lang="zh-TW" altLang="en-US" dirty="0"/>
          </a:p>
          <a:p>
            <a:endParaRPr lang="en-US" altLang="zh-TW" dirty="0"/>
          </a:p>
          <a:p>
            <a:endParaRPr lang="zh-TW" altLang="en-US" dirty="0"/>
          </a:p>
        </p:txBody>
      </p:sp>
    </p:spTree>
    <p:extLst>
      <p:ext uri="{BB962C8B-B14F-4D97-AF65-F5344CB8AC3E}">
        <p14:creationId xmlns:p14="http://schemas.microsoft.com/office/powerpoint/2010/main" val="105993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dirty="0">
                <a:effectLst/>
              </a:rPr>
              <a:t>《純粹理性批判</a:t>
            </a:r>
            <a:r>
              <a:rPr lang="zh-TW" altLang="zh-TW" dirty="0" smtClean="0">
                <a:effectLst/>
              </a:rPr>
              <a:t>》</a:t>
            </a:r>
            <a:r>
              <a:rPr lang="zh-TW" altLang="en-US" dirty="0" smtClean="0">
                <a:effectLst/>
                <a:latin typeface="新細明體"/>
                <a:ea typeface="新細明體"/>
              </a:rPr>
              <a:t>（</a:t>
            </a:r>
            <a:r>
              <a:rPr lang="en-US" altLang="zh-TW" dirty="0" smtClean="0">
                <a:effectLst/>
                <a:latin typeface="Times New Roman" panose="02020603050405020304" pitchFamily="18" charset="0"/>
                <a:ea typeface="新細明體"/>
                <a:cs typeface="Times New Roman" panose="02020603050405020304" pitchFamily="18" charset="0"/>
              </a:rPr>
              <a:t>1781</a:t>
            </a:r>
            <a:r>
              <a:rPr lang="zh-TW" altLang="en-US" dirty="0" smtClean="0">
                <a:effectLst/>
                <a:latin typeface="新細明體"/>
                <a:ea typeface="新細明體"/>
              </a:rPr>
              <a:t>）</a:t>
            </a:r>
            <a:endParaRPr lang="zh-TW" altLang="en-US" dirty="0"/>
          </a:p>
        </p:txBody>
      </p:sp>
      <p:sp>
        <p:nvSpPr>
          <p:cNvPr id="3" name="內容版面配置區 2"/>
          <p:cNvSpPr>
            <a:spLocks noGrp="1"/>
          </p:cNvSpPr>
          <p:nvPr>
            <p:ph idx="1"/>
          </p:nvPr>
        </p:nvSpPr>
        <p:spPr/>
        <p:txBody>
          <a:bodyPr/>
          <a:lstStyle/>
          <a:p>
            <a:endParaRPr lang="en-US" altLang="zh-TW" dirty="0" smtClean="0"/>
          </a:p>
          <a:p>
            <a:pPr marL="0" indent="0">
              <a:buNone/>
            </a:pPr>
            <a:r>
              <a:rPr lang="zh-TW" altLang="en-US" dirty="0" smtClean="0"/>
              <a:t>這</a:t>
            </a:r>
            <a:r>
              <a:rPr lang="zh-TW" altLang="zh-TW" dirty="0" smtClean="0"/>
              <a:t>是</a:t>
            </a:r>
            <a:r>
              <a:rPr lang="zh-TW" altLang="zh-TW" dirty="0"/>
              <a:t>「一部離開了</a:t>
            </a:r>
            <a:r>
              <a:rPr lang="zh-TW" altLang="zh-TW" dirty="0" smtClean="0"/>
              <a:t>所有</a:t>
            </a:r>
            <a:endParaRPr lang="en-US" altLang="zh-TW" dirty="0" smtClean="0"/>
          </a:p>
          <a:p>
            <a:pPr marL="0" indent="0">
              <a:buNone/>
            </a:pPr>
            <a:r>
              <a:rPr lang="zh-TW" altLang="zh-TW" dirty="0" smtClean="0"/>
              <a:t>常</a:t>
            </a:r>
            <a:r>
              <a:rPr lang="zh-TW" altLang="zh-TW" dirty="0"/>
              <a:t>走</a:t>
            </a:r>
            <a:r>
              <a:rPr lang="zh-TW" altLang="zh-TW" dirty="0" smtClean="0"/>
              <a:t>的道路</a:t>
            </a:r>
            <a:r>
              <a:rPr lang="zh-TW" altLang="zh-TW" dirty="0"/>
              <a:t>、而走上</a:t>
            </a:r>
            <a:r>
              <a:rPr lang="zh-TW" altLang="zh-TW" dirty="0" smtClean="0"/>
              <a:t>一</a:t>
            </a:r>
            <a:endParaRPr lang="en-US" altLang="zh-TW" dirty="0" smtClean="0"/>
          </a:p>
          <a:p>
            <a:pPr marL="0" indent="0">
              <a:buNone/>
            </a:pPr>
            <a:r>
              <a:rPr lang="zh-TW" altLang="zh-TW" dirty="0" smtClean="0"/>
              <a:t>條</a:t>
            </a:r>
            <a:r>
              <a:rPr lang="zh-TW" altLang="zh-TW" dirty="0"/>
              <a:t>我們無法立刻熟悉</a:t>
            </a:r>
            <a:r>
              <a:rPr lang="zh-TW" altLang="zh-TW" dirty="0" smtClean="0"/>
              <a:t>的</a:t>
            </a:r>
            <a:endParaRPr lang="en-US" altLang="zh-TW" dirty="0" smtClean="0"/>
          </a:p>
          <a:p>
            <a:pPr marL="0" indent="0">
              <a:buNone/>
            </a:pPr>
            <a:r>
              <a:rPr lang="zh-TW" altLang="zh-TW" dirty="0" smtClean="0"/>
              <a:t>新</a:t>
            </a:r>
            <a:r>
              <a:rPr lang="zh-TW" altLang="zh-TW" dirty="0"/>
              <a:t>道路之著作」</a:t>
            </a:r>
            <a:r>
              <a:rPr lang="zh-TW" altLang="zh-TW" dirty="0" smtClean="0"/>
              <a:t>。</a:t>
            </a: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700808"/>
            <a:ext cx="3528392" cy="4797152"/>
          </a:xfrm>
          <a:prstGeom prst="rect">
            <a:avLst/>
          </a:prstGeom>
        </p:spPr>
      </p:pic>
    </p:spTree>
    <p:extLst>
      <p:ext uri="{BB962C8B-B14F-4D97-AF65-F5344CB8AC3E}">
        <p14:creationId xmlns:p14="http://schemas.microsoft.com/office/powerpoint/2010/main" val="119488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3600" dirty="0"/>
              <a:t>康德致函</a:t>
            </a:r>
            <a:r>
              <a:rPr lang="zh-TW" altLang="en-US" sz="3600" dirty="0" smtClean="0"/>
              <a:t>孟德爾頌</a:t>
            </a:r>
            <a:r>
              <a:rPr lang="en-US" altLang="zh-TW" sz="3600" dirty="0" smtClean="0"/>
              <a:t/>
            </a:r>
            <a:br>
              <a:rPr lang="en-US" altLang="zh-TW" sz="3600" dirty="0" smtClean="0"/>
            </a:br>
            <a:r>
              <a:rPr lang="en-US" altLang="zh-TW" sz="3600" dirty="0" smtClean="0"/>
              <a:t>(Moses Mendelssohn,1783.8.16</a:t>
            </a:r>
            <a:r>
              <a:rPr lang="en-US" altLang="zh-TW" sz="3600" dirty="0"/>
              <a:t>)</a:t>
            </a:r>
            <a:endParaRPr lang="zh-TW" altLang="en-US" sz="3600" dirty="0"/>
          </a:p>
        </p:txBody>
      </p:sp>
      <p:sp>
        <p:nvSpPr>
          <p:cNvPr id="3" name="直排文字版面配置區 2"/>
          <p:cNvSpPr>
            <a:spLocks noGrp="1"/>
          </p:cNvSpPr>
          <p:nvPr>
            <p:ph type="body" orient="vert" idx="1"/>
          </p:nvPr>
        </p:nvSpPr>
        <p:spPr/>
        <p:txBody>
          <a:bodyPr vert="horz"/>
          <a:lstStyle/>
          <a:p>
            <a:endParaRPr lang="en-US" altLang="zh-TW" dirty="0" smtClean="0"/>
          </a:p>
          <a:p>
            <a:r>
              <a:rPr lang="zh-TW" altLang="zh-TW" dirty="0" smtClean="0"/>
              <a:t>僅</a:t>
            </a:r>
            <a:r>
              <a:rPr lang="zh-TW" altLang="zh-TW" dirty="0"/>
              <a:t>致力於探討那座</a:t>
            </a:r>
            <a:r>
              <a:rPr lang="zh-TW" altLang="zh-TW" dirty="0" smtClean="0"/>
              <a:t>建築之</a:t>
            </a:r>
            <a:endParaRPr lang="en-US" altLang="zh-TW" dirty="0" smtClean="0"/>
          </a:p>
          <a:p>
            <a:pPr marL="0" indent="0">
              <a:buNone/>
            </a:pPr>
            <a:r>
              <a:rPr lang="zh-TW" altLang="en-US" dirty="0" smtClean="0"/>
              <a:t>   </a:t>
            </a:r>
            <a:r>
              <a:rPr lang="zh-TW" altLang="zh-TW" dirty="0" smtClean="0"/>
              <a:t>地基</a:t>
            </a:r>
            <a:r>
              <a:rPr lang="zh-TW" altLang="zh-TW" dirty="0"/>
              <a:t>的《批判</a:t>
            </a:r>
            <a:r>
              <a:rPr lang="zh-TW" altLang="zh-TW" dirty="0" smtClean="0"/>
              <a:t>》無法吸引</a:t>
            </a:r>
            <a:endParaRPr lang="en-US" altLang="zh-TW" dirty="0" smtClean="0"/>
          </a:p>
          <a:p>
            <a:pPr marL="0" indent="0">
              <a:buNone/>
            </a:pPr>
            <a:r>
              <a:rPr lang="zh-TW" altLang="en-US" dirty="0" smtClean="0"/>
              <a:t>   </a:t>
            </a:r>
            <a:r>
              <a:rPr lang="zh-TW" altLang="zh-TW" dirty="0" smtClean="0"/>
              <a:t>您</a:t>
            </a:r>
            <a:r>
              <a:rPr lang="zh-TW" altLang="zh-TW" dirty="0"/>
              <a:t>機敏的注意力，或是</a:t>
            </a:r>
            <a:r>
              <a:rPr lang="zh-TW" altLang="zh-TW" dirty="0" smtClean="0"/>
              <a:t>隨</a:t>
            </a:r>
            <a:endParaRPr lang="en-US" altLang="zh-TW" dirty="0" smtClean="0"/>
          </a:p>
          <a:p>
            <a:pPr marL="0" indent="0">
              <a:buNone/>
            </a:pPr>
            <a:r>
              <a:rPr lang="zh-TW" altLang="en-US" dirty="0" smtClean="0"/>
              <a:t>   </a:t>
            </a:r>
            <a:r>
              <a:rPr lang="zh-TW" altLang="zh-TW" dirty="0" smtClean="0"/>
              <a:t>即</a:t>
            </a:r>
            <a:r>
              <a:rPr lang="zh-TW" altLang="zh-TW" dirty="0"/>
              <a:t>又使您的注意力移開</a:t>
            </a:r>
            <a:r>
              <a:rPr lang="zh-TW" altLang="zh-TW" dirty="0" smtClean="0"/>
              <a:t>，</a:t>
            </a:r>
            <a:endParaRPr lang="en-US" altLang="zh-TW" dirty="0" smtClean="0"/>
          </a:p>
          <a:p>
            <a:pPr marL="0" indent="0">
              <a:buNone/>
            </a:pPr>
            <a:r>
              <a:rPr lang="zh-TW" altLang="en-US" dirty="0" smtClean="0"/>
              <a:t>   </a:t>
            </a:r>
            <a:r>
              <a:rPr lang="zh-TW" altLang="zh-TW" dirty="0" smtClean="0"/>
              <a:t>這</a:t>
            </a:r>
            <a:r>
              <a:rPr lang="zh-TW" altLang="zh-TW" dirty="0"/>
              <a:t>令我極為遺憾〔……</a:t>
            </a:r>
            <a:r>
              <a:rPr lang="zh-TW" altLang="zh-TW" dirty="0" smtClean="0"/>
              <a:t>〕</a:t>
            </a:r>
            <a:endParaRPr lang="en-US" altLang="zh-TW" dirty="0" smtClean="0"/>
          </a:p>
          <a:p>
            <a:r>
              <a:rPr lang="en-US" altLang="zh-TW" dirty="0" smtClean="0">
                <a:latin typeface="新細明體"/>
                <a:ea typeface="新細明體"/>
              </a:rPr>
              <a:t>〈</a:t>
            </a:r>
            <a:r>
              <a:rPr lang="zh-TW" altLang="en-US" dirty="0" smtClean="0"/>
              <a:t>關於自然神學與道德學</a:t>
            </a:r>
            <a:endParaRPr lang="en-US" altLang="zh-TW" dirty="0" smtClean="0"/>
          </a:p>
          <a:p>
            <a:pPr marL="0" indent="0">
              <a:buNone/>
            </a:pPr>
            <a:r>
              <a:rPr lang="zh-TW" altLang="en-US" dirty="0" smtClean="0"/>
              <a:t>    底原理之明晰性的探討</a:t>
            </a:r>
            <a:r>
              <a:rPr lang="en-US" altLang="zh-TW" dirty="0" smtClean="0">
                <a:latin typeface="Times New Roman" panose="02020603050405020304" pitchFamily="18" charset="0"/>
                <a:ea typeface="標楷體"/>
                <a:cs typeface="Times New Roman" panose="02020603050405020304" pitchFamily="18" charset="0"/>
              </a:rPr>
              <a:t>〉(1764</a:t>
            </a:r>
            <a:r>
              <a:rPr lang="en-US" altLang="zh-TW" dirty="0" smtClean="0">
                <a:latin typeface="標楷體"/>
                <a:ea typeface="標楷體"/>
              </a:rPr>
              <a:t>)</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988840"/>
            <a:ext cx="252028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145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哥廷根學報</a:t>
            </a:r>
            <a:endParaRPr lang="zh-TW" altLang="en-US" dirty="0"/>
          </a:p>
        </p:txBody>
      </p:sp>
      <p:sp>
        <p:nvSpPr>
          <p:cNvPr id="3" name="直排文字版面配置區 2"/>
          <p:cNvSpPr>
            <a:spLocks noGrp="1"/>
          </p:cNvSpPr>
          <p:nvPr>
            <p:ph type="body" orient="vert" idx="1"/>
          </p:nvPr>
        </p:nvSpPr>
        <p:spPr/>
        <p:txBody>
          <a:bodyPr vert="horz"/>
          <a:lstStyle/>
          <a:p>
            <a:r>
              <a:rPr lang="en-US" altLang="zh-TW" dirty="0"/>
              <a:t>J.G.H. </a:t>
            </a:r>
            <a:r>
              <a:rPr lang="en-US" altLang="zh-TW" dirty="0" err="1"/>
              <a:t>Feder</a:t>
            </a:r>
            <a:endParaRPr lang="en-US" altLang="zh-TW" dirty="0"/>
          </a:p>
          <a:p>
            <a:r>
              <a:rPr lang="en-US" altLang="zh-TW" dirty="0" smtClean="0"/>
              <a:t>Christian </a:t>
            </a:r>
            <a:r>
              <a:rPr lang="en-US" altLang="zh-TW" dirty="0" err="1" smtClean="0"/>
              <a:t>Garve</a:t>
            </a:r>
            <a:endParaRPr lang="en-US" altLang="zh-TW" dirty="0" smtClean="0"/>
          </a:p>
          <a:p>
            <a:r>
              <a:rPr lang="zh-TW" altLang="en-US" dirty="0" smtClean="0"/>
              <a:t>通俗哲學 </a:t>
            </a:r>
            <a:r>
              <a:rPr lang="en-US" altLang="zh-TW" dirty="0" smtClean="0"/>
              <a:t>(</a:t>
            </a:r>
            <a:r>
              <a:rPr lang="en-US" altLang="zh-TW" dirty="0" err="1" smtClean="0"/>
              <a:t>Popul</a:t>
            </a:r>
            <a:r>
              <a:rPr lang="de-DE" altLang="zh-TW" dirty="0" err="1" smtClean="0"/>
              <a:t>ärphilosophie</a:t>
            </a:r>
            <a:r>
              <a:rPr lang="en-US" altLang="zh-TW" dirty="0" smtClean="0"/>
              <a:t>)</a:t>
            </a:r>
          </a:p>
          <a:p>
            <a:r>
              <a:rPr lang="de-DE" altLang="zh-TW" dirty="0" smtClean="0"/>
              <a:t>Common Sense School:</a:t>
            </a:r>
            <a:r>
              <a:rPr lang="en-US" altLang="zh-TW" dirty="0" smtClean="0"/>
              <a:t> </a:t>
            </a:r>
          </a:p>
          <a:p>
            <a:pPr marL="0" indent="0">
              <a:buNone/>
            </a:pPr>
            <a:r>
              <a:rPr lang="en-US" altLang="zh-TW" dirty="0" smtClean="0"/>
              <a:t>   Thomas Reid, James Oswald, </a:t>
            </a:r>
          </a:p>
          <a:p>
            <a:pPr marL="0" indent="0">
              <a:buNone/>
            </a:pPr>
            <a:r>
              <a:rPr lang="en-US" altLang="zh-TW" dirty="0" smtClean="0"/>
              <a:t>   James Beattie, </a:t>
            </a:r>
            <a:r>
              <a:rPr lang="en-US" altLang="zh-TW" dirty="0" err="1" smtClean="0"/>
              <a:t>Dugald</a:t>
            </a:r>
            <a:r>
              <a:rPr lang="en-US" altLang="zh-TW" dirty="0" smtClean="0"/>
              <a:t> Steward</a:t>
            </a:r>
            <a:r>
              <a:rPr lang="de-DE" altLang="zh-TW" dirty="0" smtClean="0"/>
              <a:t> </a:t>
            </a:r>
          </a:p>
          <a:p>
            <a:r>
              <a:rPr lang="zh-TW" altLang="zh-TW" dirty="0"/>
              <a:t>〈論俗語所謂：這在理論上可能是正確的，但不適於實踐</a:t>
            </a:r>
            <a:r>
              <a:rPr lang="zh-TW" altLang="zh-TW" dirty="0" smtClean="0"/>
              <a:t>〉</a:t>
            </a:r>
            <a:r>
              <a:rPr lang="en-US" altLang="zh-TW" dirty="0" smtClean="0"/>
              <a:t>(1793)</a:t>
            </a:r>
            <a:r>
              <a:rPr lang="de-DE" altLang="zh-TW" dirty="0" smtClean="0"/>
              <a:t> </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700808"/>
            <a:ext cx="202675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382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鳳舞九天">
  <a:themeElements>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鳳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鳳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355</TotalTime>
  <Words>2052</Words>
  <Application>Microsoft Office PowerPoint</Application>
  <PresentationFormat>如螢幕大小 (4:3)</PresentationFormat>
  <Paragraphs>103</Paragraphs>
  <Slides>33</Slides>
  <Notes>0</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鳳舞九天</vt:lpstr>
      <vt:lpstr>形上學有未來嗎？</vt:lpstr>
      <vt:lpstr>Wissenschaft</vt:lpstr>
      <vt:lpstr>未步上學問之途的特徵</vt:lpstr>
      <vt:lpstr>步上學問之途的學問</vt:lpstr>
      <vt:lpstr>形上學的命運</vt:lpstr>
      <vt:lpstr>形上學的命運</vt:lpstr>
      <vt:lpstr>《純粹理性批判》（1781）</vt:lpstr>
      <vt:lpstr>康德致函孟德爾頌 (Moses Mendelssohn,1783.8.16)</vt:lpstr>
      <vt:lpstr>哥廷根學報</vt:lpstr>
      <vt:lpstr>根廷根評論 </vt:lpstr>
      <vt:lpstr>康德的回應一</vt:lpstr>
      <vt:lpstr>康德的回應二</vt:lpstr>
      <vt:lpstr>康德的回應三</vt:lpstr>
      <vt:lpstr>康德論觀念論</vt:lpstr>
      <vt:lpstr>三種觀念論</vt:lpstr>
      <vt:lpstr>Garve致康德函</vt:lpstr>
      <vt:lpstr>康德覆Garve函</vt:lpstr>
      <vt:lpstr>Konstantin Pollok的總結</vt:lpstr>
      <vt:lpstr>《序論》與《批判》之思想關聯一</vt:lpstr>
      <vt:lpstr>《序論》與《批判》之思想關聯二</vt:lpstr>
      <vt:lpstr>《序論》與《批判》之思想關聯三</vt:lpstr>
      <vt:lpstr>論證的出發點</vt:lpstr>
      <vt:lpstr>本書的論證策略</vt:lpstr>
      <vt:lpstr>本書的經典名句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形上學有未來嗎？</dc:title>
  <dc:creator>p4p800</dc:creator>
  <cp:lastModifiedBy>李明輝</cp:lastModifiedBy>
  <cp:revision>48</cp:revision>
  <dcterms:created xsi:type="dcterms:W3CDTF">2014-03-09T14:51:27Z</dcterms:created>
  <dcterms:modified xsi:type="dcterms:W3CDTF">2014-03-17T02:53:53Z</dcterms:modified>
</cp:coreProperties>
</file>