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155"/>
  </p:notesMasterIdLst>
  <p:handoutMasterIdLst>
    <p:handoutMasterId r:id="rId156"/>
  </p:handoutMasterIdLst>
  <p:sldIdLst>
    <p:sldId id="256" r:id="rId2"/>
    <p:sldId id="483" r:id="rId3"/>
    <p:sldId id="485" r:id="rId4"/>
    <p:sldId id="463" r:id="rId5"/>
    <p:sldId id="486" r:id="rId6"/>
    <p:sldId id="487" r:id="rId7"/>
    <p:sldId id="464" r:id="rId8"/>
    <p:sldId id="465" r:id="rId9"/>
    <p:sldId id="484" r:id="rId10"/>
    <p:sldId id="466" r:id="rId11"/>
    <p:sldId id="467" r:id="rId12"/>
    <p:sldId id="468" r:id="rId13"/>
    <p:sldId id="470" r:id="rId14"/>
    <p:sldId id="469" r:id="rId15"/>
    <p:sldId id="461" r:id="rId16"/>
    <p:sldId id="462" r:id="rId17"/>
    <p:sldId id="471" r:id="rId18"/>
    <p:sldId id="472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304" r:id="rId29"/>
    <p:sldId id="362" r:id="rId30"/>
    <p:sldId id="451" r:id="rId31"/>
    <p:sldId id="363" r:id="rId32"/>
    <p:sldId id="312" r:id="rId33"/>
    <p:sldId id="303" r:id="rId34"/>
    <p:sldId id="452" r:id="rId35"/>
    <p:sldId id="364" r:id="rId36"/>
    <p:sldId id="310" r:id="rId37"/>
    <p:sldId id="262" r:id="rId38"/>
    <p:sldId id="317" r:id="rId39"/>
    <p:sldId id="316" r:id="rId40"/>
    <p:sldId id="284" r:id="rId41"/>
    <p:sldId id="449" r:id="rId42"/>
    <p:sldId id="450" r:id="rId43"/>
    <p:sldId id="315" r:id="rId44"/>
    <p:sldId id="453" r:id="rId45"/>
    <p:sldId id="454" r:id="rId46"/>
    <p:sldId id="286" r:id="rId47"/>
    <p:sldId id="264" r:id="rId48"/>
    <p:sldId id="458" r:id="rId49"/>
    <p:sldId id="365" r:id="rId50"/>
    <p:sldId id="335" r:id="rId51"/>
    <p:sldId id="372" r:id="rId52"/>
    <p:sldId id="373" r:id="rId53"/>
    <p:sldId id="268" r:id="rId54"/>
    <p:sldId id="366" r:id="rId55"/>
    <p:sldId id="318" r:id="rId56"/>
    <p:sldId id="320" r:id="rId57"/>
    <p:sldId id="367" r:id="rId58"/>
    <p:sldId id="314" r:id="rId59"/>
    <p:sldId id="368" r:id="rId60"/>
    <p:sldId id="369" r:id="rId61"/>
    <p:sldId id="370" r:id="rId62"/>
    <p:sldId id="371" r:id="rId63"/>
    <p:sldId id="456" r:id="rId64"/>
    <p:sldId id="374" r:id="rId65"/>
    <p:sldId id="375" r:id="rId66"/>
    <p:sldId id="378" r:id="rId67"/>
    <p:sldId id="383" r:id="rId68"/>
    <p:sldId id="384" r:id="rId69"/>
    <p:sldId id="379" r:id="rId70"/>
    <p:sldId id="380" r:id="rId71"/>
    <p:sldId id="381" r:id="rId72"/>
    <p:sldId id="382" r:id="rId73"/>
    <p:sldId id="319" r:id="rId74"/>
    <p:sldId id="322" r:id="rId75"/>
    <p:sldId id="274" r:id="rId76"/>
    <p:sldId id="386" r:id="rId77"/>
    <p:sldId id="343" r:id="rId78"/>
    <p:sldId id="457" r:id="rId79"/>
    <p:sldId id="430" r:id="rId80"/>
    <p:sldId id="431" r:id="rId81"/>
    <p:sldId id="433" r:id="rId82"/>
    <p:sldId id="434" r:id="rId83"/>
    <p:sldId id="325" r:id="rId84"/>
    <p:sldId id="385" r:id="rId85"/>
    <p:sldId id="388" r:id="rId86"/>
    <p:sldId id="389" r:id="rId87"/>
    <p:sldId id="390" r:id="rId88"/>
    <p:sldId id="391" r:id="rId89"/>
    <p:sldId id="392" r:id="rId90"/>
    <p:sldId id="393" r:id="rId91"/>
    <p:sldId id="394" r:id="rId92"/>
    <p:sldId id="395" r:id="rId93"/>
    <p:sldId id="267" r:id="rId94"/>
    <p:sldId id="341" r:id="rId95"/>
    <p:sldId id="396" r:id="rId96"/>
    <p:sldId id="397" r:id="rId97"/>
    <p:sldId id="326" r:id="rId98"/>
    <p:sldId id="328" r:id="rId99"/>
    <p:sldId id="398" r:id="rId100"/>
    <p:sldId id="401" r:id="rId101"/>
    <p:sldId id="399" r:id="rId102"/>
    <p:sldId id="400" r:id="rId103"/>
    <p:sldId id="402" r:id="rId104"/>
    <p:sldId id="403" r:id="rId105"/>
    <p:sldId id="404" r:id="rId106"/>
    <p:sldId id="407" r:id="rId107"/>
    <p:sldId id="406" r:id="rId108"/>
    <p:sldId id="405" r:id="rId109"/>
    <p:sldId id="408" r:id="rId110"/>
    <p:sldId id="409" r:id="rId111"/>
    <p:sldId id="410" r:id="rId112"/>
    <p:sldId id="411" r:id="rId113"/>
    <p:sldId id="412" r:id="rId114"/>
    <p:sldId id="413" r:id="rId115"/>
    <p:sldId id="414" r:id="rId116"/>
    <p:sldId id="415" r:id="rId117"/>
    <p:sldId id="416" r:id="rId118"/>
    <p:sldId id="417" r:id="rId119"/>
    <p:sldId id="418" r:id="rId120"/>
    <p:sldId id="419" r:id="rId121"/>
    <p:sldId id="420" r:id="rId122"/>
    <p:sldId id="421" r:id="rId123"/>
    <p:sldId id="424" r:id="rId124"/>
    <p:sldId id="425" r:id="rId125"/>
    <p:sldId id="426" r:id="rId126"/>
    <p:sldId id="427" r:id="rId127"/>
    <p:sldId id="422" r:id="rId128"/>
    <p:sldId id="423" r:id="rId129"/>
    <p:sldId id="296" r:id="rId130"/>
    <p:sldId id="323" r:id="rId131"/>
    <p:sldId id="270" r:id="rId132"/>
    <p:sldId id="349" r:id="rId133"/>
    <p:sldId id="351" r:id="rId134"/>
    <p:sldId id="429" r:id="rId135"/>
    <p:sldId id="361" r:id="rId136"/>
    <p:sldId id="333" r:id="rId137"/>
    <p:sldId id="435" r:id="rId138"/>
    <p:sldId id="436" r:id="rId139"/>
    <p:sldId id="455" r:id="rId140"/>
    <p:sldId id="437" r:id="rId141"/>
    <p:sldId id="438" r:id="rId142"/>
    <p:sldId id="439" r:id="rId143"/>
    <p:sldId id="440" r:id="rId144"/>
    <p:sldId id="441" r:id="rId145"/>
    <p:sldId id="442" r:id="rId146"/>
    <p:sldId id="443" r:id="rId147"/>
    <p:sldId id="444" r:id="rId148"/>
    <p:sldId id="445" r:id="rId149"/>
    <p:sldId id="446" r:id="rId150"/>
    <p:sldId id="447" r:id="rId151"/>
    <p:sldId id="448" r:id="rId152"/>
    <p:sldId id="460" r:id="rId153"/>
    <p:sldId id="300" r:id="rId15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8" autoAdjust="0"/>
    <p:restoredTop sz="94670" autoAdjust="0"/>
  </p:normalViewPr>
  <p:slideViewPr>
    <p:cSldViewPr>
      <p:cViewPr>
        <p:scale>
          <a:sx n="124" d="100"/>
          <a:sy n="124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AAEAA33-EBE5-49D5-BD40-9F25660E13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541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7C2519D-F0DC-415E-B3D0-91A562994DB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772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519D-F0DC-415E-B3D0-91A562994DBB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5726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519D-F0DC-415E-B3D0-91A562994DBB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659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519D-F0DC-415E-B3D0-91A562994DBB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060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519D-F0DC-415E-B3D0-91A562994DBB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270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519D-F0DC-415E-B3D0-91A562994DBB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83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519D-F0DC-415E-B3D0-91A562994DBB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082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2519D-F0DC-415E-B3D0-91A562994DBB}" type="slidenum">
              <a:rPr lang="en-US" altLang="zh-TW" smtClean="0"/>
              <a:pPr/>
              <a:t>153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886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FE3C98-2419-4DB6-BB7D-1F9098ACD94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BB68A-FF73-4676-B4BA-88D542ED5AA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DC6B0-AC17-4C1B-BAA8-B4B693D8DFE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84F4FE-FF31-4D5D-8A8E-A0C5160F8C1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078D00-21EE-4E3E-BE18-D9BC467FBA0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5930D0A-68A4-4052-A6B1-352BE48E394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D6E0E-8343-462D-9987-BA586BCDA12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09046-E1BE-4852-A1F3-A3482FDC730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E085C-3990-4DCA-96F4-4ADA71750AA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40430-0F75-491C-A1CF-014CE4ED550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37C2-EF67-4C0A-A212-23CE91D05E4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8BF20-2CCC-4C18-9B7A-9D9A21A2B90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01C7F-BB2B-4631-832D-7F8CD84209E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CD0B6-D85F-44D6-AF05-C78F7A3E547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D997A0C-4022-4505-ADC6-72D4FFE17F3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random/>
  </p:transition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ktwainproject.org/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ktwainproject.org" TargetMode="Externa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tc.usf.edu/lit2to/title/h/hf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Image:Mark_twain2.JPG" TargetMode="Externa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3B24F29-7B9F-4CED-9B48-329ED82E17F5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764704"/>
            <a:ext cx="7920038" cy="6093296"/>
          </a:xfrm>
        </p:spPr>
        <p:txBody>
          <a:bodyPr/>
          <a:lstStyle/>
          <a:p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幽默大師馬克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吐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溫─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赫克歷險記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如何禁書變經典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東吳大學英文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系教授  </a:t>
            </a:r>
            <a:br>
              <a:rPr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王安琪</a:t>
            </a:r>
            <a:r>
              <a:rPr lang="zh-TW" altLang="en-US" sz="3200" dirty="0"/>
              <a:t> 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1800" dirty="0" smtClean="0"/>
              <a:t>20</a:t>
            </a:r>
            <a:r>
              <a:rPr lang="en-US" altLang="zh-TW" sz="1800" dirty="0" smtClean="0"/>
              <a:t>13.12.11-13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pic>
        <p:nvPicPr>
          <p:cNvPr id="2" name="音訊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11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81650"/>
          </a:xfrm>
        </p:spPr>
        <p:txBody>
          <a:bodyPr/>
          <a:lstStyle/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書名由《頑童流浪記》改譯為《赫克歷險記》的緣由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Adventures of Huckleberry Finn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中文譯名《頑童流浪記》傳之久遠，達半世紀以上，近年來新版譯名則琳瑯滿目五花八門，如《哈克貝利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‧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費恩歷險記》、《哈克貝利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‧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芬歷險記》、《赫克爾貝里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‧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芬歷險記》、《哈克歷險記》、《哈克流浪記》、《頑童歷險記》等等（見本書〈研究書目〉）。比較二十多本譯名可看出，幾乎都在主角人名姓氏上有所變異，反觀《湯姆歷險記》（</a:t>
            </a:r>
            <a:r>
              <a:rPr lang="en-US" altLang="zh-TW" sz="2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Adventures of Tom Sawyer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）中譯書名則從一而終，幾乎沒有異議，也很少人在湯姆的姓氏上做文章。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100</a:t>
            </a:fld>
            <a:endParaRPr lang="en-US" altLang="zh-TW"/>
          </a:p>
        </p:txBody>
      </p:sp>
      <p:pic>
        <p:nvPicPr>
          <p:cNvPr id="114690" name="Picture 2" descr="C:\Users\ACWANG\Desktop\Mark Twain pictures\huckleberry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06214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101</a:t>
            </a:fld>
            <a:endParaRPr lang="en-US" altLang="zh-TW"/>
          </a:p>
        </p:txBody>
      </p:sp>
      <p:pic>
        <p:nvPicPr>
          <p:cNvPr id="112642" name="Picture 2" descr="C:\Users\ACWANG\Desktop\Mark Twain pictures\huckleberry 採果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6925359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102</a:t>
            </a:fld>
            <a:endParaRPr lang="en-US" altLang="zh-TW"/>
          </a:p>
        </p:txBody>
      </p:sp>
      <p:pic>
        <p:nvPicPr>
          <p:cNvPr id="113666" name="Picture 2" descr="C:\Users\ACWANG\Desktop\Mark Twain pictures\huckleberry j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6714026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103</a:t>
            </a:fld>
            <a:endParaRPr lang="en-US" altLang="zh-TW"/>
          </a:p>
        </p:txBody>
      </p:sp>
      <p:pic>
        <p:nvPicPr>
          <p:cNvPr id="115714" name="Picture 2" descr="C:\Users\ACWANG\Desktop\Mark Twain pictures\huckleberry c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167747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104</a:t>
            </a:fld>
            <a:endParaRPr lang="en-US" altLang="zh-TW"/>
          </a:p>
        </p:txBody>
      </p:sp>
      <p:pic>
        <p:nvPicPr>
          <p:cNvPr id="116738" name="Picture 2" descr="C:\Users\ACWANG\Desktop\Mark Twain pictures\huckleberry muff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710758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105</a:t>
            </a:fld>
            <a:endParaRPr lang="en-US" altLang="zh-TW"/>
          </a:p>
        </p:txBody>
      </p:sp>
      <p:pic>
        <p:nvPicPr>
          <p:cNvPr id="117762" name="Picture 2" descr="C:\Users\ACWANG\Desktop\Mark Twain pictures\huckleberry panc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192688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106</a:t>
            </a:fld>
            <a:endParaRPr lang="en-US" altLang="zh-TW"/>
          </a:p>
        </p:txBody>
      </p:sp>
      <p:pic>
        <p:nvPicPr>
          <p:cNvPr id="120834" name="Picture 2" descr="C:\Users\ACWANG\Desktop\Mark Twain pictures\huckleberry pi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776864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107</a:t>
            </a:fld>
            <a:endParaRPr lang="en-US" altLang="zh-TW"/>
          </a:p>
        </p:txBody>
      </p:sp>
      <p:pic>
        <p:nvPicPr>
          <p:cNvPr id="119810" name="Picture 2" descr="C:\Users\ACWANG\Desktop\Mark Twain pictures\huckleberry p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48872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108</a:t>
            </a:fld>
            <a:endParaRPr lang="en-US" altLang="zh-TW"/>
          </a:p>
        </p:txBody>
      </p:sp>
      <p:pic>
        <p:nvPicPr>
          <p:cNvPr id="118786" name="Picture 2" descr="C:\Users\ACWANG\Desktop\Mark Twain pictures\huckleberry ice cre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60648"/>
            <a:ext cx="7800866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109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根據馬克吐溫朋友所述和學者考證，赫克是他兒時玩伴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Tom Blankenship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的寫照，鎮上孩子們都喜歡這個野孩子，但被家長們禁止和他交往，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Tom Blankenship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長期和一個十多歲的小黑奴男孩混在一起，所以赫克對黑奴心態言行很瞭解。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764704"/>
            <a:ext cx="7618040" cy="5616624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多年譯注本書過程當中，經過長期掙扎與深思熟慮，越來越覺得《頑童流浪記》書名不夠貼切；再加上國科會計畫審查人的評審建議：「經典譯注的用意之一乃是修訂、改善過去不妥之中譯，包括書名在內」；並參照彭鏡禧教授（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Hamlet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譯為《哈姆雷》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）及單德興教授（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Gulliver’s Travels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譯為《格理弗遊記》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）的成功先例，我終於在全書譯注完畢之後決定更改書名，由通俗的《頑童流浪記》改為《赫克歷險記》，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lang="zh-TW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與《湯姆歷險記》對照並稱，何況兩書原著書名都是「歷險記」（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Adventures</a:t>
            </a:r>
            <a:r>
              <a:rPr lang="zh-TW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書裡的赫克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天生天養，時勢造英雄，野外求生本領高強，逆勢環境造就他一番「見人說人話、見鬼說鬼話」的功夫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赫克是一個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典型的邊緣人物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，馬克吐溫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將心比心，設想一個化外小子的心境，從另類角度觀察文明世界，可以進出穿梭兩套價值觀世界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95536" y="981075"/>
            <a:ext cx="7834064" cy="5149850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赫克的出身卑微令他常有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自卑感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，經常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責怪自己不學好，天生的壞胚子，天堂有路卻不走，地獄無門偏硬闖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殊不知那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世俗文明的價值觀卻是矛盾百出荒謬之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至，而他自己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渾然天成、遵循自然法則發展出來的概念，反而更合乎人性準則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他抗拒文明的羈束，常因欠缺教養而自慚形穢，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南北戰爭前的文明世界把人們洗腦到相信黑人不是人，只是財產而已，唯獨赫克肯定黑人吉姆的人性與人權，他明明出污泥而不染，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卻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反而時時責備自己未能融入社會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/>
          </a:p>
        </p:txBody>
      </p:sp>
    </p:spTree>
  </p:cSld>
  <p:clrMapOvr>
    <a:masterClrMapping/>
  </p:clrMapOvr>
  <p:transition>
    <p:random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反諷的是，他認同那個社會，卻不認同他自己，三番兩次天人交戰，越是肯定世俗「良心」的價值，反諷的效果就越強烈，我們看著他飽受煎熬，鑽沒有必要的牛角尖，心痛之餘，也不得不佩服馬克吐溫運用這麼一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位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人物製造出來的戲劇張力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112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113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7978080" cy="5654253"/>
          </a:xfrm>
        </p:spPr>
        <p:txBody>
          <a:bodyPr/>
          <a:lstStyle/>
          <a:p>
            <a:r>
              <a:rPr lang="zh-TW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《赫克歷險記》的敘事策略</a:t>
            </a:r>
            <a:endParaRPr lang="zh-TW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以赫克第一人稱現身說故事，作為小說的敘事觀點，是馬克吐溫最大創舉，赫克這個敘事者冷眼旁觀，觀察敏銳，能夠「見人所未見」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以他的知識水準和半文盲程度，要他寫一本書實在是緣木求魚，有些字詞根本超乎他的認知範圍，讀者明知其不可能，但也睜一隻眼閉一隻眼，不予追究，堪稱所謂的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“temporary suspension of disbelief”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（「姑且相信」，或照字面「暫時中止疑慮」）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然而赫克說故事說得太有趣，掌握分寸恰到好處，得到讀者高度認同，自然而然隨之起舞，不知不覺忘懷語言障礙。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755576" y="908720"/>
            <a:ext cx="7474024" cy="522220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馬克吐溫大膽啟用這樣一個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歲的半文盲化外小子作為敘事者，用各式俚俗方言說故事，就是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美國文壇一大革命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在此之前的美國文學一向活在英國陰影之下，追隨所謂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genteel tradition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（斯文傳統），敘事者不論是第一人稱或第三人稱，幾乎全是閱歷豐富、博學多聞、文筆優雅的上層社會菁英人士，他們所說的一切都無庸置疑，出自權威口吻，完全值得信賴。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1875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年完成《湯姆歷險記》之後，曾寫信給好友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William Dean Howells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，懊悔沒用第一人稱寫它。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赫克的第一人稱敘事觀點是《赫克歷險記》最大特色，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直接和讀者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you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對話，讓讀者如聞其聲、如歷其境，既有「親切感」又有「臨場感」，既「可信賴」又「不可信賴」，被後世小說理論家大為推崇，甚至拍案叫絕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115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8229600" cy="4573587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有時候「見人所未見」，但他也有盲點，有時候又「未見人所見」，讀者也不能盡信之；他有時候「一針見血」，有時候又「霧裡看花」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就是這樣遊走於赫克這個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「既可信賴」又「不可信賴」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的敘事者之間，馬克吐溫的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authorial intention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（作者意圖）與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meaning/significance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（作品寓意）令人捉摸不定，很容易誤導讀者，造成曲解和爭議，難怪大家議論不休。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其實《赫克歷險記》可以說是一部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雙重文本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double text 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的作品，我們讀到的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文字部分是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上層文本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upper-text 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），而寓意深遠的部分是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下層文本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sub-text 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），表面的嬉笑怒罵，引發出哄堂大笑，底下蘊藏的是意識型態文化批判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，值得反省深思。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套用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海明威的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iceberg principle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（冰山原理）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，文字文本是那個露在海面上的八分之一，另外八分之七隱沒在水裡的部分，要靠讀者自己去揣摩想像。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117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81650"/>
          </a:xfrm>
        </p:spPr>
        <p:txBody>
          <a:bodyPr/>
          <a:lstStyle/>
          <a:p>
            <a:r>
              <a:rPr lang="zh-TW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《赫克歷險記》的語言</a:t>
            </a:r>
            <a:endParaRPr lang="zh-TW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《赫克歷險記》當年被挑剔為「言語粗俗」的缺點，到了二十世紀卻成了優點，而且被譽為最佳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文學語言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literary language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這本書是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美國文學有史以來第一部本土方言著作，密西西比河流域上、中、下階層鄉土人物的日常生活語言，都被馬克吐溫栩栩如生的呈現出來，貼切其身份地位，符合其教育背景，真的是「什麼人說什麼話」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赫克這個敘事者的語言更是一大革命，文法拼字錯誤百出，在當年是「標新立異」，如今卻已「司空見慣」，馬克吐溫的卓著貢獻堪稱「篳路藍縷，以啟山林」，啟發後輩靈感。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馬克吐溫被譽為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「美國文學中的林肯」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（林肯出身於隔壁的伊利諾州），也是因為他運用大眾平民的語言和題材，走出英國殖民傳統的陰影，建立美國文學本土文化的特色，因此《赫克歷險記》也被譽為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cultural independence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（文化獨立）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national literature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（國家文學）的代表作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119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692150"/>
            <a:ext cx="8229600" cy="5832475"/>
          </a:xfrm>
        </p:spPr>
        <p:txBody>
          <a:bodyPr/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本譯注書名改為《赫克歷險記》原因有四：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）主角人物名字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Huck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，在音譯上「赫克」當然比「哈克」更近似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赫克並不是「頑童」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，真正的頑童是那個調皮搗蛋、折騰煞人、鬼點子層出不窮、不管他人死活的湯姆，相對之下，赫克孤苦無依、自生自滅、身為社會邊緣人物、抗拒世俗文明的洗腦，反而擁有一顆不被污染的赤子之心，稱他為「頑童」非常委屈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）赫克積極協助吉姆爭取自由，自己則逃避禮教羈束，「歷」經各種逾越道德標準的風「險」與挑戰，也是一種「歷險記」，並不是純粹外出「流浪」而已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）譯為《赫克歷險記》可與《湯姆歷險記》互相對稱前後呼應，各有中心人物為主角，兩本書互為表裡，主角配角互換地位。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086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早期的馬克吐溫研究偏於主觀論斷，隨學者個人好惡而詮釋，近年來方向有所調整，比較客觀中肯。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縱覽過去百年論述，每當某一門派理論興起，就被引用來推翻或修正前人的觀點，過了幾年又被另一派新興理論所取代或置換。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如此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長江後浪推前浪，在衝撞蕩漾的學術激流裡，尤其在二十世紀各種文學理論風起雲湧之際，很多作品重新出頭，也有很多作品慘遭淘汰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120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然而《赫克歷險記》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始終未曾滅頂，反而不斷因為爭議而注入活水，不時有學者指控，但不時也有學者跳出來辯護，形成幾場壁壘分明的文壇論戰，有名又有趣，所幸都是君子之爭，真理越辯越明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隨著批評理論的後浪推前浪，如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新批評的形式主義、歷史主義與新歷史主義、女性主義、解構主義、讀者反應理論、馬克思主義、殖民主義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後殖民論述、心理分析、文化研究理論等等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，新的議題陸續被發掘出來討論。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121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「馬克吐溫研究」近年來如雨後春筍與日俱增，主要有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三大契機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1985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年《赫克歷險記》「百年紀念」，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二是手稿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年「失而復得」，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年自傳逝世百年後終於出版。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122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1985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年慶祝《赫克歷險記》出版一百週年紀念，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很多大規模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活動，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英美兩國各大學出版社及著名書店紛紛推出論文集， 美國公共電視推出系列影集。最轟動的是，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美國百老匯上演歌舞劇</a:t>
            </a:r>
            <a:r>
              <a:rPr lang="en-US" altLang="zh-TW" sz="2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Big River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（《大河流》）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，獲得東尼戲劇獎最佳歌舞劇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123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年《赫克歷險記》的前半部手稿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在失蹤一百多年後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戲劇性重現於加州，不僅造成轟動，報章雜誌爭相報導。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此後版本也因而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大幅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更動，尊重作者原旨，恢復作品原貌，補回當年被出版社擅自刪掉的「筏伕章節」。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從此以後出版的《赫克歷險記》都是將此一章節物歸原位的完整版（包括加州大學版、諾頓版、藍燈版等）。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124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2010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馬克吐溫晚年口述的自傳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遵照遺旨如期在他死後百年出版，世人引頸盼望的三大冊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Autobiography of Mark Twain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（《馬克吐溫自傳》）高達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2000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頁超過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萬字，號稱原汁原味毫無刪節（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unexpurgated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第一冊配合馬克吐溫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歲誕辰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於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月底由柏克萊加州大學出版，隨即造成大轟動，全世界報章雜誌轉載訊息，讀者更是瘋狂搶購，導致供不應求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第一冊原先打算印行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千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百本，後來加印到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27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千本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125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這本自傳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成為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柏克萊加州大學出版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「六十年來最賺錢的一本書」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讓他們賺飽了，因而回饋大眾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已經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全文放在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Mark Twain Project Online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網站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(</a:t>
            </a:r>
            <a:r>
              <a:rPr lang="en-US" altLang="zh-TW" sz="2800" u="sng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http://www.marktwainproject.org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，提供免費線上閱讀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，還有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的最新版本，同學們可以對照原文閱讀譯本。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126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《赫克歷險記》在全世界印行與外文翻譯的統計資料很難正確掌握，而且更新的速度快到沒人去做精確統計，用「與日俱增」、「日新月異」來形容也不為過。有憑有據的是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2001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年柏克萊加州大學出版的《赫克歷險記》統計，單單在美國境內就有一百多個不同的英文版本，除印刷紙本外，還有電子書、有聲書，電影、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VHS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VCD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DVD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等也有一兩打，被譯成五十三國語言，國外版本多達七百種以上（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xxvi-xxvii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127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光是哈佛大學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Widener Library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收藏各種版本的馬克吐溫原著及長篇評論書籍，就已高達六百餘種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這還不包含散見於各種學術期刊或電子資料庫的研究論文，及報章雜誌的書評新聞報導等等。美國公共電視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年初步估計，這本書在全世界已有超過六十種譯文，七百種以上的外文版本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128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651B-A025-4E7E-98A8-2B0DFFA727F0}" type="slidenum">
              <a:rPr lang="en-US" altLang="zh-TW"/>
              <a:pPr/>
              <a:t>129</a:t>
            </a:fld>
            <a:endParaRPr lang="en-US" altLang="zh-TW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69850"/>
          </a:xfrm>
        </p:spPr>
        <p:txBody>
          <a:bodyPr/>
          <a:lstStyle/>
          <a:p>
            <a:endParaRPr lang="zh-TW" altLang="zh-TW" sz="4800" b="1">
              <a:ea typeface="標楷體" pitchFamily="65" charset="-12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赫克歷險記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表面上是一個無家可歸叛逆男孩離鄉流浪的故事，實際上是深入美國社會文化的意識型態批判，以南北戰爭前密西西比河沿岸鄉鎮為縮影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以半文盲十四歲男孩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的另類角度，旁觀成人的世故世界，運用反諷手法間接暴露其價值觀的荒謬虛偽，對人性的剖析諷刺尤其深入。</a:t>
            </a: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81650"/>
          </a:xfrm>
        </p:spPr>
        <p:txBody>
          <a:bodyPr/>
          <a:lstStyle/>
          <a:p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《赫克歷險記》的文本與版權問題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這本原著的文本與版權問題相當複雜。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發生馬克吐溫《赫克歷險記》手稿前半部「失而復得」的傳奇故事（詳見本書「導讀」篇），柏克萊加州大學在數十位學者專家共同努力之下，費時多年，逐字逐句比對手稿及所有現存資料，集思廣益精心編輯，修正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1885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年第一版的文字，恢復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1885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年版所附的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174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幅插圖，植回第十六章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“the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Raftman’s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Passage”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（「筏伕章節」）及其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幅插圖，整理出所謂的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“the California scholarly edition”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（「加州大學學者版」）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random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C6BA-4E3F-4BD3-93F0-DED68BB96BDF}" type="slidenum">
              <a:rPr lang="en-US" altLang="zh-TW"/>
              <a:pPr/>
              <a:t>130</a:t>
            </a:fld>
            <a:endParaRPr lang="en-US" altLang="zh-TW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馬克吐溫最大的成就是，開創嶄新的敘事策略與文字風格，其技巧向來為諸多小說理論家大力讚揚，以十四歲男孩第一人稱敘事觀點，運用半文盲非常有限的字彙，在極為侷限的範圍內耍關刀，拿捏分寸，寫出美國文學中最優美的詩意散文，也展現幽默大師處處戲謔的笑果。</a:t>
            </a:r>
          </a:p>
        </p:txBody>
      </p:sp>
    </p:spTree>
  </p:cSld>
  <p:clrMapOvr>
    <a:masterClrMapping/>
  </p:clrMapOvr>
  <p:transition>
    <p:random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CA5E-DB70-48B5-A32D-6503F0CC45C1}" type="slidenum">
              <a:rPr lang="en-US" altLang="zh-TW"/>
              <a:pPr/>
              <a:t>131</a:t>
            </a:fld>
            <a:endParaRPr lang="en-US" altLang="zh-TW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566862"/>
          </a:xfrm>
        </p:spPr>
        <p:txBody>
          <a:bodyPr/>
          <a:lstStyle/>
          <a:p>
            <a:endParaRPr lang="zh-TW" altLang="zh-TW" sz="4000">
              <a:ea typeface="標楷體" pitchFamily="65" charset="-12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760"/>
            <a:ext cx="8229600" cy="5178078"/>
          </a:xfrm>
        </p:spPr>
        <p:txBody>
          <a:bodyPr/>
          <a:lstStyle/>
          <a:p>
            <a:pPr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赫克歷險記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允許多種不同讀法，兒童文學、諷刺文學、旅行文學、成長文學等等。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兒童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讀者讀其捉弄大人自得其樂的趣味；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成年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讀者享受其重溫舊夢與創意想像；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社會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民眾附議其顛覆體制與影射時局；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研究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學者鑽研其主題結構與技巧典故。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32F49-E724-47C5-A16E-5CC49FA53F94}" type="slidenum">
              <a:rPr lang="en-US" altLang="zh-TW"/>
              <a:pPr/>
              <a:t>132</a:t>
            </a:fld>
            <a:endParaRPr lang="en-US" altLang="zh-TW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319587"/>
          </a:xfrm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赫克歷險記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全書充滿幽默，但是赫克卻是個很沒有幽默感的孩子，很多幽默效果建立在讀者與馬克吐溫之間，赫克是那個冷面笑匠，說笑話而不知其可笑之處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，譬如他說他喜歡上學，因為他的「九九乘法表」已經背到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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35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了，又譬如他和吉姆在河裡釣了一條超大的鯰魚，沒法招架，只好等那條魚「淹死」再說。 </a:t>
            </a:r>
          </a:p>
        </p:txBody>
      </p:sp>
    </p:spTree>
  </p:cSld>
  <p:clrMapOvr>
    <a:masterClrMapping/>
  </p:clrMapOvr>
  <p:transition>
    <p:random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2E07B-E0B2-44B7-B2E4-7BCCA055A7D1}" type="slidenum">
              <a:rPr lang="en-US" altLang="zh-TW"/>
              <a:pPr/>
              <a:t>133</a:t>
            </a:fld>
            <a:endParaRPr lang="en-US" altLang="zh-TW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70867"/>
          </a:xfrm>
        </p:spPr>
        <p:txBody>
          <a:bodyPr/>
          <a:lstStyle/>
          <a:p>
            <a:endParaRPr lang="zh-TW" altLang="zh-TW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5"/>
            <a:ext cx="8229600" cy="4752529"/>
          </a:xfrm>
        </p:spPr>
        <p:txBody>
          <a:bodyPr/>
          <a:lstStyle/>
          <a:p>
            <a:pPr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《赫克歷險記》被改編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成電影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有十多次，從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1920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年的默片起，有黑白、彩色、劇情片、紀錄片、卡通片、歌舞片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可惜這麼多部改編電影都不成功，除了迷你影集之外，幾乎全不被推薦，因為都無法掌握原著精髓，沒有一部夠精緻夠格調，真是令人扼腕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主要可能是因為沒有使用大量的旁白加以補充說明，因為這本書採用第一人稱敘事觀點說故事，尤其是最高潮的時候赫克面臨掙扎煎熬，完全是內心戲的自我告白，外在的表情行為根本呈現不出那種戲劇張力。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/>
          </a:p>
        </p:txBody>
      </p:sp>
    </p:spTree>
  </p:cSld>
  <p:clrMapOvr>
    <a:masterClrMapping/>
  </p:clrMapOvr>
  <p:transition>
    <p:random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1993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Disney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出品的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電影是典型的家庭式風格，比以前幾部好一些，但深度廣度不足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導演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Stephen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Sommers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刻意規避種族刻板形象化，使得一部攻擊「種族主義」的作品完全剝奪種族色彩。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這部電影是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魔戒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演員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Elijah Wood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小時候演的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，那時候他白白胖胖營養太好，有人說應該找一個乾乾瘦瘦營養不良的小子來演，才比較貼切書中那個無父無母、有一頓沒一頓的孤苦小孩。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2007/10/13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134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39DC309-70B2-4DE3-88CE-815AE5638BC5}" type="slidenum">
              <a:rPr lang="en-US" altLang="zh-TW"/>
              <a:pPr/>
              <a:t>135</a:t>
            </a:fld>
            <a:endParaRPr lang="en-US" altLang="zh-TW"/>
          </a:p>
        </p:txBody>
      </p:sp>
      <p:pic>
        <p:nvPicPr>
          <p:cNvPr id="145410" name="Picture 2" descr="huckleberryfi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8324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A0844-177C-407B-BA66-D776C9975A7B}" type="slidenum">
              <a:rPr lang="en-US" altLang="zh-TW"/>
              <a:pPr/>
              <a:t>136</a:t>
            </a:fld>
            <a:endParaRPr lang="en-US" altLang="zh-TW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赫克歷險記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湯姆歷險記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的關係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《赫克歷險記》和《湯姆歷險記》這兩部作品獲得眾多成年讀者共鳴與好評的原因，就是那股情懷：緬懷往日情誼、追憶童年舊事。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馬克吐溫與友人信件往來時曾不只一次表示過，他寫這兩本書是專給成年人看的，「中年憶往」，重拾當年荒唐事蹟，回憶年少猖狂的點點滴滴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赫克歷險記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固然是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湯姆歷險記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的續集，但也是青出於藍、卓然獨立、自成一局的作品。 </a:t>
            </a:r>
          </a:p>
        </p:txBody>
      </p:sp>
    </p:spTree>
  </p:cSld>
  <p:clrMapOvr>
    <a:masterClrMapping/>
  </p:clrMapOvr>
  <p:transition>
    <p:random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916832"/>
            <a:ext cx="7056784" cy="4214093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他寫這兩部作品時年齡介於四十歲至五十歲之間，那時正值他自己三個女兒童年成長時期，他還寫了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《王子與乞丐》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Prince and the Pauper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這三部作品都以孩童為主角，因此經常都被歸類為「兒童文學」，但是彼此之間關係有待釐清。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137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《王子與乞丐》是標準的兒童文學，他寫這部作品時，經常對著妻女家人朗誦，甚至排演給他們看，滿足於聽他們嘻笑，再三斟酌修改文字，儘量迎合他們興趣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難怪後來一而再、再而三被搬演成電影或舞台劇，娛樂效果極高，兼備教誨意義。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所以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intended reader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（設定讀者群）就是兒童或青少年，其遣詞用字、思維邏輯、說故事的口吻、寓教於樂的主題等，都是針對兒童或青少年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138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139</a:t>
            </a:fld>
            <a:endParaRPr lang="en-US" altLang="zh-TW"/>
          </a:p>
        </p:txBody>
      </p:sp>
      <p:pic>
        <p:nvPicPr>
          <p:cNvPr id="4098" name="Picture 2" descr="C:\Users\ACWANG\Desktop\Mark Twain pictures\Mark Twain with wife and daught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29172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3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</a:t>
            </a:fld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914400" y="692150"/>
            <a:ext cx="7618040" cy="4530725"/>
          </a:xfrm>
        </p:spPr>
        <p:txBody>
          <a:bodyPr/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為了尊重作者原旨（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authorial intention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）及保持全書應有原貌（不被出版社竄改），本譯注即是根據這個號稱擁有唯一版權的「權威學者版」，而且我堅持非用這個版本不可。協助接洽版權的聯經圖書公司版權部上網查詢，果然這是有版權保護的，於是向柏克萊加州大學出版部門申請這個版本的「文字授權」及「插圖授權」事宜，等待了漫長的八個多月之後，終於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2010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月得到對方回函，確認這本書的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original text and illustrations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（「原始文本與插圖」）現在屬於公共財產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其他未完成或生前未出版的作品，其版權依然歸於「馬克吐溫基金會」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34287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相較之下，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湯姆歷險記》反而是從成人心態去回憶年少猖狂，重溫童年舊夢，所用詞彙就比較深奧一些，句型結構也相當複雜冗長，倒是更像與成年讀者分享童年往事，多了那份老氣橫秋的世故老練，少了那種未經世事的天真無邪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湯姆的世故老練好像超越年齡本分，整本書令人聯想到是一場「寧靜憶往」（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“memory recollected in tranquility”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），語氣之中自然流露歷盡滄桑後的自我揶揄，有些片段回憶年少痴迷、少男懷春的文字韻味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140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這也是為什麼《湯姆歷險記》大為暢銷，超越兒童文學，變成老少咸宜雅俗共賞，老少讀者各取所需，難怪馬克吐溫乘勝追擊，立刻提筆接著寫《赫克歷險記》。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《赫克歷險記》有更多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超越兒童文學的範圍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，甚至碰到諸多難以處理的棘手問題，書中背景設在南北戰爭之前的密西西比河流域，馬克吐溫野心勃勃想要包羅萬象，可是一時又無法全然囊括，難怪斷斷續續寫了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年之久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美國政治社會經濟文化各方面都面臨轉型過渡期，馬克吐溫觀察入微，關心斯土斯民，當然也面臨無所適從的矛盾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141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兩部作品被歸納為兒童文學實在不很貼切，如果硬要給兒童看，就得另備「淨化版」或「簡易版」，只取其冒險犯難的趣味部分，剔除批判成人社會矛盾價值觀的複雜部分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不過，那樣也會害得這兩部作品失去準頭意義盡失，這兩本書可說是「微言隱大義」，批判社會意識型態，讓小孩子看到大人看不到的盲點。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142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《赫克歷險記》更有過之而無不及，暴露成人世界的種種缺失：正經八百、道貌岸然、自相矛盾、荒唐謬誤、庸人自擾、自欺欺人等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由於出自兒童觀感，自然而然降低嚴肅性，發揮「童言無忌」模糊焦點的作用，解除讀者武裝防衛心理，大家也樂得歸類於「兒童文學」，淡化諷刺批判的苦楚，對人性弱點一笑置之，延展童年階段的無憂無慮，延遲現實世界的幻想破滅。</a:t>
            </a: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143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《赫克歷險記》中湯姆扮演的角色</a:t>
            </a:r>
            <a:endParaRPr lang="zh-TW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湯姆這個角色的人物刻畫不是本著某一特殊個別人物，而是三個現實人物的綜合體：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John Briggs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Will Bowen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、還有馬克吐溫本人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。不過，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馬克吐溫的媽媽卻說，她的兒子更像赫克，可能也是因為經常惹是生非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144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在《湯姆歷險記》裡，湯姆是個大英雄，俠情浪漫冒險犯難，他和赫克兩個小孩子居然能夠打敗奸詐狡猾的盜賊，光榮贏得美人歸與六千金幣大洋。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為何到了《赫克歷險記》他卻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從「英雄」變成了「狗熊」，「過街老鼠人人喊打」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，究竟怎麼回事？這絕非馬克吐溫所樂見。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145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在《湯姆歷險記》裡，湯姆的造型有太多馬克吐溫自己的影子，在《赫克歷險記》裡，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湯姆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依然是慧黠精明的孩子王，依然是鬼點子層出不窮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可是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在《赫克歷險記》裡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他卻被當成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唐吉訶德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Don Quixote 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）式人物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看待，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好高騖遠不切實際，為了滿足自己的冒險慾望，不顧他人死活，糟蹋忠心耿耿的吉姆，甚至於連自己中了一槍生命瀕危，居然也興奮不已，到頭來他的一條小命還是吉姆犧牲自己自由而換來的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146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就小說技巧的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characterization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（人物塑造）而言，他可謂並無偏離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consistency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（前後統一）的原則，為何突然「昨是今非」？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仔細比對推敲兩本書，馬克吐溫並未明顯的差別待遇，反而更強調赫克對湯姆的崇拜，崇拜到近乎盲目，有時候也一針見血的看到他的盲點，只是不方便點破而已。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147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平心靜氣而言，湯姆對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“chivalric romance”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（「俠義傳奇」）的迷戀也無可厚非，那個時代整個歐洲就是流行這種文類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年少時一定也著迷過這類作品，在窮鄉僻壤長大的小孩，誰不想化身英雄，仗義行俠屠龍救美？誰不想闖蕩江湖，到外面見見世面？難怪湯姆一心一意想出外闖蕩當海盜，難怪赫克自始至終也想蹺頭換環境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馬克吐溫寫這兩本書時年過四十，回首當年，重新看待自己成長過程，對待這類作品也是兩樣心情。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148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62773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英國十九世紀最暢銷的《劫後英雄傳》（</a:t>
            </a:r>
            <a:r>
              <a:rPr lang="en-US" altLang="zh-TW" sz="2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Ivanhoe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）等名作，描寫森林俠盜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Robin Hood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（羅賓漢）等英雄豪傑劫富濟貧的故事，大家都耳熟能詳，作者是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Sir Walter Scott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1771-1832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是馬克吐溫卻痛恨他，在《密西西比河河上生涯》一書中指控他害人不淺，說他害得全世界都著迷於一種過時落伍、庸俗頹廢、愚蠢幼稚、好高騖遠、不切實際、感傷濫情的浪漫主義，尤其塑造了美國南方社會盲目崇拜貴族制度與英雄主義，間接導致死傷慘重的南北戰爭，阻礙了民主政治的正常發展。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149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根據「失而復得」手稿而重新校定修正出版的「權威學者版」</a:t>
            </a:r>
            <a:r>
              <a:rPr lang="en-US" altLang="zh-TW" sz="2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Adventures of Huckleberry Finn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2003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）已經全文放在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Mark Twain Project Online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網站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800" u="sng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http://www.marktwainproject.org)</a:t>
            </a:r>
            <a:endParaRPr lang="zh-TW" altLang="en-US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hlinkClick r:id="rId2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讀者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可將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原著英文本與譯注中文本並列閱讀，一句英文對照一句中文，一方面讀經典，一方面學英文。閱讀文學文化的確能夠學習精深的語文及內涵，難怪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learning English through literature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已經成為目前全世界語文學習的主流趨勢。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《赫克歷險記》全書都在冷嘲熱諷這種瀰漫於整個南方社會的意識型態。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不過，今日讀者平心而論，馬克吐溫即使義憤填膺言之有理，但對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Scott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個人似乎有些言之過重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那種全民的風氣與觀念，並不是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Scott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一個人所造成的，而是那個時代整個大環境的問題，成因很多。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在《赫克歷險記》裡，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湯姆似乎陰錯陽差成了替死鬼，扮演了代罪羔羊，替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Walter Scott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揹了黑鍋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150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82045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總而言之，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馬克吐溫是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美國人最鍾愛、最引以為豪的幽默大師，開創「美式本土幽默」，擅長「罵人的藝術」和「玩弄文字遊戲」，妙言雋語和軼聞佳話後世廣為流傳，令人回味無窮一再引述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151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00200"/>
            <a:ext cx="7416824" cy="453072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最為人津津樂道的就是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他曾說過：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「美國國會議員有一半是笨蛋」，當然引發議員群起抗議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要求道歉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於是他從善如流立刻更正：「美國國會議員有一半不是笨蛋」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一字之差，奧妙盡現，另外一半還是笨蛋，該更正也更正了，該罵的還是照罵，真是大快人心。</a:t>
            </a:r>
            <a:endPara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152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6A565-0F7A-479C-B8E8-C7A0ED7E9B4B}" type="slidenum">
              <a:rPr lang="en-US" altLang="zh-TW"/>
              <a:pPr/>
              <a:t>153</a:t>
            </a:fld>
            <a:endParaRPr lang="en-US" altLang="zh-TW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628775"/>
            <a:ext cx="8229600" cy="2880345"/>
          </a:xfrm>
        </p:spPr>
        <p:txBody>
          <a:bodyPr/>
          <a:lstStyle/>
          <a:p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en-US" altLang="zh-TW" sz="4000" b="1" dirty="0" smtClean="0"/>
              <a:t>The End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謝謝聆聽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endParaRPr lang="en-US" altLang="zh-TW" sz="4000" b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852738"/>
            <a:ext cx="8229600" cy="4530725"/>
          </a:xfrm>
        </p:spPr>
        <p:txBody>
          <a:bodyPr/>
          <a:lstStyle/>
          <a:p>
            <a:pPr lvl="1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lvl="1"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endParaRPr lang="en-US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6264275"/>
          </a:xfrm>
        </p:spPr>
        <p:txBody>
          <a:bodyPr/>
          <a:lstStyle/>
          <a:p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另外特別推薦一個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lit2go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網站，意思是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literature to go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，裡面提供幾百部文學作品，都可以免費下載「聲音檔」存在個人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MP3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裡，帶著耳機聽走到哪裡聽到哪裡，另外還有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PDF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「文字檔」存在電腦裡，一面閱讀一面傾聽。這個網站（</a:t>
            </a:r>
            <a:r>
              <a:rPr lang="en-US" altLang="zh-TW" sz="2400" u="sng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/>
              </a:rPr>
              <a:t>http://etc.usf.edu/lit2go/title/h/hf.html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）是美國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University of South Florida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南佛羅里達大學）設計提供的教學服務，用現代科技呈現文學的影音資料，真是造福不淺。由專人朗讀錄製全書，像聽廣播劇似的非常有趣，尤其是《赫克歷險記》裡方言土語和黑人英文，抑揚頓挫更是繪聲歷歷，耳聽其聲恰如目睹其人，把閱讀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non-standard English</a:t>
            </a:r>
            <a:r>
              <a:rPr lang="zh-TW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非標準英文）的障礙減化到最低程度，聽過的人都讚嘆不已，就不會嫌棄赫克的爛英文，只要還原文法及拼字錯誤，即可發現赫克的語法謬誤其實有相當模式可循，讀慣了就會視而不見，自動矯正回來，而吉姆的黑人英文其實也接近大舌頭說話，多看一些黑人主演的電影，耳朵自然而然也會適應，還有中西部及南方英文，也是同樣道理。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2007/10/13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本譯注堪稱是最完整的中文「全文譯注插圖本」，最大的特色在於</a:t>
            </a: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保留全書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187</a:t>
            </a: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幅插圖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（包括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1885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年初版的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174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幅插圖，加上「筏伕章節」的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幅插圖）。 </a:t>
            </a:r>
          </a:p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目前市面上中譯本幾乎全無插圖，附插圖的只有一本：成時譯《哈克貝利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‧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費恩歷險記》（人民文學出版社，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2004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年），但全書只有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幅插圖而已。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95536" y="549275"/>
            <a:ext cx="7834064" cy="5581650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為了譯注這本美國文學經典，我收集了市面上（兩岸三地）能夠找到的中文譯本，還包括大陸河北教育出版社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2001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年的全套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冊精裝本《馬克．吐溫十九卷集》。展讀之下發覺沒有一本是十全十美、完全忠於原著的，有時候同樣一句話，卻是好幾本譯本「各自表述」，南轅北轍，令人無所適從。當然，這也情有可原，因為馬克吐溫用了太多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十九世紀美國中西部的俚俗成語與鄉野方言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，即使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請教美國母語人士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（我曾經拿著其中的方言成語請教過幾位美籍教授），也莫衷一是，當然更沒辦法把馬克吐溫從墳墓裡叫出來請問一下，只好各憑本事發揮想像，從前後文尋找蛛絲馬跡，做出最合理的解釋，見仁見智在所難免。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4133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所幸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2001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年出版了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Annotated Huckleberry Finn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注釋版，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另外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我還參考各式俚語成語辭典、網路字典與詞庫、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路。即便如此，碰上鄉野俗諺我也不敢確信百分之百掌握真義，當我把幾個中譯本攤開比對，往往禁不住啞然失笑，佩服各家想像力之豐富，同時也禁不住心虛，擔心自己也是其中一員，「五十步笑百步」。這才深刻體驗到，翻譯的確需要博聞多學、學貫中西與古今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6141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馬克吐溫寫這本書寫了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年，我譯注這本書也費了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其中歷盡滄桑、差點胎死腹中，又貴人相助、死而復生的過程，都在書中約略提到。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這本書是我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年前碩士論文研究主題，往後教授「美國文學」和「小說選讀」又陸續教了二十多年，這本譯注完成之後，總算對老師、對自己、對學生都有所交代了。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2007/10/13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971600" y="1600200"/>
            <a:ext cx="7258000" cy="4530725"/>
          </a:xfrm>
        </p:spPr>
        <p:txBody>
          <a:bodyPr/>
          <a:lstStyle/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因此，譯者也不能保證本書百分之百精確，但是差可安慰的是，多多少少做到了</a:t>
            </a: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截長補短、去蕪存菁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的地步。這也是為什麼這本譯注拖了這麼多年才完成，修修改改沒完沒了，雖然我不是完美主義者，但總要做到盡善盡美，以便超越坊間已有的諸多譯本。</a:t>
            </a:r>
            <a:endParaRPr lang="zh-TW" altLang="en-US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譯注此書最大的困擾在於，如何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「兩利」或「兩害」相權的取捨問題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，如何「傳神」是我努力的目標，「直譯」與「意譯」之間分寸掌握，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明知「信、達、雅」的原則「知易行難」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2007/10/13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548680"/>
            <a:ext cx="7905750" cy="5582245"/>
          </a:xfrm>
        </p:spPr>
        <p:txBody>
          <a:bodyPr/>
          <a:lstStyle/>
          <a:p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馬克吐溫的文字</a:t>
            </a: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表面上看似簡單低俗又錯誤連篇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，其實是一種</a:t>
            </a: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策略性的特殊寫作技巧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，底下蘊含非常</a:t>
            </a: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豐富的譬喻及典故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。全書那種「俏皮機智」、「話中有話」、「一語雙關」、「自我揶揄」，絕非翻譯可以捕捉的神韻，因為赫克的</a:t>
            </a: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俚俗口語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，事實上是一種</a:t>
            </a:r>
            <a:r>
              <a:rPr lang="zh-TW" altLang="zh-TW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「障眼法」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，他也經常成語連篇、引經據典，套用各種典故，使用行家術語，如領航員、法律契約、希臘羅馬神話、聖經、醫學、拳擊、賭博、紋章學、印地安文化等。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79512" y="765175"/>
            <a:ext cx="8050088" cy="5365750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馬克吐溫高明之處就是將各種典故和譬喻，巧妙的融入赫克看似粗俗的口語情境之內，而且鑲嵌完美，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不著痕跡，渾然天成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若是沒有注釋加以說明，還真的難以捕捉神韻。我以前寫碩士論文時已經熟讀過這本書，那只是為了對自己交代，但這次譯注此書，是為了向廣大的讀者和學生們交代，就怕碰上「打破沙鍋問到底」，不得不「上窮碧落下黃泉」追根究底，這才由衷佩服馬克吐溫的博學多聞與寫作天分。然而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注釋固然可以說明一二，也不得不慨嘆翻譯有時候會「隔靴搔癢」，中西語言文字的隔閡有時真是一道難以跨越的鴻溝。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不過，偶而發現中文裡也有巧妙的相似成語可以套用，也常欣喜若狂。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964488" cy="5798269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由衷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佩服全書的豐富譬喻及套用典故，一方面在腳注裡詳細說明，一方面也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在譯文添加幾個字捕捉一點神韻，但願讀者不要怪我「畫蛇添足」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。譬如第四章裡赫克說他仿效阿拉丁神燈故事，也去找了一盞舊油燈和一只鐵指環，想搓出一個精靈來，左搓右搓，搓得全身汗如雨下，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sweat like an Injun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字面上看起來只是「像印地安人流汗」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，讀者一定不明就裡，原來有典故，北美印地安人有所謂的「蒸氣浴小屋子」（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sweat-houses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sweat-lodges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），勇士們在悶燒的小屋子裡熬上一整夜，熬得汗如雨下，第二天清早躍入冰冷的河水裡，除了鍛鍊體魄之外，還兼具宗教儀式功用，因此我多加幾個字，譯成「</a:t>
            </a:r>
            <a:r>
              <a:rPr lang="zh-TW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活像從印地安人蒸氣浴小屋子熬出來似的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，洗過三溫暖的讀者更能體會那種流汗滋味。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765175"/>
            <a:ext cx="8229600" cy="5365750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譯注過程中，往往為了一句話，我經常改過來又改回去好多遍，自己頭都昏了，懊惱才疏學淺。但我也挺得意，終於決定把公爵自稱的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Bridgewater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譯為「橋樑水公爵」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，而國王稱人家</a:t>
            </a:r>
            <a:r>
              <a:rPr lang="en-US" altLang="zh-TW" sz="2800" dirty="0" err="1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Bilgewater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譯為「污艙水公爵」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，以「意譯」取代傳統「音譯」人名姓氏，反而更能襯托其對比作用。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另外，我也頗得意原文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nigger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這個字我特別譯為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「黑鬼」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，希望兼顧音譯與意譯，就像我們口語常說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「日本鬼子」或「洋鬼子」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有幾分親切口吻，未必有蔑視意味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26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981075"/>
            <a:ext cx="8229600" cy="5149850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翻譯此書最大的困擾就是，難以呈現馬克吐溫那種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「俚俗卻隱藏典雅」、「樸拙卻匠心獨運」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的文字技巧，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行雲流水，彷彿信手拈來，得來全不費功夫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。英文裡面有聽音辨字、拼字錯誤、文法不通，可惜這個特色在翻譯過程中呈現不出來。中文裡面有破音字、白字、別字，也完全派不上用場。</a:t>
            </a: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我曾經考慮使用低俗的白話中文，來傳達馬克吐溫的創意文字，但發覺完全失真。如果把赫克的連篇錯誤還原成正確英文後，會發覺其實並不低俗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2007/10/13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27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618040" cy="453072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原著中有很多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強調語意或特殊語氣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之處，在英文以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2800" i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斜體字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表示，本書中文翻譯則以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粗體字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表示，因為「</a:t>
            </a:r>
            <a:r>
              <a:rPr lang="zh-TW" altLang="zh-TW" sz="2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斜體字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」在中文印刷體比較少見，不如「</a:t>
            </a:r>
            <a:r>
              <a:rPr lang="zh-TW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粗體字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」來得醒目。原著中有的句子很長很長，但斷句斷得七零八落，也順應裁剪成合身的口語，企圖多少呈現原著某種抑揚頓挫的神韻。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EC5F-C92F-47FB-8D7F-631CE76A1872}" type="slidenum">
              <a:rPr lang="en-US" altLang="zh-TW" smtClean="0"/>
              <a:pPr/>
              <a:t>28</a:t>
            </a:fld>
            <a:endParaRPr lang="en-US" altLang="zh-TW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演講大綱</a:t>
            </a:r>
            <a:endParaRPr lang="zh-TW" alt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8229600" cy="3888011"/>
          </a:xfrm>
        </p:spPr>
        <p:txBody>
          <a:bodyPr/>
          <a:lstStyle/>
          <a:p>
            <a:pPr marL="812800" indent="-812800">
              <a:buFont typeface="Wingdings" pitchFamily="2" charset="2"/>
              <a:buNone/>
            </a:pPr>
            <a:r>
              <a:rPr lang="en-US" altLang="zh-TW" dirty="0" smtClean="0">
                <a:latin typeface="Arial"/>
              </a:rPr>
              <a:t> </a:t>
            </a:r>
            <a:endParaRPr lang="en-US" altLang="zh-TW" dirty="0" smtClean="0"/>
          </a:p>
          <a:p>
            <a:pPr marL="812800" indent="-812800"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） 馬克吐溫筆名由來、生平簡介、寫作生涯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marL="812800" indent="-812800">
              <a:buNone/>
            </a:pPr>
            <a:r>
              <a:rPr lang="en-US" altLang="zh-TW" dirty="0" smtClean="0">
                <a:latin typeface="Times New Roman" pitchFamily="18" charset="0"/>
              </a:rPr>
              <a:t>2</a:t>
            </a:r>
            <a:r>
              <a:rPr lang="zh-TW" altLang="en-US" dirty="0" smtClean="0">
                <a:latin typeface="Times New Roman" pitchFamily="18" charset="0"/>
              </a:rPr>
              <a:t>）</a:t>
            </a:r>
            <a:r>
              <a:rPr lang="en-US" altLang="zh-TW" dirty="0" smtClean="0">
                <a:latin typeface="Times New Roman" pitchFamily="18" charset="0"/>
              </a:rPr>
              <a:t>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赫克歷險記</a:t>
            </a:r>
            <a:r>
              <a:rPr lang="en-US" altLang="zh-TW" dirty="0" smtClean="0">
                <a:latin typeface="Times New Roman" pitchFamily="18" charset="0"/>
              </a:rPr>
              <a:t>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從「禁書」變成「經典」的歷程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812800" indent="-812800">
              <a:buNone/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）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赫克歷險記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》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的寫作過程、人物造型、敘事策略、雙重文本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marL="812800" indent="-81280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赫克歷險記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湯姆歷險記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的關係</a:t>
            </a:r>
          </a:p>
          <a:p>
            <a:pPr marL="812800" indent="-812800">
              <a:buNone/>
            </a:pPr>
            <a:endParaRPr lang="zh-TW" altLang="en-US" i="1" dirty="0" smtClean="0">
              <a:latin typeface="Times New Roman" pitchFamily="18" charset="0"/>
              <a:ea typeface="標楷體" pitchFamily="65" charset="-120"/>
            </a:endParaRPr>
          </a:p>
          <a:p>
            <a:pPr marL="812800" indent="-812800">
              <a:buNone/>
            </a:pPr>
            <a:endParaRPr lang="zh-TW" altLang="en-US" i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 descr="Mark Twain 榮譽博士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19" y="260648"/>
            <a:ext cx="4306249" cy="6408712"/>
          </a:xfrm>
        </p:spPr>
      </p:pic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250704" cy="5577483"/>
          </a:xfrm>
        </p:spPr>
        <p:txBody>
          <a:bodyPr/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馬克吐溫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父親去世，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輟學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打工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幫助家計，相當於只念到小學畢業而已。後來能夠成為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世界級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大文豪，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還獲頒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英國牛津大學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美國耶魯大學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榮譽博士學位，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完全靠自學功夫，而且時勢造英雄，環境逼得他必須自立自強。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以此與同學共勉之。</a:t>
            </a:r>
            <a:endParaRPr lang="zh-TW" altLang="en-US" sz="2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譯注本書最大目的在於提供社會大眾與莘莘學子一個中文讀本，將學術殿堂的經典予以平民化、普及化，以提升全民閱讀水準與人文素養。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在本書「導讀」及每一頁下方「注釋」中，我儘量說明這本書的微言大義、主旨與主題、套用譬喻的成語、寫作手法與文字技巧、字裡行間的弦外之音等等，將心比心把讀者當成我的學生。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2007/10/13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01C7F-BB2B-4631-832D-7F8CD84209ED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3074" name="Picture 2" descr="C:\Users\ACWANG\Desktop\Mark Twain pictures\Mark Twain on front page of Ti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5112568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ACWANG\Desktop\Mark Twain pictures\Mark Twain at 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59832" y="332656"/>
            <a:ext cx="5307698" cy="6525344"/>
          </a:xfrm>
          <a:prstGeom prst="rect">
            <a:avLst/>
          </a:prstGeom>
          <a:noFill/>
        </p:spPr>
      </p:pic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馬克吐溫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歲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8466-5B05-4A04-AFC9-79D46F7617FD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>
                <a:solidFill>
                  <a:schemeClr val="tx1"/>
                </a:solidFill>
              </a:rPr>
              <a:t>The Portrait of Mark Twain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92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84996" name="Picture 4" descr="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663" y="1412875"/>
            <a:ext cx="4095750" cy="5083175"/>
          </a:xfrm>
          <a:prstGeom prst="rect">
            <a:avLst/>
          </a:prstGeom>
          <a:noFill/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611188" y="2195513"/>
            <a:ext cx="33131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TW" sz="2800" b="1">
                <a:latin typeface="Times New Roman" pitchFamily="18" charset="0"/>
                <a:cs typeface="Times New Roman" pitchFamily="18" charset="0"/>
              </a:rPr>
              <a:t>Mark Twain , </a:t>
            </a:r>
          </a:p>
          <a:p>
            <a:r>
              <a:rPr lang="en-US" altLang="zh-TW" sz="2800" b="1">
                <a:latin typeface="Times New Roman" pitchFamily="18" charset="0"/>
                <a:cs typeface="Times New Roman" pitchFamily="18" charset="0"/>
              </a:rPr>
              <a:t>photo courtesy of </a:t>
            </a:r>
            <a:endParaRPr lang="en-US" altLang="zh-TW" sz="2800">
              <a:latin typeface="Times New Roman" pitchFamily="18" charset="0"/>
            </a:endParaRPr>
          </a:p>
          <a:p>
            <a:pPr eaLnBrk="0" hangingPunct="0"/>
            <a:r>
              <a:rPr lang="en-US" altLang="zh-TW" sz="2800" b="1">
                <a:latin typeface="Times New Roman" pitchFamily="18" charset="0"/>
                <a:cs typeface="Times New Roman" pitchFamily="18" charset="0"/>
              </a:rPr>
              <a:t>Nevada Historical Society</a:t>
            </a:r>
          </a:p>
          <a:p>
            <a:pPr eaLnBrk="0" hangingPunct="0"/>
            <a:endParaRPr lang="en-US" altLang="zh-TW" sz="28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altLang="zh-TW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endParaRPr lang="en-US" altLang="zh-TW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/>
            <a:r>
              <a:rPr lang="en-US" altLang="zh-TW" b="1"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http://www.fadedgiant.net/html/twain_mark_photograph.htm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1D96-B4F5-40B3-93FC-09C8B70FC0B0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600325" y="2349500"/>
            <a:ext cx="4587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950913" y="1147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zh-TW"/>
          </a:p>
        </p:txBody>
      </p:sp>
      <p:pic>
        <p:nvPicPr>
          <p:cNvPr id="2050" name="Picture 2" descr="C:\Users\ACWANG\Desktop\Mark Twain pictures\Mark Twain 中年英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0"/>
            <a:ext cx="4824537" cy="67413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34</a:t>
            </a:fld>
            <a:endParaRPr lang="en-US" altLang="zh-TW"/>
          </a:p>
        </p:txBody>
      </p:sp>
      <p:pic>
        <p:nvPicPr>
          <p:cNvPr id="1026" name="Picture 2" descr="C:\Users\ACWANG\Desktop\Mark Twain pictures\Mark Twain in Top H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688632" cy="761328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35</a:t>
            </a:fld>
            <a:endParaRPr lang="en-US" altLang="zh-TW"/>
          </a:p>
        </p:txBody>
      </p:sp>
      <p:pic>
        <p:nvPicPr>
          <p:cNvPr id="3074" name="Picture 2" descr="C:\Users\ACWANG\Desktop\Mark Twain pictures\Mark Twain smoking pi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530678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48680-7F8B-4A9B-8686-6F73716BF37D}" type="slidenum">
              <a:rPr lang="en-US" altLang="zh-TW"/>
              <a:pPr/>
              <a:t>36</a:t>
            </a:fld>
            <a:endParaRPr lang="en-US" altLang="zh-TW"/>
          </a:p>
        </p:txBody>
      </p:sp>
      <p:pic>
        <p:nvPicPr>
          <p:cNvPr id="4098" name="Picture 2" descr="C:\Users\ACWANG\Desktop\Mark Twain pictures\Mark Twain 老年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0"/>
            <a:ext cx="524888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D72C-9F68-4EE8-A36C-2AB3CC277139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 sz="4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060575"/>
            <a:ext cx="2808287" cy="4032250"/>
          </a:xfrm>
        </p:spPr>
        <p:txBody>
          <a:bodyPr/>
          <a:lstStyle/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2" name="Picture 4" descr="Mark Twain">
            <a:hlinkClick r:id="rId2" tooltip="Mark Twain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0"/>
            <a:ext cx="5761533" cy="6597352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/>
              <a:t>2007/10/13</a:t>
            </a:r>
            <a:endParaRPr lang="en-US" altLang="zh-TW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23AD5-C23C-4C3E-88A4-59F789DC1FE5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90116" name="Picture 4" descr="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754563" cy="6335713"/>
          </a:xfrm>
          <a:prstGeom prst="rect">
            <a:avLst/>
          </a:prstGeom>
          <a:noFill/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5508625" y="1196975"/>
            <a:ext cx="32750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TW" sz="2400" b="1">
                <a:latin typeface="Times New Roman" pitchFamily="18" charset="0"/>
                <a:cs typeface="Times New Roman" pitchFamily="18" charset="0"/>
              </a:rPr>
              <a:t>Mark Twain in New Hampshire, 1905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400">
                <a:latin typeface="Times New Roman" pitchFamily="18" charset="0"/>
                <a:cs typeface="Times New Roman" pitchFamily="18" charset="0"/>
              </a:rPr>
            </a:br>
            <a:endParaRPr lang="en-US" altLang="zh-TW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The New York Times Photo Archives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487988" y="532447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TW" altLang="zh-TW">
              <a:latin typeface="Arial" charset="0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5416550" y="5392738"/>
            <a:ext cx="32591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http://www.visitcarsoncity.com/history/people/mark_twain.php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0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56B93B8-E538-4A44-AC6A-C93F2D1AD0D3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zh-TW" altLang="zh-TW" sz="7200" i="1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4000" i="1"/>
              <a:t/>
            </a:r>
            <a:br>
              <a:rPr lang="en-US" altLang="zh-TW" sz="4000" i="1"/>
            </a:br>
            <a:endParaRPr lang="en-US" altLang="zh-TW" sz="4000" i="1"/>
          </a:p>
        </p:txBody>
      </p:sp>
      <p:pic>
        <p:nvPicPr>
          <p:cNvPr id="5122" name="Picture 2" descr="C:\Users\ACWANG\Desktop\Mark Twain pictures\Mark Twain 晚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8686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齊邦媛賀卡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88640"/>
            <a:ext cx="4104456" cy="640871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F4F2-CE88-43EA-9AA5-9752F43C0923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7538" y="1773238"/>
            <a:ext cx="4038600" cy="5472112"/>
          </a:xfrm>
        </p:spPr>
        <p:txBody>
          <a:bodyPr/>
          <a:lstStyle/>
          <a:p>
            <a:endParaRPr lang="zh-TW" altLang="zh-TW" sz="2800"/>
          </a:p>
        </p:txBody>
      </p:sp>
      <p:pic>
        <p:nvPicPr>
          <p:cNvPr id="52230" name="Picture 6" descr="Portrait of Mark Twain, three-quarter length portrait, seated, facing slightly right, with cigar in hand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9938" y="188913"/>
            <a:ext cx="4764310" cy="6335712"/>
          </a:xfrm>
          <a:noFill/>
          <a:ln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1940</a:t>
            </a:r>
            <a:r>
              <a:rPr lang="zh-TW" altLang="en-US" sz="2800" dirty="0" smtClean="0"/>
              <a:t>年紀念郵票</a:t>
            </a:r>
            <a:endParaRPr lang="zh-TW" alt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 sz="28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0D0A-68A4-4052-A6B1-352BE48E3943}" type="slidenum">
              <a:rPr lang="en-US" altLang="zh-TW" smtClean="0"/>
              <a:pPr/>
              <a:t>41</a:t>
            </a:fld>
            <a:endParaRPr lang="en-US" altLang="zh-TW"/>
          </a:p>
        </p:txBody>
      </p:sp>
      <p:pic>
        <p:nvPicPr>
          <p:cNvPr id="1026" name="Picture 2" descr="C:\Users\ACWANG\Desktop\Mark Twain pictures\Mark Twain 郵票 1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4869394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2011</a:t>
            </a:r>
            <a:r>
              <a:rPr lang="zh-TW" altLang="en-US" sz="2800" dirty="0" smtClean="0"/>
              <a:t>年紀念郵票</a:t>
            </a:r>
            <a:endParaRPr lang="zh-TW" altLang="en-US" sz="28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0D0A-68A4-4052-A6B1-352BE48E3943}" type="slidenum">
              <a:rPr lang="en-US" altLang="zh-TW" smtClean="0"/>
              <a:pPr/>
              <a:t>42</a:t>
            </a:fld>
            <a:endParaRPr lang="en-US" altLang="zh-TW"/>
          </a:p>
        </p:txBody>
      </p:sp>
      <p:pic>
        <p:nvPicPr>
          <p:cNvPr id="2050" name="Picture 2" descr="C:\Users\ACWANG\Desktop\Mark Twain pictures\Mark Twain 郵票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868456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D6C4-4DCA-4D2B-AEFD-BF47381477BD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>
                <a:solidFill>
                  <a:schemeClr val="tx1"/>
                </a:solidFill>
              </a:rPr>
              <a:t>Mark Twain’s signatures</a:t>
            </a:r>
            <a:r>
              <a:rPr lang="en-US" altLang="zh-TW"/>
              <a:t> </a:t>
            </a:r>
          </a:p>
        </p:txBody>
      </p:sp>
      <p:pic>
        <p:nvPicPr>
          <p:cNvPr id="88067" name="Picture 3" descr="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5472112" cy="1198563"/>
          </a:xfrm>
          <a:prstGeom prst="rect">
            <a:avLst/>
          </a:prstGeom>
          <a:noFill/>
        </p:spPr>
      </p:pic>
      <p:pic>
        <p:nvPicPr>
          <p:cNvPr id="88068" name="Picture 4" descr="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284538"/>
            <a:ext cx="5040312" cy="1122362"/>
          </a:xfrm>
          <a:prstGeom prst="rect">
            <a:avLst/>
          </a:prstGeom>
          <a:noFill/>
        </p:spPr>
      </p:pic>
      <p:pic>
        <p:nvPicPr>
          <p:cNvPr id="88069" name="Picture 5" descr="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868863"/>
            <a:ext cx="4895850" cy="1023937"/>
          </a:xfrm>
          <a:prstGeom prst="rect">
            <a:avLst/>
          </a:prstGeom>
          <a:noFill/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55625" y="6442075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>
              <a:latin typeface="Arial" charset="0"/>
            </a:endParaRP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44</a:t>
            </a:fld>
            <a:endParaRPr lang="en-US" altLang="zh-TW"/>
          </a:p>
        </p:txBody>
      </p:sp>
      <p:pic>
        <p:nvPicPr>
          <p:cNvPr id="2050" name="Picture 2" descr="C:\Users\ACWANG\Desktop\Mark Twain pictures\Mark Twain riverboat Disne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0"/>
            <a:ext cx="732559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45</a:t>
            </a:fld>
            <a:endParaRPr lang="en-US" altLang="zh-TW"/>
          </a:p>
        </p:txBody>
      </p:sp>
      <p:pic>
        <p:nvPicPr>
          <p:cNvPr id="3074" name="Picture 2" descr="C:\Users\ACWANG\Desktop\Mark Twain pictures\Mark Twain riverboat Disney 背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6504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D85-1103-4407-83E7-0D13D3DDA4FB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12800" indent="-812800"/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1)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馬克吐溫筆名由來、生平簡介、寫作生涯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1835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日出生於密蘇里州的一個小村莊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Florida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（佛羅里達），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歲時全家遷居至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密西西比河畔另一個小村莊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Hannibal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（漢尼拔）。他的兩本知名小說，《湯姆歷險記》與《赫克歷險記》，所描述的小鎮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St. Petersburg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（聖彼得堡），就是這個家鄉村莊的縮影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，那是他的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idyll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（田園牧歌）兼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nightmare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（夢魘），既有美好的童年回憶，又有無奈的社會暴力，往後在他作品反覆出現。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3061D-DAD2-4AB3-8F30-1C70AD4E31AC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2525" y="908720"/>
            <a:ext cx="7451923" cy="518410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筆名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Mark Twain </a:t>
            </a:r>
          </a:p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原名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Samuel Langhorne Clemens</a:t>
            </a:r>
          </a:p>
          <a:p>
            <a:pPr>
              <a:lnSpc>
                <a:spcPct val="90000"/>
              </a:lnSpc>
              <a:buNone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馬克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吐溫在密西西比河河岸的小鎮出生長大，從小看著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大型「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蒸汽輪船」（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steamboat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）南下北上來往頻繁，是不可或缺的交通工具，但是密西西比河泥沙淤積嚴重，大大小小沙洲很多，每次洪水氾濫之後河道就會改變，大型輪船容易擱淺，必須有一位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當地的、熟悉水域的、領有執照的「領航員」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riverboat pilot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，駕著小船在前面指引水道，輪船完全聽命於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他。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48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馬克吐溫他們一夥小孩子覺得他很神氣、很有權威，立志將來要當領航員，長大之後馬克吐溫果然如願以償，拜師學藝考取了一張執照，也當了四年風風光光的領航員。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Mark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是「標示」的意思，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Twain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two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「二」，指的是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two fathoms deep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「兩潯深」的河水深度（一潯等於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呎深），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呎深是船隻可以安全通過的水深，也是領航員叫喚的口令。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Mark Twain’s birthplace</a:t>
            </a:r>
            <a:endParaRPr lang="zh-TW" altLang="en-US" sz="280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49</a:t>
            </a:fld>
            <a:endParaRPr lang="en-US" altLang="zh-TW"/>
          </a:p>
        </p:txBody>
      </p:sp>
      <p:pic>
        <p:nvPicPr>
          <p:cNvPr id="6146" name="Picture 2" descr="C:\Users\ACWANG\Desktop\Mark Twain pictures\Mark Twain birthp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34275" cy="48482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124745"/>
            <a:ext cx="8229600" cy="5006180"/>
          </a:xfrm>
        </p:spPr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我譯注本書時，處處以中研院歐美所單德興教授的《格理弗遊記》為楷模，那是國科會西洋經典譯注計畫的第一批成果，他的譯注本鉅細靡遺面面俱到，無所不用其極的詳盡，雅俗共賞，同時滿足學術研究水準與兼顧大眾閱讀口味，我自嘆弗如，安慰自己只要做到一半就好了。他那本《格理弗遊記》真的可以作為傳家之寶的必備讀物，擺在家家戶戶的書架上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22FAC-A023-4A65-819D-2837B1A39850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馬克吐溫成長的城鎮</a:t>
            </a:r>
            <a:r>
              <a:rPr lang="zh-TW" altLang="en-US" dirty="0"/>
              <a:t> 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Hannibal, Missouri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endParaRPr lang="zh-TW" altLang="zh-TW"/>
          </a:p>
        </p:txBody>
      </p:sp>
      <p:pic>
        <p:nvPicPr>
          <p:cNvPr id="113668" name="Picture 4" descr="Mark Twain House, Hannibal, Missou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7488237" cy="4248150"/>
          </a:xfrm>
          <a:prstGeom prst="rect">
            <a:avLst/>
          </a:prstGeom>
          <a:noFill/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1042988" y="5661025"/>
            <a:ext cx="70564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TW" altLang="en-US" sz="1200"/>
              <a:t>出處</a:t>
            </a:r>
            <a:r>
              <a:rPr lang="en-US" altLang="zh-TW" sz="1200"/>
              <a:t>: Boucher, Jack E. "Mark Twain House, 206 Hill St. Between N. Main &amp; First Sts., Hannibal, Marion County, Missiouri." 1934. Historic American Buildings Survey/Historic American Engineering Record, Library of Congress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51</a:t>
            </a:fld>
            <a:endParaRPr lang="en-US" altLang="zh-TW"/>
          </a:p>
        </p:txBody>
      </p:sp>
      <p:pic>
        <p:nvPicPr>
          <p:cNvPr id="11266" name="Picture 2" descr="C:\Users\ACWANG\Desktop\Mark Twain pictures\TS Boyhood Ho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740801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52</a:t>
            </a:fld>
            <a:endParaRPr lang="en-US" altLang="zh-TW"/>
          </a:p>
        </p:txBody>
      </p:sp>
      <p:pic>
        <p:nvPicPr>
          <p:cNvPr id="12290" name="Picture 2" descr="C:\Users\ACWANG\Desktop\Mark Twain pictures\TS Becky Thatcher Ho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064897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6ADE-2FE6-4E1A-A3CB-8230850F663E}" type="slidenum">
              <a:rPr lang="en-US" altLang="zh-TW"/>
              <a:pPr/>
              <a:t>53</a:t>
            </a:fld>
            <a:endParaRPr lang="en-US" altLang="zh-TW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052737"/>
            <a:ext cx="7884740" cy="49686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吐溫的父親是一個野心勃勃受人尊重的鄉下律師兼雜貨店老闆，但家中食指浩繁不甚寬裕，他去世時馬克吐溫才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歲，身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為七個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孩子中的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老六，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就得輟學去工作，幫忙負擔家計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他先後在印刷廠當學徒，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在雜貨店、書店、藥房打工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歲跟著大哥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Orion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從事出版業，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後到處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旅行兼差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印刷，當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報社特派員記者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有機會長期利用印刷廠的圖書室，免費徹夜閱讀各式各樣的文章書籍，博覽群籍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dirty="0">
                <a:latin typeface="標楷體" pitchFamily="65" charset="-120"/>
                <a:ea typeface="標楷體" pitchFamily="65" charset="-120"/>
              </a:rPr>
            </a:b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54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416824" cy="4530725"/>
          </a:xfrm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歲拜師學藝當上領航員，直到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歲南北戰爭爆發河上運輸停頓為止。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時他大哥被林肯總統任命為內華達州州政府秘書與檔案總管，帶著他上任。這其間他開始斷斷續續寫短文，投稿給報章雜誌，嘗試「旅遊見聞錄」的寫作路線。馬克吐溫一生成就，可以說是實踐「行萬里路，讀萬卷書」的結果。</a:t>
            </a:r>
            <a:endParaRPr lang="zh-TW" altLang="en-US" sz="2800" dirty="0"/>
          </a:p>
        </p:txBody>
      </p:sp>
    </p:spTree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824F-B519-4D65-AE04-38A314979ECD}" type="slidenum">
              <a:rPr lang="en-US" altLang="zh-TW"/>
              <a:pPr/>
              <a:t>55</a:t>
            </a:fld>
            <a:endParaRPr lang="en-US" altLang="zh-TW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"/>
            <a:ext cx="7834064" cy="638175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歲時他出版了非常有名的短篇小說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〈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卡拉維爾郡惡名昭彰的跳蛙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〉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（“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 Notorious Jumping Frog of Calaveras County”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，結合「大話故事」（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tall tale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）的誇張吹牛方式，大獲讀者歡迎。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他在雜誌連載系列書信，報導旅遊見聞，用了一個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虛構的人物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Mr. Brown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，來發表各種見解與批判，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彷彿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腹語術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ventriloquism 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的手法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，馬克吐溫這才發現他大可為所欲為，只要聲稱他只是在轉述他人所言，這種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「借刀殺人能屈能伸」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的手法奠定他往後作品的成功基礎，尤其是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赫克歷險記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裡的赫克，簡直奧妙到極點，小說理論家更是讚不絕口，處處以此為範例。</a:t>
            </a:r>
            <a:r>
              <a:rPr lang="en-US" altLang="zh-TW" sz="2800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6DC63-99AF-4908-BE44-E938F93DE9E7}" type="slidenum">
              <a:rPr lang="en-US" altLang="zh-TW"/>
              <a:pPr/>
              <a:t>56</a:t>
            </a:fld>
            <a:endParaRPr lang="en-US" altLang="zh-TW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68413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TW" sz="2800" dirty="0"/>
              <a:t>   </a:t>
            </a:r>
            <a:endParaRPr lang="en-US" altLang="zh-TW" sz="2800" dirty="0" smtClean="0"/>
          </a:p>
          <a:p>
            <a:pPr>
              <a:lnSpc>
                <a:spcPct val="90000"/>
              </a:lnSpc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馬克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吐溫一直都是非常有名的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演說家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，當年有人長途跋涉，就是為了聽他一場演講，他常常逗得滿堂聽眾哄然大笑，而自己始終維持一副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「冷面笑匠」（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dead-pan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的面孔，他的寫作技巧也因此而聞名，敘事者彷彿都是向著讀者面對面說話，別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「親切感」（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intimacy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和「臨場感」（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immediacy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這個特色在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赫克歷險記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也發揮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得淋漓盡致，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彷彿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就是那個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現場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聆聽故事的聽眾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感覺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從頭到尾全程參與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zh-TW" sz="2400" dirty="0"/>
          </a:p>
        </p:txBody>
      </p:sp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57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755576" y="1484313"/>
            <a:ext cx="7474024" cy="4646612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馬克吐溫靠創作名利雙收，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39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歲時搬進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名師設計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豪宅，這棟豪宅也是今日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「馬克吐溫紀念館」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Mark Twain House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所在地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（位於康乃狄克州的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Hartford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，馬克吐溫在此度過其一生最幸福而且創作最豐富的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年歲月。這棟豪宅有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間臥房、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間衛浴，結合密西西比河蒸汽輪船、英國古堡、維多利亞教堂的風格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，造價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多萬美元。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CC5DC-84BD-4EB9-9395-D4227670AC2C}" type="slidenum">
              <a:rPr lang="en-US" altLang="zh-TW"/>
              <a:pPr/>
              <a:t>58</a:t>
            </a:fld>
            <a:endParaRPr lang="en-US" altLang="zh-TW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>
                <a:solidFill>
                  <a:schemeClr val="tx1"/>
                </a:solidFill>
                <a:latin typeface="Times New Roman" pitchFamily="18" charset="0"/>
              </a:rPr>
              <a:t>Mark Twain House</a:t>
            </a:r>
          </a:p>
        </p:txBody>
      </p:sp>
      <p:pic>
        <p:nvPicPr>
          <p:cNvPr id="87043" name="Picture 3" descr="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01990"/>
            <a:ext cx="5507658" cy="515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251520" y="1484784"/>
            <a:ext cx="328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Architect: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Edward T. Potter. 1831-1904</a:t>
            </a:r>
            <a:r>
              <a:rPr lang="en-US" altLang="zh-TW" dirty="0">
                <a:latin typeface="Arial" charset="0"/>
              </a:rPr>
              <a:t> 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23850" y="2564057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TW" dirty="0" smtClean="0">
                <a:latin typeface="Arial" charset="0"/>
              </a:rPr>
              <a:t> </a:t>
            </a:r>
            <a:endParaRPr lang="en-US" altLang="zh-TW" dirty="0">
              <a:latin typeface="Arial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23850" y="2392437"/>
            <a:ext cx="28079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Address: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351 Farmington Avenue Hartford, CT</a:t>
            </a:r>
            <a:r>
              <a:rPr lang="en-US" altLang="zh-TW" dirty="0">
                <a:latin typeface="Arial" charset="0"/>
              </a:rPr>
              <a:t> 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23850" y="3726591"/>
            <a:ext cx="2952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Current Use: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House Museum</a:t>
            </a:r>
            <a:r>
              <a:rPr lang="en-US" altLang="zh-TW" dirty="0">
                <a:latin typeface="Arial" charset="0"/>
              </a:rPr>
              <a:t> </a:t>
            </a:r>
          </a:p>
          <a:p>
            <a:endParaRPr lang="en-US" altLang="zh-TW" dirty="0">
              <a:latin typeface="Arial" charset="0"/>
            </a:endParaRPr>
          </a:p>
          <a:p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http://www.library.unr.edu/friends/hallfame/twain.html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4" grpId="0"/>
      <p:bldP spid="87045" grpId="0"/>
      <p:bldP spid="87046" grpId="0"/>
      <p:bldP spid="870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59</a:t>
            </a:fld>
            <a:endParaRPr lang="en-US" altLang="zh-TW"/>
          </a:p>
        </p:txBody>
      </p:sp>
      <p:pic>
        <p:nvPicPr>
          <p:cNvPr id="7170" name="Picture 2" descr="C:\Users\ACWANG\Desktop\Mark Twain pictures\Mark Twain Hous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336704" cy="483266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8BF20-2CCC-4C18-9B7A-9D9A21A2B90F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>
          <a:xfrm>
            <a:off x="755576" y="1556792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在此特別鼓勵家長們，帶領著孩子早一點開始閱讀經典，開拓視野增廣見聞，畢竟那都是文化的「瑰寶」，有口皆碑代代繼承的「薪傳」。也希望我這本精心譯注的《赫克歷險記》，能夠提供深度閱讀的樂趣，原來馬克吐溫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幽默大師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的美譽當之無愧。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60</a:t>
            </a:fld>
            <a:endParaRPr lang="en-US" altLang="zh-TW"/>
          </a:p>
        </p:txBody>
      </p:sp>
      <p:pic>
        <p:nvPicPr>
          <p:cNvPr id="8194" name="Picture 2" descr="C:\Users\ACWANG\Desktop\Mark Twain pictures\Mark Twain Hous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912768" cy="57874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61</a:t>
            </a:fld>
            <a:endParaRPr lang="en-US" altLang="zh-TW"/>
          </a:p>
        </p:txBody>
      </p:sp>
      <p:pic>
        <p:nvPicPr>
          <p:cNvPr id="9218" name="Picture 2" descr="C:\Users\ACWANG\Desktop\Mark Twain pictures\Mark Twain House conservatory out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5"/>
            <a:ext cx="5040560" cy="62406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62</a:t>
            </a:fld>
            <a:endParaRPr lang="en-US" altLang="zh-TW"/>
          </a:p>
        </p:txBody>
      </p:sp>
      <p:pic>
        <p:nvPicPr>
          <p:cNvPr id="10242" name="Picture 2" descr="C:\Users\ACWANG\Desktop\Mark Twain pictures\Mark Twain House conserva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9144000" cy="6121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2007/10/13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63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971600" y="1916832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這裡經常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高朋滿座，文人雅士絡繹不絕，成為藝文界名流聚會場所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，招待從波士頓到紐約的各方名人貴客，以致於維護這棟豪宅，需要動用六位僕人及每年高達十萬美元的費用，馬克吐溫一向以好客著稱，當然也多少有一點點炫耀心理。</a:t>
            </a:r>
            <a:endParaRPr lang="zh-TW" altLang="en-US" sz="2800" dirty="0"/>
          </a:p>
        </p:txBody>
      </p:sp>
    </p:spTree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64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611560" y="1556792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但也因為賓客絡繹不絕，害得馬克吐溫沒有辦法在家裡專心寫作，必須躲到紐約州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Elmira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附近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他小姨子特別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為他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蓋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一座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八角樓書房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，書房座落在小山坡上，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形狀像駕駛艙，每一面都有窗戶，花木扶疏，爬藤遮蔽，清涼幽雅，遠離正屋的喧囂，眺望鄉間的遠山近水，儼如世外桃源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，馬克吐溫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多部作品及《赫克歷險記》都在此地完成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65</a:t>
            </a:fld>
            <a:endParaRPr lang="en-US" altLang="zh-TW"/>
          </a:p>
        </p:txBody>
      </p:sp>
      <p:pic>
        <p:nvPicPr>
          <p:cNvPr id="13314" name="Picture 2" descr="C:\Users\ACWANG\Desktop\Mark Twain pictures\Mark Twain 寫作八角樓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328592" cy="62720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66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1619672" y="1916832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年過五十開始內憂外患，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投資新式印刷機器失敗，一度債臺高築，但他堅持不肯宣告破產</a:t>
            </a:r>
            <a:r>
              <a:rPr lang="zh-TW" altLang="en-US" sz="3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，硬是靠著巡迴世界演講，短短幾年之內就清償所有債務。</a:t>
            </a:r>
            <a:endParaRPr lang="en-US" altLang="zh-TW" sz="3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67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為了籌款還債，他關閉了豪宅，搬到歐洲去住以節省開支，又放下身段，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拖著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歲垂垂老矣的身軀，展開巡迴美國各地及環球演講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，夜夜棲宿於異鄉旅館，足跡遍及太平洋西北部及澳洲、紐西蘭、印度、錫蘭、南非等國，在印度時還遇見聖雄甘地（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Mahatma Gandhi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三年之後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63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歲終於清償所有債務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，馬克吐溫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此一事蹟令全世界為之肅然起敬，至今仍然津津樂道爭相傳誦，畢竟他是經得起大風大浪、大起大落的人物，破產之後還可以東山再起，堪為後世楷模。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37C2-EF67-4C0A-A212-23CE91D05E4A}" type="slidenum">
              <a:rPr lang="en-US" altLang="zh-TW" smtClean="0"/>
              <a:pPr/>
              <a:t>68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1115616" y="1916832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為了還債，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他也出書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記錄他在夏威夷、印度、錫蘭、非洲等地的所見所聞，但因債務纏身喪失雅興，沒有以往的閒情逸致，內容卻是揭露白人帝國主義掠奪殖民地的殘忍內幕，往後他的關懷重心轉向人道主義，反對帝國侵略剝削弱勢族群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69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馬克吐溫環遊世界巡迴演講，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雖然沒有到過中國，但心儀中國的山川秀麗與宅心仁厚，也與中國頗有淵源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他長期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關懷修築鐵路華工所受的不人道對待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，更在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1900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23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日於紐約博物館發表演講，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抨擊當時八國聯軍侵略中國及火燒圓明園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，宣示其反帝國主義立場，因為馬克吐溫是「美國反帝國主義聯盟」發起人之一，並於次年發表兩篇文章，強烈抨擊帝國主義的侵略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mollieusedbook-img600x450-1231300597470127_x___y____2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136904" cy="633670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353425" cy="5797550"/>
          </a:xfrm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1899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寫的短篇小說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〈敗壞海德里堡的人〉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Man that Corrupted </a:t>
            </a:r>
            <a:r>
              <a:rPr lang="en-US" altLang="zh-TW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Hadleyberg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” 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也是馬克吐溫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最有名的短篇小說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，寫一位外鄉人來到海德里堡這個素以清高誠實而聞名的小鎮，卻受到羞辱，因此設下陷阱報仇，要破壞其名聲。他託人送來一大袋金幣，說是要酬謝曾經幫助過他的一位不知名鎮民，鎮民個個見錢眼開，紛紛編造謊言來爭奪金幣，人人撕下清高的面具，露出貪婪的真面目，到最後才發現這一袋金幣竟然只是鍍金的鉛塊，可是人人都已反目成仇，殘忍相待到無以復加的地步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這篇小說諷刺人性邪惡陰險，描繪得淋漓盡致，讀來大快人心，也成為馬克吐溫的代表作之一，深受讀者喜愛。此時他的寫作風格也逐漸蛻變，以往機智幽默的冷嘲熱諷，變成現在尖酸刻薄的破口謾罵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 smtClean="0"/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71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83568" y="548680"/>
            <a:ext cx="7546032" cy="5582245"/>
          </a:xfrm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1905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歲時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羅斯福總統（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Theodore Roosevelt 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）邀請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入白宮共進晚宴，祝賀馬克吐溫七十壽辰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，賓客眾多，冠蓋雲集。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晚年開始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口述自傳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，並約請好友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Albert Bigelow Paine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住到家裡，然而這位好友卻隻手遮天，隨意銷毀珍貴文獻、偽造面談訪問資料，實在愧對馬克吐溫對他的信任。馬克吐溫口述自傳也不忘開玩笑，說他的後裔或繼承人膽敢在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2006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年前印行，就會被活活燒死；又在稿頁上寫道：任何人皆不得過目，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2406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年才可出版。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72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7762056" cy="5438229"/>
          </a:xfrm>
        </p:spPr>
        <p:txBody>
          <a:bodyPr/>
          <a:lstStyle/>
          <a:p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72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歲到英國接受牛津大學頒贈榮譽博士學位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，這個學位對他是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一大殊榮，因為他上學只上到小學畢業而已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馬克吐溫誕生的那一年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哈雷彗星（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Halley’s Comet 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掃過地球邊緣，七十五年後（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1910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）哈雷彗星再度經過時，他說可能會隨之離去，果然於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日因狹心症逝世，安葬在紐約州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Elmira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的家族墓園。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9FCD-6DB5-4AC8-A33C-B84151ABE653}" type="slidenum">
              <a:rPr lang="en-US" altLang="zh-TW"/>
              <a:pPr/>
              <a:t>73</a:t>
            </a:fld>
            <a:endParaRPr lang="en-US" altLang="zh-TW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413"/>
            <a:ext cx="7834064" cy="46815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dirty="0"/>
              <a:t>  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吐溫一生奮鬥不懈，樂觀進取，自學有成，憑著一枝筆為自己打拼出一片天下，可說是美國人最推崇的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「白手起家」典型（“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self-made success”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）。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他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歲喪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父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輟學、打工，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沒有顯赫家世，沒有飽讀詩書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，但他天資聰穎，觀察入微，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對人情世故的省思，對人性的深度觀察，完全出自個人的體驗與領悟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，其貼切傳神獲得讀者高度共鳴與肯定，再配合個人特有的機智幽默風格，成為當時最受大眾讀者歡迎的作家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2968-9BCB-4490-BFEE-CF0772124B51}" type="slidenum">
              <a:rPr lang="en-US" altLang="zh-TW"/>
              <a:pPr/>
              <a:t>74</a:t>
            </a:fld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/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赫克歷險記</a:t>
            </a:r>
            <a:r>
              <a:rPr lang="en-US" altLang="zh-TW" sz="2800" dirty="0" smtClean="0"/>
              <a:t>》</a:t>
            </a:r>
          </a:p>
        </p:txBody>
      </p:sp>
      <p:pic>
        <p:nvPicPr>
          <p:cNvPr id="96260" name="Picture 4" descr="'An illustration Huckleberry Finn by Edward Windsor Kemble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4248150" cy="6048375"/>
          </a:xfrm>
          <a:prstGeom prst="rect">
            <a:avLst/>
          </a:prstGeom>
          <a:noFill/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755650" y="3141663"/>
            <a:ext cx="3106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zh-TW" alt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D19F-C984-4C6F-A81F-8F706DE06F6A}" type="slidenum">
              <a:rPr lang="en-US" altLang="zh-TW"/>
              <a:pPr/>
              <a:t>75</a:t>
            </a:fld>
            <a:endParaRPr lang="en-US" altLang="zh-TW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566862"/>
          </a:xfrm>
        </p:spPr>
        <p:txBody>
          <a:bodyPr/>
          <a:lstStyle/>
          <a:p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《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赫克歷險記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「禁書」到「經典」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的歷程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530725"/>
          </a:xfrm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赫克歷險記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於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1885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年剛出版時曾引起美國文壇嘩然，衛道人士與公立圖書館紛紛公然抵制查禁，嫌其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言語低俗、充滿種族歧視、誤導青少年離經叛道、凸顯「垃圾白人」（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white trash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）的負面印象、間接肯定黑奴是「高貴野蠻人」（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noble savage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當年知名的康考德圖書館（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Concord Public Library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）及波士頓圖書館（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Boston Public Library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）率先公告下架列為禁書，其他公立圖書館紛紛跟進。</a:t>
            </a:r>
            <a:endParaRPr lang="zh-TW" alt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76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280920" cy="5294312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馬克吐溫得知這個消息一時很憤怒，立刻寫了一段反擊文字，本來要公開發表，但被友人勸阻，那段文字說《赫克歷險記》肯定會因此而賣到兩萬五千本，沒想到第一個月就賣了三萬九千本。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在這本書裡馬克吐溫真的把白人與黑人讀者同時都給得罪了，白人被描寫成「白人垃圾」，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“nigger”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（「黑鬼」）一詞充斥全書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出現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219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次之多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，嚴重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觸犯禁忌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時至今日，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經過知名學者與作家多年來的捍衛，已經成為美國本土文學的曠世經典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，當年的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缺點和詬病，現在都變成優點與特色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86D1-030B-4827-853B-7B053722B18C}" type="slidenum">
              <a:rPr lang="en-US" altLang="zh-TW"/>
              <a:pPr/>
              <a:t>77</a:t>
            </a:fld>
            <a:endParaRPr lang="en-US" altLang="zh-TW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052736"/>
            <a:ext cx="7606928" cy="504008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赫克歷險記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的第一人稱敘事者赫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克，是個半文盲的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歲小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男孩，上學才上了幾個月而已，他有個酒鬼老爸，卻比沒有更糟糕，他是個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化外小子，不受文明羈束，所以也不受文明污染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腐化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看到文明人的盲點和弱點，但也覺得未受文明洗禮而自慚形穢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。他的一言一語充滿真情，也充斥著「反諷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很多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讀者瞧不出端倪，看不懂其中的奧妙，誤以為這就是馬克吐溫個人的態度，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因而嗤之以鼻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，甚至嫌其語言低俗、不入流、教壞小孩子等等。詆毀之餘發起反制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運動。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2007/10/13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78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87624" y="1600200"/>
            <a:ext cx="7041976" cy="4530725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然而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這種低俗的語言，卻是後來文壇一致大力推崇的創舉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，這種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非傳統、非主流、非文人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的敘事策略，是二十世紀文學理論公認的創意突破，馬克吐溫地下有知，一定也會慨嘆十年河東十年河西，當年的禁書現在竟成了經典。</a:t>
            </a:r>
            <a:endParaRPr lang="zh-TW" altLang="en-US" sz="2800" dirty="0"/>
          </a:p>
        </p:txBody>
      </p:sp>
    </p:spTree>
  </p:cSld>
  <p:clrMapOvr>
    <a:masterClrMapping/>
  </p:clrMapOvr>
  <p:transition>
    <p:random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79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39552" y="908050"/>
            <a:ext cx="7463036" cy="522287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《赫克歷險記》被禁原因很多，原因之一是因為馬克吐溫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嘲弄的對象，正是新英格蘭地區清教徒傳承下來、一向主宰美國民心社會的思維言行與社會規範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他不客氣的指出他們表裡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言行不一的自相矛盾，宗教過度熱忱沖昏了頭，剝奪判斷是非能力，變得不分青紅皂白，思想過度嚴謹，把道德尺度設定過高，自鳴清高，泯滅人類本性，以高標準要求自己，也要求別人，大家都飽受壓抑而不敢承認，馬克吐溫最喜歡戳破大家的假面具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，因此他的作品與演講廣受歡迎，他的諷世名言流傳久遠。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5797550"/>
          </a:xfrm>
        </p:spPr>
        <p:txBody>
          <a:bodyPr/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莊嚴先生墨寶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年茉莉二手書書店在網路上拍賣（由傅月庵主持）一本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頑童流浪記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中譯本，那是民國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41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年香港人人出版社的第一本中譯版本，珍貴之處在於封面內頁有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前故宮博物院副院長莊嚴先生題辭，贈送給他的兒子莊靈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莊嚴先生是著名書法家，那一頁毛筆字的題辭當然是千古難得的珍貴墨寶，題辭中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父親對兒子的殷切期許之情溢於言表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網路拍賣最後以八千多元成交，我的學生也幫我多次參與競標，雖然最後沒有標到，但也慶幸這本墨寶沒有落到我手中，因我實在不知如何好好保存它。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80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618040" cy="453072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《赫克歷險記》的場景設在中西部，他也批評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中西部文化水平低落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，顯現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窮鄉僻壤的小格局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弱肉強食的環境，逼得人心險惡，爾虞我詐，毫無道德標準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可言，形成強烈對比。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赫克歷盡滄桑，冷眼旁觀，看透人情冷暖，他一路上接受密西西比河的洗禮，也從拘謹的宗教禮儀慢慢領悟過渡到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Deism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（自然神論），尊重宇宙萬物之間的自然規律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81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23528" y="764704"/>
            <a:ext cx="7906072" cy="5366221"/>
          </a:xfrm>
        </p:spPr>
        <p:txBody>
          <a:bodyPr/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檢視過去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百年來的閱讀方式和評論，可以看出大多數都著重赫克的道德成長經驗，同樣也用過高的道德標準解讀《赫克歷險記》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西洋有一句諺語：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“blame an orange tree for not producing apples”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責怪橘子樹不結蘋果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，搞錯了對象，強人所難。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當初並無意圖寫一本經典之作，他只是誤打誤撞，不小心被擠進了經典之林，也正因為他無此企圖野心，只想把故事寫得更有趣，別無其他宏觀目的，啟用一個半文盲小子的聲音替他說故事講實話，實在是前所未見的顛覆傳統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82</a:t>
            </a:fld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7762056" cy="5294213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馬克吐溫只是一個通俗作家，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沒有書香世家的薰陶，沒有典雅作家的訓練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，他崛起於典雅文學傳統之末，那個時代的美國文人活在英國傳統的陰影下，師承英國文風，而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馬克吐溫正代表文學史上的一個轉捩點，呈現純粹本土化、在地化、大眾化的美國風格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在這之前的美國文學作品的敘事者大多是飽讀詩書、滿腹經綸，以權威口吻傳達上流菁英社會主流意識的價值觀，而馬克吐溫來自中下層社會，當然與之格格不入，偏偏他又天生反骨，想要挑戰權威。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39B5-CA2C-4FD6-9449-E9EFC1806192}" type="slidenum">
              <a:rPr lang="en-US" altLang="zh-TW"/>
              <a:pPr/>
              <a:t>83</a:t>
            </a:fld>
            <a:endParaRPr lang="en-US" altLang="zh-TW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2488" y="1052513"/>
            <a:ext cx="7391920" cy="4608512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所幸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真金不怕火煉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，經典畢竟經得起時代考驗而傳承下來，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一百二十五年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多來該書地位逐年攀升，歷代知名作家與研究學者此起彼落為該書正言注入活水，使之成為世界文學中少數老少咸宜雅俗共賞的作品。 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世界文學經典作品歷盡滄桑從邊緣到主流的例子屢見不鮮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，主要是因為經典的條件游移不定，隨著不同時代社會的藝術價值觀而起伏，沒有放諸四海而皆準的衡量標準，「昨是今非」或「昨非今是」難以捉摸，「前衛」被後世翻案平反比比皆是</a:t>
            </a:r>
            <a:r>
              <a:rPr lang="zh-TW" altLang="en-US" sz="2800" b="1" dirty="0" smtClean="0"/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84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27584" y="1600200"/>
            <a:ext cx="7032129" cy="4530725"/>
          </a:xfrm>
        </p:spPr>
        <p:txBody>
          <a:bodyPr/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馬克吐溫可能是國內最受歡迎的美國作家，無人不知無人不曉，《赫克歷險記》是他最膾炙人口的代表作，但一般社會大眾對其印象僅止於兒童文學而已，不明白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這本通俗暢銷書為何能夠鯉魚躍龍門，突然躍升為美國文學主流的一等經典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85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15616" y="1600200"/>
            <a:ext cx="7113984" cy="453072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歲時出版《赫克歷險記》，距離他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歲去世的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年之間，這部作品飽受抨擊，雖然不致於抑鬱以終，但多少也含冤莫白，如今被奉為經典，馬克吐溫地下有知差可安慰。不過，以馬克吐溫豁達開朗的個性，應該不會在意這件事。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86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95536" y="836712"/>
            <a:ext cx="7834064" cy="5294213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馬克吐溫的一生充滿傳奇色彩，《赫克歷險記》書裡書外也都有戲劇性故事，足以見證文學史的有趣現象，興衰消長不足為奇，好的作品經得起時代考驗。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不過，大家還是禁不住扼腕嘆息，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如果《赫克歷險記》沒有被衛道人士抵制，馬克吐溫很可能還會繼續寫出第三、第四部更有趣的青少年歷險小說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，大家最喜歡的也是他這種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重溫童年舊夢、回味年少猖狂的小說：捉弄大人、陽奉陰違、挑戰紀律、抗議懲罰、暴露大人世界的迷思與矛盾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endParaRPr lang="zh-TW" altLang="en-US" dirty="0"/>
          </a:p>
        </p:txBody>
      </p:sp>
    </p:spTree>
  </p:cSld>
  <p:clrMapOvr>
    <a:masterClrMapping/>
  </p:clrMapOvr>
  <p:transition>
    <p:random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87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7762056" cy="453072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《赫克歷險記》最後結尾時赫克說，他還想再蹺頭到印地安保留區去闖一闖，事實上馬克吐溫也接著寫了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Huck Finn and Tom Sawyer among the Indians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（《赫克與湯姆印地安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歷險記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》），只是才寫了不到一百頁就束之高閣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1989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年柏克萊加州大學整理馬克吐溫手稿，把這篇和其他未完成作品集結出版成書：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Huck Finn and Tom Sawyer among the Indians and other Unfinished Stories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ransition>
    <p:random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8859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我個人買了這本書，仔仔細細讀了這篇，努力把它和《赫克歷險記》比較，但覺空留遺憾，不過回頭一想，要是馬克吐溫把它寫完，印地安人就要抗議了，因為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這第三部作品呈現的印地安人形象實在不太好，野蠻、暴力、威脅、不文明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整體而言，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三部歷險記都是從「孩童」觀點看印地安人，不能代表馬克吐溫個人的立場，可能是當時當地小孩子們一路被嚇唬長大的緣故。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88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89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39552" y="1052736"/>
            <a:ext cx="7690048" cy="5078189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長久以來，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黑人讀者及學者一直在抗議《赫克歷險記》充滿種族歧視，但我覺得真正該抗議的應該是印地安人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，可惜他們是少數族裔邊緣社群，無法發聲澄清他們被誤解的事實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我們今天從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印地安原住民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文學中得知，其實他們一向是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個愛好和平、反對戰爭、善用環境資源、與自然和諧共存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的民族，有別於一般社會大眾迷思，誤認他們驍勇善戰、剝人頭皮，事實上種族之間的誤解摩擦，基本上都是出自於生存競爭和弱肉強食。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電影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班傑明的奇幻旅程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》(”The Curious Case of Benjamin Button”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），作者是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F. Scott Fitzgerald</a:t>
            </a: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馬克吐溫：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“Life would be infinitely happier if we could only be born at the age of 80 and gradually approach 18.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”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90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值得一提的是，《湯姆歷險記》的英文書名有定冠詞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，表示僅此一部，而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《赫克歷險記》的英文書名沒有定冠詞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The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，表示不只這一部，可能還會有續集，馬克吐溫寫赫克一連串歷險寫得得心應手，這也是手稿重見天日之後的新發現。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91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關於「經典」（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classic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），馬克吐溫也說過很有名的笑話，很符合他的筆調： 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「經典就是每一個人都希望讀過，但卻沒有人想讀的東西」（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“A classic is something that everybody wants to have read and nobody wants to read.”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）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他也曾經嘲弄的說，所謂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「經典」就是（「大家都稱讚卻從來不讀的一本書」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“a book which people praise and don’t read”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）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曾幾何時，他的作品居然也成了文學經典。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92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81650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《赫克歷險記》從當年的「禁書」，到如今躍登「經典」之林，是好幾位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大師作家和知名學者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力挺的結果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第一位慧眼識英雄的當然是他多年好友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William Dean Howells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，接著有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Ernest Hemingway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海明威、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William Faulkner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福克納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Lionel Trilling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T. S. Eliot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Leo Marx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Ralph Ellison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Toni Morrison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等等。其中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T. S. Eliot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1948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年諾貝爾獎得主，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福克納是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1950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諾貝爾獎得主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海明威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1954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諾貝爾獎得主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Toni Morrison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1993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年諾貝爾獎得主，有了行家的「加持」當然不同凡響。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2264-3484-467E-A210-57AEF291E5D8}" type="slidenum">
              <a:rPr lang="en-US" altLang="zh-TW"/>
              <a:pPr/>
              <a:t>93</a:t>
            </a:fld>
            <a:endParaRPr lang="en-US" altLang="zh-TW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600200"/>
            <a:ext cx="7041976" cy="4530725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赫克歷險記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是美國文學的里程碑之作，是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第一部純然以美國本土文化、方言為背景的美式幽默傑作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，走出英國文學傳統的陰影，創造美國文學的獨立革命，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海明威曾說過：「全部美國文學始於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頑童流浪記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》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一書」（“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All American literature begins with a book called </a:t>
            </a:r>
            <a:r>
              <a:rPr lang="en-US" altLang="zh-TW" sz="2800" i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Huckleberry Finn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.”</a:t>
            </a:r>
            <a:r>
              <a:rPr lang="zh-TW" altLang="en-US" sz="280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A18A8-3CB2-45A8-A22A-68829EE32E5A}" type="slidenum">
              <a:rPr lang="en-US" altLang="zh-TW"/>
              <a:pPr/>
              <a:t>94</a:t>
            </a:fld>
            <a:endParaRPr lang="en-US" altLang="zh-TW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8229600" cy="5294312"/>
          </a:xfrm>
        </p:spPr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《赫克歷險記》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在文學史上的地位極富傳奇性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先被打入冷宮，攻擊得體無完膚，後又扶為正室，吹捧得如日中天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。歷盡滄桑一百二十五年之後，當年避之唯恐不及的「禁書」，現在已被公認為美國文學中數一數二的「經典」。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正如同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馬克吐溫人生際遇的大起大落，先是白手起家，後又晉身顯貴，接著投資失敗，但拒絕宣告破產，藉著巡迴世界演講，終於清償債務，然後又東山再起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世界文學中有很多經典作品都遭遇過起起落落，從馬克吐溫和《赫克歷險記》的起落消長，可以印證文學界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「典律更替」</a:t>
            </a:r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“shift of paradigms”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的現象。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/>
          <a:lstStyle/>
          <a:p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赫克歷險記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的寫作過程、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人物造型、敘事策略、雙重文本</a:t>
            </a:r>
            <a:r>
              <a:rPr lang="zh-TW" altLang="en-US" i="1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zh-TW" altLang="en-US" i="1" dirty="0" smtClean="0">
                <a:latin typeface="Times New Roman" pitchFamily="18" charset="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54053"/>
          </a:xfrm>
        </p:spPr>
        <p:txBody>
          <a:bodyPr/>
          <a:lstStyle/>
          <a:p>
            <a:r>
              <a:rPr lang="zh-TW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「赫克」姓名的由來</a:t>
            </a:r>
            <a:endParaRPr lang="zh-TW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本書主角姓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Finn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Huckleberry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Finn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這個姓氏雖然罕見，但馬克吐溫家鄉就有這麼一個叫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Old Finn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的醉鬼，成天醉醺醺的不務正事，就是書中那個老爹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Pap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的藍本。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95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赫克（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Huck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）是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Huckleberry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的暱稱，通常沒有人取這個名字，馬克吐溫以此為這個化外小子命名，實在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別具用意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huckleberry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（黑木漿果）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一種低矮灌木的深黑色漿果，網路上可以找到很多這種野生漿果圖片，原產於北美洲密西西比河流域，一般都是野地摘採回家做糕餅點心，不是值得種植的經濟作物，甚至被當成雜草，因為它的種子繁殖能力很強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96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7668-A29E-4F0C-BFE1-AE6100DBA0BA}" type="slidenum">
              <a:rPr lang="en-US" altLang="zh-TW"/>
              <a:pPr/>
              <a:t>97</a:t>
            </a:fld>
            <a:endParaRPr lang="en-US" altLang="zh-TW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Huckleberry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800" dirty="0" smtClean="0"/>
              <a:t>黑</a:t>
            </a:r>
            <a:r>
              <a:rPr lang="zh-TW" altLang="en-US" sz="2800" dirty="0"/>
              <a:t>木漿果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這多多少少</a:t>
            </a:r>
            <a:r>
              <a:rPr lang="zh-TW" altLang="zh-TW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象徵了赫克的出身卑微與欠缺教養，不被人重視，也不被人珍惜，土生土長，自生自滅，同時也象徵他能夠隨遇而安、適應環境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。字典上也說，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huckleberry</a:t>
            </a:r>
            <a:r>
              <a:rPr lang="zh-TW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引申指毫不起眼、毫無價值、無關緊要、被人忽略的人或事物，馬克吐溫給赫克這樣命名，真是貼切極了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29286-60F6-4920-9F3E-F26A07CE43BE}" type="slidenum">
              <a:rPr lang="en-US" altLang="zh-TW"/>
              <a:pPr/>
              <a:t>98</a:t>
            </a:fld>
            <a:endParaRPr lang="en-US" altLang="zh-TW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n-US" altLang="zh-TW"/>
              <a:t>huckleberry</a:t>
            </a:r>
            <a:r>
              <a:rPr lang="zh-TW" altLang="en-US"/>
              <a:t>黑木漿果</a:t>
            </a:r>
          </a:p>
        </p:txBody>
      </p:sp>
      <p:pic>
        <p:nvPicPr>
          <p:cNvPr id="104451" name="Picture 3" descr="photo of Vaccinium membranaceu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12875"/>
            <a:ext cx="4249737" cy="4752975"/>
          </a:xfrm>
          <a:noFill/>
          <a:ln/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5164138" y="1833563"/>
            <a:ext cx="2576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5580063" y="2349500"/>
            <a:ext cx="32400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</a:rPr>
              <a:t>Vaccinium membranaceum </a:t>
            </a:r>
            <a:b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</a:rPr>
              <a:t>Big Huckleberry, Thinleaf Blueberry</a:t>
            </a:r>
            <a:endParaRPr lang="en-US" altLang="zh-TW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</a:rPr>
              <a:t>Family: Ericaceae (Heath family) </a:t>
            </a:r>
            <a:endParaRPr lang="en-US" altLang="zh-TW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</a:rPr>
              <a:t>Photo taken near upper Icicle Canyon, partially shaded woods </a:t>
            </a:r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zh-TW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zh-TW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©</a:t>
            </a:r>
            <a:r>
              <a:rPr lang="en-US" altLang="zh-TW">
                <a:effectLst>
                  <a:outerShdw blurRad="38100" dist="38100" dir="2700000" algn="tl">
                    <a:srgbClr val="000000"/>
                  </a:outerShdw>
                </a:effectLst>
              </a:rPr>
              <a:t> 2003 Thayne Tuason</a:t>
            </a:r>
          </a:p>
        </p:txBody>
      </p:sp>
    </p:spTree>
  </p:cSld>
  <p:clrMapOvr>
    <a:masterClrMapping/>
  </p:clrMapOvr>
  <p:transition>
    <p:random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6E0E-8343-462D-9987-BA586BCDA126}" type="slidenum">
              <a:rPr lang="en-US" altLang="zh-TW" smtClean="0"/>
              <a:pPr/>
              <a:t>99</a:t>
            </a:fld>
            <a:endParaRPr lang="en-US" altLang="zh-TW"/>
          </a:p>
        </p:txBody>
      </p:sp>
      <p:pic>
        <p:nvPicPr>
          <p:cNvPr id="92163" name="Picture 3" descr="C:\Users\ACWANG\Desktop\Mark Twain pictures\huckleberry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810952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1274</TotalTime>
  <Words>11550</Words>
  <Application>Microsoft Office PowerPoint</Application>
  <PresentationFormat>如螢幕大小 (4:3)</PresentationFormat>
  <Paragraphs>435</Paragraphs>
  <Slides>153</Slides>
  <Notes>7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153</vt:i4>
      </vt:variant>
    </vt:vector>
  </HeadingPairs>
  <TitlesOfParts>
    <vt:vector size="154" baseType="lpstr">
      <vt:lpstr>Globe</vt:lpstr>
      <vt:lpstr>      幽默大師馬克吐溫─ 《赫克歷險記》如何禁書變經典   東吳大學英文系教授   王安琪   2013.12.11-13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演講大綱</vt:lpstr>
      <vt:lpstr>PowerPoint 簡報</vt:lpstr>
      <vt:lpstr>PowerPoint 簡報</vt:lpstr>
      <vt:lpstr>PowerPoint 簡報</vt:lpstr>
      <vt:lpstr>The Portrait of Mark Twain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1940年紀念郵票</vt:lpstr>
      <vt:lpstr>2011年紀念郵票</vt:lpstr>
      <vt:lpstr>Mark Twain’s signatures </vt:lpstr>
      <vt:lpstr>PowerPoint 簡報</vt:lpstr>
      <vt:lpstr>PowerPoint 簡報</vt:lpstr>
      <vt:lpstr>1) 馬克吐溫筆名由來、生平簡介、寫作生涯</vt:lpstr>
      <vt:lpstr>PowerPoint 簡報</vt:lpstr>
      <vt:lpstr>PowerPoint 簡報</vt:lpstr>
      <vt:lpstr>Mark Twain’s birthplace</vt:lpstr>
      <vt:lpstr>馬克吐溫成長的城鎮 Hannibal, Missouri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Mark Twain House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2） 《赫克歷險記》從「禁書」到「經典」 的歷程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3）《赫克歷險記》的寫作過程、 人物造型、敘事策略、雙重文本 </vt:lpstr>
      <vt:lpstr>PowerPoint 簡報</vt:lpstr>
      <vt:lpstr>Huckleberry 黑木漿果</vt:lpstr>
      <vt:lpstr>huckleberry黑木漿果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4）《赫克歷險記》與《湯姆歷險記》的關係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The End  謝謝聆聽 </vt:lpstr>
    </vt:vector>
  </TitlesOfParts>
  <Company>Net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Adventures of Huckleberry Finn (1960)</dc:title>
  <dc:creator>NS</dc:creator>
  <cp:lastModifiedBy>USER</cp:lastModifiedBy>
  <cp:revision>149</cp:revision>
  <dcterms:created xsi:type="dcterms:W3CDTF">2006-12-10T02:55:50Z</dcterms:created>
  <dcterms:modified xsi:type="dcterms:W3CDTF">2013-12-16T15:45:46Z</dcterms:modified>
</cp:coreProperties>
</file>