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4"/>
  </p:notesMasterIdLst>
  <p:sldIdLst>
    <p:sldId id="256" r:id="rId2"/>
    <p:sldId id="289" r:id="rId3"/>
    <p:sldId id="303" r:id="rId4"/>
    <p:sldId id="304" r:id="rId5"/>
    <p:sldId id="291" r:id="rId6"/>
    <p:sldId id="301" r:id="rId7"/>
    <p:sldId id="302" r:id="rId8"/>
    <p:sldId id="305" r:id="rId9"/>
    <p:sldId id="306" r:id="rId10"/>
    <p:sldId id="307" r:id="rId11"/>
    <p:sldId id="308" r:id="rId12"/>
    <p:sldId id="309" r:id="rId13"/>
    <p:sldId id="310" r:id="rId14"/>
    <p:sldId id="311" r:id="rId15"/>
    <p:sldId id="312" r:id="rId16"/>
    <p:sldId id="314" r:id="rId17"/>
    <p:sldId id="315" r:id="rId18"/>
    <p:sldId id="257" r:id="rId19"/>
    <p:sldId id="313" r:id="rId20"/>
    <p:sldId id="316" r:id="rId21"/>
    <p:sldId id="317" r:id="rId22"/>
    <p:sldId id="318" r:id="rId23"/>
    <p:sldId id="319" r:id="rId24"/>
    <p:sldId id="358" r:id="rId25"/>
    <p:sldId id="320" r:id="rId26"/>
    <p:sldId id="321" r:id="rId27"/>
    <p:sldId id="322" r:id="rId28"/>
    <p:sldId id="323" r:id="rId29"/>
    <p:sldId id="324" r:id="rId30"/>
    <p:sldId id="325" r:id="rId31"/>
    <p:sldId id="326" r:id="rId32"/>
    <p:sldId id="327" r:id="rId33"/>
    <p:sldId id="328" r:id="rId34"/>
    <p:sldId id="329" r:id="rId35"/>
    <p:sldId id="330" r:id="rId36"/>
    <p:sldId id="332" r:id="rId37"/>
    <p:sldId id="331" r:id="rId38"/>
    <p:sldId id="333" r:id="rId39"/>
    <p:sldId id="334" r:id="rId40"/>
    <p:sldId id="335" r:id="rId41"/>
    <p:sldId id="336" r:id="rId42"/>
    <p:sldId id="340" r:id="rId43"/>
    <p:sldId id="341" r:id="rId44"/>
    <p:sldId id="337" r:id="rId45"/>
    <p:sldId id="338" r:id="rId46"/>
    <p:sldId id="354" r:id="rId47"/>
    <p:sldId id="355" r:id="rId48"/>
    <p:sldId id="346" r:id="rId49"/>
    <p:sldId id="339" r:id="rId50"/>
    <p:sldId id="350" r:id="rId51"/>
    <p:sldId id="351" r:id="rId52"/>
    <p:sldId id="357" r:id="rId53"/>
    <p:sldId id="349" r:id="rId54"/>
    <p:sldId id="359" r:id="rId55"/>
    <p:sldId id="360" r:id="rId56"/>
    <p:sldId id="361" r:id="rId57"/>
    <p:sldId id="362" r:id="rId58"/>
    <p:sldId id="363" r:id="rId59"/>
    <p:sldId id="364" r:id="rId60"/>
    <p:sldId id="365" r:id="rId61"/>
    <p:sldId id="366" r:id="rId62"/>
    <p:sldId id="367" r:id="rId63"/>
    <p:sldId id="368" r:id="rId64"/>
    <p:sldId id="369" r:id="rId65"/>
    <p:sldId id="370" r:id="rId66"/>
    <p:sldId id="371" r:id="rId67"/>
    <p:sldId id="372" r:id="rId68"/>
    <p:sldId id="373" r:id="rId69"/>
    <p:sldId id="374" r:id="rId70"/>
    <p:sldId id="375" r:id="rId71"/>
    <p:sldId id="376" r:id="rId72"/>
    <p:sldId id="377" r:id="rId73"/>
    <p:sldId id="378" r:id="rId74"/>
    <p:sldId id="379" r:id="rId75"/>
    <p:sldId id="380" r:id="rId76"/>
    <p:sldId id="381" r:id="rId77"/>
    <p:sldId id="382" r:id="rId78"/>
    <p:sldId id="383" r:id="rId79"/>
    <p:sldId id="384" r:id="rId80"/>
    <p:sldId id="385" r:id="rId81"/>
    <p:sldId id="386" r:id="rId82"/>
    <p:sldId id="387" r:id="rId83"/>
    <p:sldId id="388" r:id="rId84"/>
    <p:sldId id="389" r:id="rId85"/>
    <p:sldId id="390" r:id="rId86"/>
    <p:sldId id="391" r:id="rId87"/>
    <p:sldId id="392" r:id="rId88"/>
    <p:sldId id="393" r:id="rId89"/>
    <p:sldId id="394" r:id="rId90"/>
    <p:sldId id="395" r:id="rId91"/>
    <p:sldId id="396" r:id="rId92"/>
    <p:sldId id="397" r:id="rId93"/>
    <p:sldId id="398" r:id="rId94"/>
    <p:sldId id="399" r:id="rId95"/>
    <p:sldId id="400" r:id="rId96"/>
    <p:sldId id="401" r:id="rId97"/>
    <p:sldId id="402" r:id="rId98"/>
    <p:sldId id="403" r:id="rId99"/>
    <p:sldId id="404" r:id="rId100"/>
    <p:sldId id="405" r:id="rId101"/>
    <p:sldId id="406" r:id="rId102"/>
    <p:sldId id="407" r:id="rId103"/>
  </p:sldIdLst>
  <p:sldSz cx="9144000" cy="6858000" type="screen4x3"/>
  <p:notesSz cx="6858000" cy="9715500"/>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autoAdjust="0"/>
    <p:restoredTop sz="94660"/>
  </p:normalViewPr>
  <p:slideViewPr>
    <p:cSldViewPr>
      <p:cViewPr varScale="1">
        <p:scale>
          <a:sx n="70" d="100"/>
          <a:sy n="70" d="100"/>
        </p:scale>
        <p:origin x="5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heme" Target="theme/theme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85775"/>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84613" y="0"/>
            <a:ext cx="2971800" cy="485775"/>
          </a:xfrm>
          <a:prstGeom prst="rect">
            <a:avLst/>
          </a:prstGeom>
        </p:spPr>
        <p:txBody>
          <a:bodyPr vert="horz" lIns="91440" tIns="45720" rIns="91440" bIns="45720" rtlCol="0"/>
          <a:lstStyle>
            <a:lvl1pPr algn="r" fontAlgn="auto">
              <a:spcBef>
                <a:spcPts val="0"/>
              </a:spcBef>
              <a:spcAft>
                <a:spcPts val="0"/>
              </a:spcAft>
              <a:defRPr kumimoji="0" sz="1200" smtClean="0">
                <a:latin typeface="+mn-lt"/>
                <a:ea typeface="+mn-ea"/>
              </a:defRPr>
            </a:lvl1pPr>
          </a:lstStyle>
          <a:p>
            <a:pPr>
              <a:defRPr/>
            </a:pPr>
            <a:fld id="{9010A691-6A43-4518-8352-0161804EC4B0}" type="datetimeFigureOut">
              <a:rPr lang="zh-TW" altLang="en-US"/>
              <a:pPr>
                <a:defRPr/>
              </a:pPr>
              <a:t>2013/12/4</a:t>
            </a:fld>
            <a:endParaRPr lang="zh-TW" altLang="en-US"/>
          </a:p>
        </p:txBody>
      </p:sp>
      <p:sp>
        <p:nvSpPr>
          <p:cNvPr id="4" name="投影片圖像版面配置區 3"/>
          <p:cNvSpPr>
            <a:spLocks noGrp="1" noRot="1" noChangeAspect="1"/>
          </p:cNvSpPr>
          <p:nvPr>
            <p:ph type="sldImg" idx="2"/>
          </p:nvPr>
        </p:nvSpPr>
        <p:spPr>
          <a:xfrm>
            <a:off x="1000125" y="728663"/>
            <a:ext cx="4857750" cy="3643312"/>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85800" y="4614863"/>
            <a:ext cx="5486400" cy="4371975"/>
          </a:xfrm>
          <a:prstGeom prst="rect">
            <a:avLst/>
          </a:prstGeom>
        </p:spPr>
        <p:txBody>
          <a:bodyPr vert="horz" lIns="91440" tIns="45720" rIns="91440" bIns="45720"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0" y="9228039"/>
            <a:ext cx="2971800" cy="485775"/>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84613" y="9228039"/>
            <a:ext cx="2971800" cy="485775"/>
          </a:xfrm>
          <a:prstGeom prst="rect">
            <a:avLst/>
          </a:prstGeom>
        </p:spPr>
        <p:txBody>
          <a:bodyPr vert="horz" lIns="91440" tIns="45720" rIns="91440" bIns="45720" rtlCol="0" anchor="b"/>
          <a:lstStyle>
            <a:lvl1pPr algn="r" fontAlgn="auto">
              <a:spcBef>
                <a:spcPts val="0"/>
              </a:spcBef>
              <a:spcAft>
                <a:spcPts val="0"/>
              </a:spcAft>
              <a:defRPr kumimoji="0" sz="1200" smtClean="0">
                <a:latin typeface="+mn-lt"/>
                <a:ea typeface="+mn-ea"/>
              </a:defRPr>
            </a:lvl1pPr>
          </a:lstStyle>
          <a:p>
            <a:pPr>
              <a:defRPr/>
            </a:pPr>
            <a:fld id="{B72282EC-A298-4378-8428-F8296526B454}" type="slidenum">
              <a:rPr lang="zh-TW" altLang="en-US"/>
              <a:pPr>
                <a:defRPr/>
              </a:pPr>
              <a:t>‹#›</a:t>
            </a:fld>
            <a:endParaRPr lang="zh-TW" altLang="en-US"/>
          </a:p>
        </p:txBody>
      </p:sp>
    </p:spTree>
    <p:extLst>
      <p:ext uri="{BB962C8B-B14F-4D97-AF65-F5344CB8AC3E}">
        <p14:creationId xmlns:p14="http://schemas.microsoft.com/office/powerpoint/2010/main" val="8632082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B72282EC-A298-4378-8428-F8296526B454}" type="slidenum">
              <a:rPr lang="zh-TW" altLang="en-US" smtClean="0"/>
              <a:pPr>
                <a:defRPr/>
              </a:pPr>
              <a:t>1</a:t>
            </a:fld>
            <a:endParaRPr lang="zh-TW" altLang="en-US"/>
          </a:p>
        </p:txBody>
      </p:sp>
    </p:spTree>
    <p:extLst>
      <p:ext uri="{BB962C8B-B14F-4D97-AF65-F5344CB8AC3E}">
        <p14:creationId xmlns:p14="http://schemas.microsoft.com/office/powerpoint/2010/main" val="251551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B72282EC-A298-4378-8428-F8296526B454}" type="slidenum">
              <a:rPr lang="zh-TW" altLang="en-US" smtClean="0"/>
              <a:pPr>
                <a:defRPr/>
              </a:pPr>
              <a:t>14</a:t>
            </a:fld>
            <a:endParaRPr lang="zh-TW" altLang="en-US"/>
          </a:p>
        </p:txBody>
      </p:sp>
    </p:spTree>
    <p:extLst>
      <p:ext uri="{BB962C8B-B14F-4D97-AF65-F5344CB8AC3E}">
        <p14:creationId xmlns:p14="http://schemas.microsoft.com/office/powerpoint/2010/main" val="1526805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B72282EC-A298-4378-8428-F8296526B454}" type="slidenum">
              <a:rPr lang="zh-TW" altLang="en-US" smtClean="0"/>
              <a:pPr>
                <a:defRPr/>
              </a:pPr>
              <a:t>16</a:t>
            </a:fld>
            <a:endParaRPr lang="zh-TW" altLang="en-US"/>
          </a:p>
        </p:txBody>
      </p:sp>
    </p:spTree>
    <p:extLst>
      <p:ext uri="{BB962C8B-B14F-4D97-AF65-F5344CB8AC3E}">
        <p14:creationId xmlns:p14="http://schemas.microsoft.com/office/powerpoint/2010/main" val="3594576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B72282EC-A298-4378-8428-F8296526B454}" type="slidenum">
              <a:rPr lang="zh-TW" altLang="en-US" smtClean="0"/>
              <a:pPr>
                <a:defRPr/>
              </a:pPr>
              <a:t>17</a:t>
            </a:fld>
            <a:endParaRPr lang="zh-TW" altLang="en-US"/>
          </a:p>
        </p:txBody>
      </p:sp>
    </p:spTree>
    <p:extLst>
      <p:ext uri="{BB962C8B-B14F-4D97-AF65-F5344CB8AC3E}">
        <p14:creationId xmlns:p14="http://schemas.microsoft.com/office/powerpoint/2010/main" val="3423566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B72282EC-A298-4378-8428-F8296526B454}" type="slidenum">
              <a:rPr lang="zh-TW" altLang="en-US" smtClean="0"/>
              <a:pPr>
                <a:defRPr/>
              </a:pPr>
              <a:t>44</a:t>
            </a:fld>
            <a:endParaRPr lang="zh-TW" altLang="en-US"/>
          </a:p>
        </p:txBody>
      </p:sp>
    </p:spTree>
    <p:extLst>
      <p:ext uri="{BB962C8B-B14F-4D97-AF65-F5344CB8AC3E}">
        <p14:creationId xmlns:p14="http://schemas.microsoft.com/office/powerpoint/2010/main" val="2602654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75DA1E56-0CC7-4297-9AA8-5CB49493A75D}" type="slidenum">
              <a:rPr lang="zh-TW" altLang="en-US" smtClean="0"/>
              <a:t>54</a:t>
            </a:fld>
            <a:endParaRPr lang="zh-TW" altLang="en-US"/>
          </a:p>
        </p:txBody>
      </p:sp>
    </p:spTree>
    <p:extLst>
      <p:ext uri="{BB962C8B-B14F-4D97-AF65-F5344CB8AC3E}">
        <p14:creationId xmlns:p14="http://schemas.microsoft.com/office/powerpoint/2010/main" val="345242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B72282EC-A298-4378-8428-F8296526B454}" type="slidenum">
              <a:rPr lang="zh-TW" altLang="en-US" smtClean="0"/>
              <a:pPr>
                <a:defRPr/>
              </a:pPr>
              <a:t>102</a:t>
            </a:fld>
            <a:endParaRPr lang="zh-TW" altLang="en-US"/>
          </a:p>
        </p:txBody>
      </p:sp>
    </p:spTree>
    <p:extLst>
      <p:ext uri="{BB962C8B-B14F-4D97-AF65-F5344CB8AC3E}">
        <p14:creationId xmlns:p14="http://schemas.microsoft.com/office/powerpoint/2010/main" val="2119883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fld id="{12980E26-38B5-4FE5-9EE2-C3EC0C2744A1}" type="datetimeFigureOut">
              <a:rPr lang="zh-TW" altLang="en-US"/>
              <a:pPr>
                <a:defRPr/>
              </a:pPr>
              <a:t>2013/12/4</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EF8EE6C2-25FB-455E-BEDC-BDA0C1B886CF}" type="slidenum">
              <a:rPr lang="zh-TW" altLang="en-US"/>
              <a:pPr>
                <a:defRPr/>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8AAA520C-3ACF-4679-8098-E9BD439C1118}" type="datetimeFigureOut">
              <a:rPr lang="zh-TW" altLang="en-US"/>
              <a:pPr>
                <a:defRPr/>
              </a:pPr>
              <a:t>2013/12/4</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F3DF7C8F-C3C6-40BC-9E8C-7717E526C6B6}"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816C7E71-BB98-42B1-8C48-9395E13C1373}" type="datetimeFigureOut">
              <a:rPr lang="zh-TW" altLang="en-US"/>
              <a:pPr>
                <a:defRPr/>
              </a:pPr>
              <a:t>2013/12/4</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489A8682-BA00-4E01-8865-D9BDDBC6B66F}"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2CE00CCD-7D5B-4F72-86A3-5E4EA6010BB7}" type="datetimeFigureOut">
              <a:rPr lang="zh-TW" altLang="en-US"/>
              <a:pPr>
                <a:defRPr/>
              </a:pPr>
              <a:t>2013/12/4</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10B808EF-AECB-4019-BC76-1B5B239C4B48}"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803BB450-73D8-4A44-A17C-FDFCD80733B8}" type="datetimeFigureOut">
              <a:rPr lang="zh-TW" altLang="en-US"/>
              <a:pPr>
                <a:defRPr/>
              </a:pPr>
              <a:t>2013/12/4</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765BDFF1-7BEC-4F1D-95DB-6147CE9B8B9A}" type="slidenum">
              <a:rPr lang="zh-TW" altLang="en-US"/>
              <a:pPr>
                <a:defRPr/>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fld id="{4871B4D5-7AF6-4BC4-940D-B29CC20909D1}" type="datetimeFigureOut">
              <a:rPr lang="zh-TW" altLang="en-US"/>
              <a:pPr>
                <a:defRPr/>
              </a:pPr>
              <a:t>2013/12/4</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67194AC5-6EE8-456B-A4A2-3969C047AF1B}"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fld id="{2EBEE9F0-FD84-49CB-B2CD-F4279CF08FA9}" type="datetimeFigureOut">
              <a:rPr lang="zh-TW" altLang="en-US"/>
              <a:pPr>
                <a:defRPr/>
              </a:pPr>
              <a:t>2013/12/4</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3D7A64AD-0BA8-452A-A973-A1DB5AF95D41}"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fld id="{D0BED62F-BE64-4EE3-A950-339D2B768FD0}" type="datetimeFigureOut">
              <a:rPr lang="zh-TW" altLang="en-US"/>
              <a:pPr>
                <a:defRPr/>
              </a:pPr>
              <a:t>2013/12/4</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CC8380F5-D9E1-4DD2-A96D-6EF4F4F9518F}"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AB47340E-A77A-4F5A-A975-A0754F2CC4DA}" type="datetimeFigureOut">
              <a:rPr lang="zh-TW" altLang="en-US"/>
              <a:pPr>
                <a:defRPr/>
              </a:pPr>
              <a:t>2013/12/4</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F733DB23-FAD0-42F7-A7FE-33BEE867896B}"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CDF5088B-72CC-4F1D-A30E-1E9C720E937A}" type="datetimeFigureOut">
              <a:rPr lang="zh-TW" altLang="en-US"/>
              <a:pPr>
                <a:defRPr/>
              </a:pPr>
              <a:t>2013/12/4</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D725B775-691B-44DF-AB02-C390A028F7BC}"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01C65454-7876-460E-BEDA-D936D8A15A28}" type="datetimeFigureOut">
              <a:rPr lang="zh-TW" altLang="en-US"/>
              <a:pPr>
                <a:defRPr/>
              </a:pPr>
              <a:t>2013/12/4</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AB80DA43-96DE-4A57-A221-71A7D452072F}"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smtClean="0">
                <a:solidFill>
                  <a:schemeClr val="tx1">
                    <a:tint val="75000"/>
                  </a:schemeClr>
                </a:solidFill>
                <a:latin typeface="+mn-lt"/>
                <a:ea typeface="+mn-ea"/>
              </a:defRPr>
            </a:lvl1pPr>
          </a:lstStyle>
          <a:p>
            <a:pPr>
              <a:defRPr/>
            </a:pPr>
            <a:fld id="{794FA0DF-D85E-478C-A8E4-1F917F0C4C8C}" type="datetimeFigureOut">
              <a:rPr lang="zh-TW" altLang="en-US"/>
              <a:pPr>
                <a:defRPr/>
              </a:pPr>
              <a:t>2013/12/4</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a:solidFill>
                  <a:schemeClr val="tx1">
                    <a:tint val="75000"/>
                  </a:schemeClr>
                </a:solidFill>
                <a:latin typeface="+mn-lt"/>
                <a:ea typeface="+mn-ea"/>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200" smtClean="0">
                <a:solidFill>
                  <a:schemeClr val="tx1">
                    <a:tint val="75000"/>
                  </a:schemeClr>
                </a:solidFill>
                <a:latin typeface="+mn-lt"/>
                <a:ea typeface="+mn-ea"/>
              </a:defRPr>
            </a:lvl1pPr>
          </a:lstStyle>
          <a:p>
            <a:pPr>
              <a:defRPr/>
            </a:pPr>
            <a:fld id="{CC658FFD-9E1A-48C6-A092-501C3142F979}"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新細明體" charset="-120"/>
        </a:defRPr>
      </a:lvl2pPr>
      <a:lvl3pPr algn="ctr" rtl="0" fontAlgn="base">
        <a:spcBef>
          <a:spcPct val="0"/>
        </a:spcBef>
        <a:spcAft>
          <a:spcPct val="0"/>
        </a:spcAft>
        <a:defRPr sz="4400">
          <a:solidFill>
            <a:schemeClr val="tx1"/>
          </a:solidFill>
          <a:latin typeface="Calibri" pitchFamily="34" charset="0"/>
          <a:ea typeface="新細明體" charset="-120"/>
        </a:defRPr>
      </a:lvl3pPr>
      <a:lvl4pPr algn="ctr" rtl="0" fontAlgn="base">
        <a:spcBef>
          <a:spcPct val="0"/>
        </a:spcBef>
        <a:spcAft>
          <a:spcPct val="0"/>
        </a:spcAft>
        <a:defRPr sz="4400">
          <a:solidFill>
            <a:schemeClr val="tx1"/>
          </a:solidFill>
          <a:latin typeface="Calibri" pitchFamily="34" charset="0"/>
          <a:ea typeface="新細明體" charset="-120"/>
        </a:defRPr>
      </a:lvl4pPr>
      <a:lvl5pPr algn="ctr" rtl="0" fontAlgn="base">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10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F:\&#21488;&#22823;&#28436;&#35611;&#29992;\&#20154;&#29983;&#22914;&#22818;&#32882;&#27284;\&#24180;&#23569;.wav" TargetMode="External"/><Relationship Id="rId1" Type="http://schemas.microsoft.com/office/2007/relationships/media" Target="file:///F:\&#21488;&#22823;&#28436;&#35611;&#29992;\&#20154;&#29983;&#22914;&#22818;&#32882;&#27284;\&#24180;&#23569;.wav" TargetMode="External"/><Relationship Id="rId5" Type="http://schemas.openxmlformats.org/officeDocument/2006/relationships/image" Target="../media/image7.png"/><Relationship Id="rId4" Type="http://schemas.openxmlformats.org/officeDocument/2006/relationships/image" Target="../media/image6.gif"/></Relationships>
</file>

<file path=ppt/slides/_rels/slide1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F:\&#21488;&#22823;&#28436;&#35611;&#29992;\&#20154;&#29983;&#22914;&#22818;&#32882;&#27284;\&#25991;&#23416;&#28526;&#27969;1.wav" TargetMode="External"/><Relationship Id="rId1" Type="http://schemas.microsoft.com/office/2007/relationships/media" Target="file:///F:\&#21488;&#22823;&#28436;&#35611;&#29992;\&#20154;&#29983;&#22914;&#22818;&#32882;&#27284;\&#25991;&#23416;&#28526;&#27969;1.wav" TargetMode="Externa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F:\&#21488;&#22823;&#28436;&#35611;&#29992;\&#20154;&#29983;&#22914;&#22818;&#32882;&#27284;\&#25991;&#23416;&#27969;&#27966;2.wav" TargetMode="External"/><Relationship Id="rId1" Type="http://schemas.microsoft.com/office/2007/relationships/media" Target="file:///F:\&#21488;&#22823;&#28436;&#35611;&#29992;\&#20154;&#29983;&#22914;&#22818;&#32882;&#27284;\&#25991;&#23416;&#27969;&#27966;2.wav" TargetMode="External"/><Relationship Id="rId5" Type="http://schemas.openxmlformats.org/officeDocument/2006/relationships/image" Target="../media/image9.png"/><Relationship Id="rId4"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F:\&#21488;&#22823;&#28436;&#35611;&#29992;\&#20154;&#29983;&#22914;&#22818;&#32882;&#27284;\&#25991;&#23416;&#28526;&#27969;3.wav" TargetMode="External"/><Relationship Id="rId1" Type="http://schemas.microsoft.com/office/2007/relationships/media" Target="file:///F:\&#21488;&#22823;&#28436;&#35611;&#29992;\&#20154;&#29983;&#22914;&#22818;&#32882;&#27284;\&#25991;&#23416;&#28526;&#27969;3.wav" TargetMode="Externa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F:\&#21488;&#22823;&#28436;&#35611;&#29992;\&#20154;&#29983;&#22914;&#22818;&#32882;&#27284;\&#21127;&#24773;1.wav" TargetMode="External"/><Relationship Id="rId1" Type="http://schemas.microsoft.com/office/2007/relationships/media" Target="file:///F:\&#21488;&#22823;&#28436;&#35611;&#29992;\&#20154;&#29983;&#22914;&#22818;&#32882;&#27284;\&#21127;&#24773;1.wav" TargetMode="External"/><Relationship Id="rId5" Type="http://schemas.openxmlformats.org/officeDocument/2006/relationships/image" Target="../media/image11.png"/><Relationship Id="rId4" Type="http://schemas.openxmlformats.org/officeDocument/2006/relationships/notesSlide" Target="../notesSlides/notesSlide3.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F:\&#21488;&#22823;&#28436;&#35611;&#29992;\&#20154;&#29983;&#22914;&#22818;&#32882;&#27284;\&#21127;&#24773;2.wav" TargetMode="External"/><Relationship Id="rId1" Type="http://schemas.microsoft.com/office/2007/relationships/media" Target="file:///F:\&#21488;&#22823;&#28436;&#35611;&#29992;\&#20154;&#29983;&#22914;&#22818;&#32882;&#27284;\&#21127;&#24773;2.wav" TargetMode="External"/><Relationship Id="rId5" Type="http://schemas.openxmlformats.org/officeDocument/2006/relationships/image" Target="../media/image12.png"/><Relationship Id="rId4" Type="http://schemas.openxmlformats.org/officeDocument/2006/relationships/notesSlide" Target="../notesSlides/notesSlide4.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F:\&#21488;&#22823;&#28436;&#35611;&#29992;\&#20154;&#29983;&#22914;&#22818;&#32882;&#27284;\&#20154;&#29289;.wav" TargetMode="External"/><Relationship Id="rId1" Type="http://schemas.microsoft.com/office/2007/relationships/media" Target="file:///F:\&#21488;&#22823;&#28436;&#35611;&#29992;\&#20154;&#29983;&#22914;&#22818;&#32882;&#27284;\&#20154;&#29289;.wav" TargetMode="External"/><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F:\&#21488;&#22823;&#28436;&#35611;&#29992;\&#20154;&#29983;&#22914;&#22818;&#32882;&#27284;\&#20154;&#29289;2.wav" TargetMode="External"/><Relationship Id="rId1" Type="http://schemas.microsoft.com/office/2007/relationships/media" Target="file:///F:\&#21488;&#22823;&#28436;&#35611;&#29992;\&#20154;&#29983;&#22914;&#22818;&#32882;&#27284;\&#20154;&#29289;2.wav" TargetMode="Externa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F:\&#21488;&#22823;&#28436;&#35611;&#29992;\&#20154;&#29983;&#22914;&#22818;&#32882;&#27284;\&#20154;&#29289;3.wav" TargetMode="External"/><Relationship Id="rId1" Type="http://schemas.microsoft.com/office/2007/relationships/media" Target="file:///F:\&#21488;&#22823;&#28436;&#35611;&#29992;\&#20154;&#29983;&#22914;&#22818;&#32882;&#27284;\&#20154;&#29289;3.wav" TargetMode="External"/><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F:\&#21488;&#22823;&#28436;&#35611;&#29992;\&#20154;&#29983;&#22914;&#22818;&#32882;&#27284;\&#20154;&#29289;4.wav" TargetMode="External"/><Relationship Id="rId1" Type="http://schemas.microsoft.com/office/2007/relationships/media" Target="file:///F:\&#21488;&#22823;&#28436;&#35611;&#29992;\&#20154;&#29983;&#22914;&#22818;&#32882;&#27284;\&#20154;&#29289;4.wav" TargetMode="External"/><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F:\&#21488;&#22823;&#28436;&#35611;&#29992;\&#20154;&#29983;&#22914;&#22818;&#32882;&#27284;\&#20154;&#29289;5.wav" TargetMode="External"/><Relationship Id="rId1" Type="http://schemas.microsoft.com/office/2007/relationships/media" Target="file:///F:\&#21488;&#22823;&#28436;&#35611;&#29992;\&#20154;&#29983;&#22914;&#22818;&#32882;&#27284;\&#20154;&#29289;5.wav" TargetMode="External"/><Relationship Id="rId4" Type="http://schemas.openxmlformats.org/officeDocument/2006/relationships/image" Target="../media/image14.pn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F:\&#21488;&#22823;&#28436;&#35611;&#29992;\&#20154;&#29983;&#22914;&#22818;&#32882;&#27284;\&#20154;&#29289;6.wav" TargetMode="External"/><Relationship Id="rId1" Type="http://schemas.microsoft.com/office/2007/relationships/media" Target="file:///F:\&#21488;&#22823;&#28436;&#35611;&#29992;\&#20154;&#29983;&#22914;&#22818;&#32882;&#27284;\&#20154;&#29289;6.wav" TargetMode="External"/><Relationship Id="rId4" Type="http://schemas.openxmlformats.org/officeDocument/2006/relationships/image" Target="../media/image13.png"/></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video" Target="file:///C:\Users\jtseng\dwhelper\&#9654;%20SOLILOQUIO%20SEGISMUNDO%20-%20YouTube.mp4" TargetMode="Externa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F:\&#21488;&#22823;&#28436;&#35611;&#29992;\&#20154;&#29983;&#22914;&#22818;&#32882;&#27284;\&#38928;&#35328;.wav" TargetMode="External"/><Relationship Id="rId1" Type="http://schemas.microsoft.com/office/2007/relationships/media" Target="file:///F:\&#21488;&#22823;&#28436;&#35611;&#29992;\&#20154;&#29983;&#22914;&#22818;&#32882;&#27284;\&#38928;&#35328;.wav" TargetMode="External"/><Relationship Id="rId4" Type="http://schemas.openxmlformats.org/officeDocument/2006/relationships/image" Target="../media/image13.png"/></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F:\&#21488;&#22823;&#28436;&#35611;&#29992;\&#20154;&#29983;&#22914;&#22818;&#32882;&#27284;\&#38928;&#35328;2.wav" TargetMode="External"/><Relationship Id="rId1" Type="http://schemas.microsoft.com/office/2007/relationships/media" Target="file:///F:\&#21488;&#22823;&#28436;&#35611;&#29992;\&#20154;&#29983;&#22914;&#22818;&#32882;&#27284;\&#38928;&#35328;2.wav" TargetMode="External"/><Relationship Id="rId5" Type="http://schemas.openxmlformats.org/officeDocument/2006/relationships/image" Target="../media/image17.png"/><Relationship Id="rId4" Type="http://schemas.openxmlformats.org/officeDocument/2006/relationships/image" Target="../media/image16.gif"/></Relationships>
</file>

<file path=ppt/slides/_rels/slide27.xml.rels><?xml version="1.0" encoding="UTF-8" standalone="yes"?>
<Relationships xmlns="http://schemas.openxmlformats.org/package/2006/relationships"><Relationship Id="rId3" Type="http://schemas.microsoft.com/office/2007/relationships/media" Target="file:///F:\&#21488;&#22823;&#28436;&#35611;&#29992;\&#20154;&#29983;&#22914;&#22818;&#32882;&#27284;\&#38928;&#35328;3.wav" TargetMode="External"/><Relationship Id="rId7" Type="http://schemas.openxmlformats.org/officeDocument/2006/relationships/image" Target="../media/image13.png"/><Relationship Id="rId2" Type="http://schemas.openxmlformats.org/officeDocument/2006/relationships/audio" Target="file:///F:\&#21488;&#22823;&#28436;&#35611;&#29992;\&#20154;&#29983;&#22914;&#22818;&#32882;&#27284;\&#22818;&#22659;3.wav" TargetMode="External"/><Relationship Id="rId1" Type="http://schemas.microsoft.com/office/2007/relationships/media" Target="file:///F:\&#21488;&#22823;&#28436;&#35611;&#29992;\&#20154;&#29983;&#22914;&#22818;&#32882;&#27284;\&#22818;&#22659;3.wav" TargetMode="External"/><Relationship Id="rId6" Type="http://schemas.openxmlformats.org/officeDocument/2006/relationships/image" Target="../media/image18.gif"/><Relationship Id="rId5" Type="http://schemas.openxmlformats.org/officeDocument/2006/relationships/slideLayout" Target="../slideLayouts/slideLayout2.xml"/><Relationship Id="rId4" Type="http://schemas.openxmlformats.org/officeDocument/2006/relationships/audio" Target="file:///F:\&#21488;&#22823;&#28436;&#35611;&#29992;\&#20154;&#29983;&#22914;&#22818;&#32882;&#27284;\&#38928;&#35328;3.wav"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F:\&#21488;&#22823;&#28436;&#35611;&#29992;\&#20154;&#29983;&#22914;&#22818;&#32882;&#27284;\&#22818;&#22659;1.wav" TargetMode="External"/><Relationship Id="rId1" Type="http://schemas.microsoft.com/office/2007/relationships/media" Target="file:///F:\&#21488;&#22823;&#28436;&#35611;&#29992;\&#20154;&#29983;&#22914;&#22818;&#32882;&#27284;\&#22818;&#22659;1.wav" TargetMode="Externa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F:\&#21488;&#22823;&#28436;&#35611;&#29992;\&#20154;&#29983;&#22914;&#22818;&#32882;&#27284;\&#22818;&#22659;2.wav" TargetMode="External"/><Relationship Id="rId1" Type="http://schemas.microsoft.com/office/2007/relationships/media" Target="file:///F:\&#21488;&#22823;&#28436;&#35611;&#29992;\&#20154;&#29983;&#22914;&#22818;&#32882;&#27284;\&#22818;&#22659;2.wav" TargetMode="External"/><Relationship Id="rId5" Type="http://schemas.openxmlformats.org/officeDocument/2006/relationships/image" Target="../media/image13.png"/><Relationship Id="rId4" Type="http://schemas.openxmlformats.org/officeDocument/2006/relationships/image" Target="../media/image18.gif"/></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F:\&#21488;&#22823;&#28436;&#35611;&#29992;\&#20154;&#29983;&#22914;&#22818;&#32882;&#27284;\&#22818;&#22659;3.wav" TargetMode="External"/><Relationship Id="rId1" Type="http://schemas.microsoft.com/office/2007/relationships/media" Target="file:///F:\&#21488;&#22823;&#28436;&#35611;&#29992;\&#20154;&#29983;&#22914;&#22818;&#32882;&#27284;\&#22818;&#22659;3.wav" TargetMode="External"/><Relationship Id="rId4" Type="http://schemas.openxmlformats.org/officeDocument/2006/relationships/image" Target="../media/image13.png"/></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F:\&#21488;&#22823;&#28436;&#35611;&#29992;\&#20154;&#29983;&#22914;&#22818;&#32882;&#27284;\&#22818;&#22659;4.wav" TargetMode="External"/><Relationship Id="rId1" Type="http://schemas.microsoft.com/office/2007/relationships/media" Target="file:///F:\&#21488;&#22823;&#28436;&#35611;&#29992;\&#20154;&#29983;&#22914;&#22818;&#32882;&#27284;\&#22818;&#22659;4.wav" TargetMode="External"/><Relationship Id="rId4" Type="http://schemas.openxmlformats.org/officeDocument/2006/relationships/image" Target="../media/image13.png"/></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F:\&#21488;&#22823;&#28436;&#35611;&#29992;\&#20154;&#29983;&#22914;&#22818;&#32882;&#27284;\&#22818;&#22659;7.wav" TargetMode="External"/><Relationship Id="rId1" Type="http://schemas.microsoft.com/office/2007/relationships/media" Target="file:///F:\&#21488;&#22823;&#28436;&#35611;&#29992;\&#20154;&#29983;&#22914;&#22818;&#32882;&#27284;\&#22818;&#22659;7.wav" TargetMode="External"/><Relationship Id="rId4" Type="http://schemas.openxmlformats.org/officeDocument/2006/relationships/image" Target="../media/image7.png"/></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F:\&#21488;&#22823;&#28436;&#35611;&#29992;\&#20154;&#29983;&#22914;&#22818;&#32882;&#27284;\&#22818;&#22659;6.wav" TargetMode="External"/><Relationship Id="rId1" Type="http://schemas.microsoft.com/office/2007/relationships/media" Target="file:///F:\&#21488;&#22823;&#28436;&#35611;&#29992;\&#20154;&#29983;&#22914;&#22818;&#32882;&#27284;\&#22818;&#22659;6.wav" TargetMode="External"/><Relationship Id="rId4" Type="http://schemas.openxmlformats.org/officeDocument/2006/relationships/image" Target="../media/image13.png"/></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F:\&#21488;&#22823;&#28436;&#35611;&#29992;\&#20154;&#29983;&#22914;&#22818;&#32882;&#27284;\&#22818;&#22659;5.wav" TargetMode="External"/><Relationship Id="rId1" Type="http://schemas.microsoft.com/office/2007/relationships/media" Target="file:///F:\&#21488;&#22823;&#28436;&#35611;&#29992;\&#20154;&#29983;&#22914;&#22818;&#32882;&#27284;\&#22818;&#22659;5.wav" TargetMode="External"/><Relationship Id="rId4" Type="http://schemas.openxmlformats.org/officeDocument/2006/relationships/image" Target="../media/image13.png"/></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F:\&#21488;&#22823;&#28436;&#35611;&#29992;\&#20154;&#29983;&#22914;&#22818;&#32882;&#27284;\&#22818;&#22659;8.wav" TargetMode="External"/><Relationship Id="rId1" Type="http://schemas.microsoft.com/office/2007/relationships/media" Target="file:///F:\&#21488;&#22823;&#28436;&#35611;&#29992;\&#20154;&#29983;&#22914;&#22818;&#32882;&#27284;\&#22818;&#22659;8.wav" TargetMode="External"/><Relationship Id="rId4" Type="http://schemas.openxmlformats.org/officeDocument/2006/relationships/image" Target="../media/image19.png"/></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F:\&#21488;&#22823;&#28436;&#35611;&#29992;\&#20154;&#29983;&#22914;&#22818;&#32882;&#27284;\&#22818;&#22659;9.wav" TargetMode="External"/><Relationship Id="rId1" Type="http://schemas.microsoft.com/office/2007/relationships/media" Target="file:///F:\&#21488;&#22823;&#28436;&#35611;&#29992;\&#20154;&#29983;&#22914;&#22818;&#32882;&#27284;\&#22818;&#22659;9.wav" TargetMode="External"/><Relationship Id="rId4" Type="http://schemas.openxmlformats.org/officeDocument/2006/relationships/image" Target="../media/image13.png"/></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F:\&#21488;&#22823;&#28436;&#35611;&#29992;\&#20154;&#29983;&#22914;&#22818;&#32882;&#27284;\&#26512;&#22818;.wav" TargetMode="External"/><Relationship Id="rId1" Type="http://schemas.microsoft.com/office/2007/relationships/media" Target="file:///F:\&#21488;&#22823;&#28436;&#35611;&#29992;\&#20154;&#29983;&#22914;&#22818;&#32882;&#27284;\&#26512;&#22818;.wav" TargetMode="External"/><Relationship Id="rId4" Type="http://schemas.openxmlformats.org/officeDocument/2006/relationships/image" Target="../media/image14.png"/></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F:\&#21488;&#22823;&#28436;&#35611;&#29992;\&#20154;&#29983;&#22914;&#22818;&#32882;&#27284;\&#26512;&#22818;2.wav" TargetMode="External"/><Relationship Id="rId1" Type="http://schemas.microsoft.com/office/2007/relationships/media" Target="file:///F:\&#21488;&#22823;&#28436;&#35611;&#29992;\&#20154;&#29983;&#22914;&#22818;&#32882;&#27284;\&#26512;&#22818;2.wav" TargetMode="External"/><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F:\&#21488;&#22823;&#28436;&#35611;&#29992;\&#20154;&#29983;&#22914;&#22818;&#32882;&#27284;\&#26512;&#22818;3.wav" TargetMode="External"/><Relationship Id="rId1" Type="http://schemas.microsoft.com/office/2007/relationships/media" Target="file:///F:\&#21488;&#22823;&#28436;&#35611;&#29992;\&#20154;&#29983;&#22914;&#22818;&#32882;&#27284;\&#26512;&#22818;3.wav" TargetMode="External"/><Relationship Id="rId4" Type="http://schemas.openxmlformats.org/officeDocument/2006/relationships/image" Target="../media/image14.png"/></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F:\&#21488;&#22823;&#28436;&#35611;&#29992;\&#20154;&#29983;&#22914;&#22818;&#32882;&#27284;\&#26512;&#22818;4A13861364048389.wav" TargetMode="External"/><Relationship Id="rId1" Type="http://schemas.microsoft.com/office/2007/relationships/media" Target="file:///F:\&#21488;&#22823;&#28436;&#35611;&#29992;\&#20154;&#29983;&#22914;&#22818;&#32882;&#27284;\&#26512;&#22818;4A13861364048389.wav" TargetMode="External"/><Relationship Id="rId4" Type="http://schemas.openxmlformats.org/officeDocument/2006/relationships/image" Target="../media/image7.png"/></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F:\&#21488;&#22823;&#28436;&#35611;&#29992;\&#20154;&#29983;&#22914;&#22818;&#32882;&#27284;\&#32763;&#35695;&#21407;&#21063;.wav" TargetMode="External"/><Relationship Id="rId1" Type="http://schemas.microsoft.com/office/2007/relationships/media" Target="file:///F:\&#21488;&#22823;&#28436;&#35611;&#29992;\&#20154;&#29983;&#22914;&#22818;&#32882;&#27284;\&#32763;&#35695;&#21407;&#21063;.wav" TargetMode="External"/><Relationship Id="rId4" Type="http://schemas.openxmlformats.org/officeDocument/2006/relationships/image" Target="../media/image13.png"/></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F:\&#21488;&#22823;&#28436;&#35611;&#29992;\&#20154;&#29983;&#22914;&#22818;&#32882;&#27284;\&#35695;&#32773;&#30340;&#19981;&#36275;.wav" TargetMode="External"/><Relationship Id="rId1" Type="http://schemas.microsoft.com/office/2007/relationships/media" Target="file:///F:\&#21488;&#22823;&#28436;&#35611;&#29992;\&#20154;&#29983;&#22914;&#22818;&#32882;&#27284;\&#35695;&#32773;&#30340;&#19981;&#36275;.wav" TargetMode="External"/><Relationship Id="rId4" Type="http://schemas.openxmlformats.org/officeDocument/2006/relationships/image" Target="../media/image14.png"/></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audio" Target="file:///F:\&#21488;&#22823;&#28436;&#35611;&#29992;\&#20154;&#29983;&#22914;&#22818;&#32882;&#27284;\&#35695;&#32773;&#30340;&#19981;&#36275;3.wav" TargetMode="External"/><Relationship Id="rId2" Type="http://schemas.microsoft.com/office/2007/relationships/media" Target="file:///F:\&#21488;&#22823;&#28436;&#35611;&#29992;\&#20154;&#29983;&#22914;&#22818;&#32882;&#27284;\&#35695;&#32773;&#30340;&#19981;&#36275;3.wav" TargetMode="External"/><Relationship Id="rId1" Type="http://schemas.openxmlformats.org/officeDocument/2006/relationships/audio" Target="file:///F:\&#20154;&#29983;&#22914;&#22818;&#32882;&#27284;\13854354393935&#39187;&#27533;.wav" TargetMode="External"/><Relationship Id="rId6" Type="http://schemas.openxmlformats.org/officeDocument/2006/relationships/image" Target="../media/image13.png"/><Relationship Id="rId5" Type="http://schemas.openxmlformats.org/officeDocument/2006/relationships/image" Target="../media/image7.png"/><Relationship Id="rId4"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F:\&#21488;&#22823;&#28436;&#35611;&#29992;\&#20154;&#29983;&#22914;&#22818;&#32882;&#27284;\&#21477;&#24207;138613680721611.wav" TargetMode="External"/><Relationship Id="rId1" Type="http://schemas.microsoft.com/office/2007/relationships/media" Target="file:///F:\&#21488;&#22823;&#28436;&#35611;&#29992;\&#20154;&#29983;&#22914;&#22818;&#32882;&#27284;\&#21477;&#24207;138613680721611.wav" TargetMode="Externa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F:\&#21488;&#22823;&#28436;&#35611;&#29992;\&#20154;&#29983;&#22914;&#22818;&#32882;&#27284;\&#28516;&#39166;&#30340;&#37325;&#35201;.wav" TargetMode="External"/><Relationship Id="rId1" Type="http://schemas.microsoft.com/office/2007/relationships/media" Target="file:///F:\&#21488;&#22823;&#28436;&#35611;&#29992;\&#20154;&#29983;&#22914;&#22818;&#32882;&#27284;\&#28516;&#39166;&#30340;&#37325;&#35201;.wav" TargetMode="External"/><Relationship Id="rId4" Type="http://schemas.openxmlformats.org/officeDocument/2006/relationships/image" Target="../media/image7.png"/></Relationships>
</file>

<file path=ppt/slides/_rels/slide53.xml.rels><?xml version="1.0" encoding="UTF-8" standalone="yes"?>
<Relationships xmlns="http://schemas.openxmlformats.org/package/2006/relationships"><Relationship Id="rId3" Type="http://schemas.microsoft.com/office/2007/relationships/media" Target="file:///F:\&#21488;&#22823;&#28436;&#35611;&#29992;\&#20154;&#29983;&#22914;&#22818;&#32882;&#27284;\&#35695;&#32773;&#30340;&#24555;&#27138;.wav" TargetMode="External"/><Relationship Id="rId2" Type="http://schemas.openxmlformats.org/officeDocument/2006/relationships/audio" Target="file:///F:\&#21488;&#22823;&#28436;&#35611;&#29992;\&#20154;&#29983;&#22914;&#22818;&#32882;&#27284;\&#28516;&#39166;&#30340;&#37325;&#35201;.wav" TargetMode="External"/><Relationship Id="rId1" Type="http://schemas.microsoft.com/office/2007/relationships/media" Target="file:///F:\&#21488;&#22823;&#28436;&#35611;&#29992;\&#20154;&#29983;&#22914;&#22818;&#32882;&#27284;\&#28516;&#39166;&#30340;&#37325;&#35201;.wav" TargetMode="External"/><Relationship Id="rId6" Type="http://schemas.openxmlformats.org/officeDocument/2006/relationships/image" Target="../media/image7.png"/><Relationship Id="rId5" Type="http://schemas.openxmlformats.org/officeDocument/2006/relationships/slideLayout" Target="../slideLayouts/slideLayout2.xml"/><Relationship Id="rId4" Type="http://schemas.openxmlformats.org/officeDocument/2006/relationships/audio" Target="file:///F:\&#21488;&#22823;&#28436;&#35611;&#29992;\&#20154;&#29983;&#22914;&#22818;&#32882;&#27284;\&#35695;&#32773;&#30340;&#24555;&#27138;.wav" TargetMode="External"/></Relationships>
</file>

<file path=ppt/slides/_rels/slide5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8" Type="http://schemas.openxmlformats.org/officeDocument/2006/relationships/hyperlink" Target="http://www.castalia.es/libros/libros_personas.php?idp=1507&amp;p=Ruano+de+la+Haza%2C+Jos%C3%A9+Mar%C3%ADa" TargetMode="External"/><Relationship Id="rId3" Type="http://schemas.openxmlformats.org/officeDocument/2006/relationships/image" Target="../media/image22.jpeg"/><Relationship Id="rId7" Type="http://schemas.openxmlformats.org/officeDocument/2006/relationships/hyperlink" Target="http://www.catedra.com/cgigeneral/newFichaProducto.pl?obrcod=1373032&amp;id_sello_editorial_web=01" TargetMode="External"/><Relationship Id="rId2" Type="http://schemas.openxmlformats.org/officeDocument/2006/relationships/image" Target="../media/image21.jpeg"/><Relationship Id="rId1" Type="http://schemas.openxmlformats.org/officeDocument/2006/relationships/slideLayout" Target="../slideLayouts/slideLayout2.x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image" Target="../media/image23.jpeg"/></Relationships>
</file>

<file path=ppt/slides/_rels/slide56.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1.jpeg"/><Relationship Id="rId1" Type="http://schemas.openxmlformats.org/officeDocument/2006/relationships/slideLayout" Target="../slideLayouts/slideLayout7.xml"/><Relationship Id="rId6" Type="http://schemas.openxmlformats.org/officeDocument/2006/relationships/image" Target="../media/image29.jpeg"/><Relationship Id="rId5" Type="http://schemas.openxmlformats.org/officeDocument/2006/relationships/image" Target="../media/image28.jpeg"/><Relationship Id="rId4" Type="http://schemas.openxmlformats.org/officeDocument/2006/relationships/image" Target="../media/image27.jpeg"/></Relationships>
</file>

<file path=ppt/slides/_rels/slide5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7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7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7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7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7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8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8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8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8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8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8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8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8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8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9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9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9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9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9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9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9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9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9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765175"/>
            <a:ext cx="7772400" cy="5616575"/>
          </a:xfrm>
        </p:spPr>
        <p:txBody>
          <a:bodyPr rtlCol="0">
            <a:normAutofit fontScale="90000"/>
          </a:bodyPr>
          <a:lstStyle/>
          <a:p>
            <a:pPr fontAlgn="auto">
              <a:spcAft>
                <a:spcPts val="0"/>
              </a:spcAft>
              <a:defRPr/>
            </a:pPr>
            <a:r>
              <a:rPr lang="en-US" altLang="zh-TW" sz="4900" b="1" dirty="0" smtClean="0"/>
              <a:t/>
            </a:r>
            <a:br>
              <a:rPr lang="en-US" altLang="zh-TW" sz="4900" b="1" dirty="0" smtClean="0"/>
            </a:br>
            <a:r>
              <a:rPr lang="zh-TW" altLang="en-US" sz="6700" b="1" dirty="0" smtClean="0"/>
              <a:t>西班牙戲劇</a:t>
            </a:r>
            <a:r>
              <a:rPr lang="en-US" altLang="zh-TW" sz="6700" b="1" dirty="0" smtClean="0"/>
              <a:t/>
            </a:r>
            <a:br>
              <a:rPr lang="en-US" altLang="zh-TW" sz="6700" b="1" dirty="0" smtClean="0"/>
            </a:br>
            <a:r>
              <a:rPr lang="zh-TW" altLang="zh-TW" sz="6700" dirty="0" smtClean="0">
                <a:solidFill>
                  <a:srgbClr val="7030A0"/>
                </a:solidFill>
                <a:latin typeface="Microsoft Yi Baiti" pitchFamily="66" charset="0"/>
                <a:ea typeface="MS UI Gothic" pitchFamily="34" charset="-128"/>
                <a:cs typeface="Meiryo UI" pitchFamily="34" charset="-128"/>
              </a:rPr>
              <a:t>《</a:t>
            </a:r>
            <a:r>
              <a:rPr lang="zh-TW" altLang="zh-TW" sz="6700" b="1" dirty="0" smtClean="0">
                <a:solidFill>
                  <a:srgbClr val="7030A0"/>
                </a:solidFill>
                <a:latin typeface="Microsoft Yi Baiti" pitchFamily="66" charset="0"/>
                <a:ea typeface="MS UI Gothic" pitchFamily="34" charset="-128"/>
                <a:cs typeface="Meiryo UI" pitchFamily="34" charset="-128"/>
              </a:rPr>
              <a:t>人</a:t>
            </a:r>
            <a:r>
              <a:rPr lang="zh-TW" altLang="en-US" sz="6700" b="1" dirty="0" smtClean="0">
                <a:solidFill>
                  <a:srgbClr val="7030A0"/>
                </a:solidFill>
                <a:latin typeface="Microsoft Yi Baiti" pitchFamily="66" charset="0"/>
                <a:ea typeface="MS UI Gothic" pitchFamily="34" charset="-128"/>
                <a:cs typeface="Meiryo UI" pitchFamily="34" charset="-128"/>
              </a:rPr>
              <a:t>生如夢</a:t>
            </a:r>
            <a:r>
              <a:rPr lang="zh-TW" altLang="zh-TW" sz="6700" dirty="0" smtClean="0">
                <a:solidFill>
                  <a:srgbClr val="7030A0"/>
                </a:solidFill>
                <a:latin typeface="Microsoft Yi Baiti" pitchFamily="66" charset="0"/>
                <a:ea typeface="MS UI Gothic" pitchFamily="34" charset="-128"/>
                <a:cs typeface="Meiryo UI" pitchFamily="34" charset="-128"/>
              </a:rPr>
              <a:t>》</a:t>
            </a:r>
            <a:r>
              <a:rPr lang="zh-TW" altLang="zh-TW" sz="6700" dirty="0" smtClean="0"/>
              <a:t/>
            </a:r>
            <a:br>
              <a:rPr lang="zh-TW" altLang="zh-TW" sz="6700" dirty="0" smtClean="0"/>
            </a:br>
            <a:r>
              <a:rPr lang="zh-TW" altLang="en-US" b="1" dirty="0" smtClean="0"/>
              <a:t>：</a:t>
            </a:r>
            <a:r>
              <a:rPr lang="en-US" altLang="zh-TW" b="1" dirty="0" smtClean="0"/>
              <a:t/>
            </a:r>
            <a:br>
              <a:rPr lang="en-US" altLang="zh-TW" b="1" dirty="0" smtClean="0"/>
            </a:br>
            <a:r>
              <a:rPr lang="zh-TW" altLang="en-US" sz="6000" b="1" dirty="0" smtClean="0">
                <a:latin typeface="FangSong" pitchFamily="49" charset="-122"/>
                <a:ea typeface="FangSong" pitchFamily="49" charset="-122"/>
              </a:rPr>
              <a:t>預言</a:t>
            </a:r>
            <a:r>
              <a:rPr lang="en-US" altLang="zh-TW" sz="6000" b="1" dirty="0" smtClean="0">
                <a:latin typeface="FangSong" pitchFamily="49" charset="-122"/>
                <a:ea typeface="FangSong" pitchFamily="49" charset="-122"/>
              </a:rPr>
              <a:t>/</a:t>
            </a:r>
            <a:r>
              <a:rPr lang="zh-TW" altLang="en-US" sz="6000" b="1" dirty="0" smtClean="0">
                <a:latin typeface="FangSong" pitchFamily="49" charset="-122"/>
                <a:ea typeface="FangSong" pitchFamily="49" charset="-122"/>
              </a:rPr>
              <a:t>夢境</a:t>
            </a:r>
            <a:r>
              <a:rPr lang="en-US" altLang="zh-TW" sz="6000" b="1" dirty="0" smtClean="0">
                <a:latin typeface="FangSong" pitchFamily="49" charset="-122"/>
                <a:ea typeface="FangSong" pitchFamily="49" charset="-122"/>
              </a:rPr>
              <a:t/>
            </a:r>
            <a:br>
              <a:rPr lang="en-US" altLang="zh-TW" sz="6000" b="1" dirty="0" smtClean="0">
                <a:latin typeface="FangSong" pitchFamily="49" charset="-122"/>
                <a:ea typeface="FangSong" pitchFamily="49" charset="-122"/>
              </a:rPr>
            </a:br>
            <a:r>
              <a:rPr lang="zh-TW" altLang="en-US" sz="6000" b="1" dirty="0" smtClean="0">
                <a:latin typeface="FangSong" pitchFamily="49" charset="-122"/>
                <a:ea typeface="FangSong" pitchFamily="49" charset="-122"/>
              </a:rPr>
              <a:t>幾分真？</a:t>
            </a:r>
            <a:r>
              <a:rPr lang="en-US" altLang="zh-TW" sz="4900" b="1" dirty="0" smtClean="0"/>
              <a:t/>
            </a:r>
            <a:br>
              <a:rPr lang="en-US" altLang="zh-TW" sz="4900" b="1" dirty="0" smtClean="0"/>
            </a:br>
            <a:r>
              <a:rPr lang="en-US" altLang="zh-TW" b="1" dirty="0" smtClean="0"/>
              <a:t/>
            </a:r>
            <a:br>
              <a:rPr lang="en-US" altLang="zh-TW" b="1" dirty="0" smtClean="0"/>
            </a:br>
            <a:r>
              <a:rPr lang="en-US" altLang="zh-TW" b="1" dirty="0" smtClean="0"/>
              <a:t/>
            </a:r>
            <a:br>
              <a:rPr lang="en-US" altLang="zh-TW" b="1" dirty="0" smtClean="0"/>
            </a:br>
            <a:endParaRPr lang="zh-TW"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800" b="1" dirty="0" smtClean="0"/>
              <a:t>戲劇成就</a:t>
            </a:r>
            <a:endParaRPr lang="zh-TW" altLang="en-US" sz="4800" b="1" dirty="0"/>
          </a:p>
        </p:txBody>
      </p:sp>
      <p:sp>
        <p:nvSpPr>
          <p:cNvPr id="3" name="內容版面配置區 2"/>
          <p:cNvSpPr>
            <a:spLocks noGrp="1"/>
          </p:cNvSpPr>
          <p:nvPr>
            <p:ph idx="1"/>
          </p:nvPr>
        </p:nvSpPr>
        <p:spPr/>
        <p:txBody>
          <a:bodyPr/>
          <a:lstStyle/>
          <a:p>
            <a:pPr>
              <a:buNone/>
            </a:pPr>
            <a:r>
              <a:rPr lang="zh-TW" altLang="en-US" sz="4000" b="1" dirty="0" smtClean="0">
                <a:solidFill>
                  <a:srgbClr val="00B050"/>
                </a:solidFill>
              </a:rPr>
              <a:t>影響卡爾德隆創作因素</a:t>
            </a:r>
            <a:endParaRPr lang="en-US" altLang="zh-TW" sz="4000" b="1" dirty="0" smtClean="0">
              <a:solidFill>
                <a:srgbClr val="00B050"/>
              </a:solidFill>
            </a:endParaRPr>
          </a:p>
          <a:p>
            <a:pPr>
              <a:buBlip>
                <a:blip r:embed="rId2"/>
              </a:buBlip>
            </a:pPr>
            <a:r>
              <a:rPr lang="zh-TW" altLang="en-US" sz="5400" dirty="0" smtClean="0"/>
              <a:t>個人成長的歷程</a:t>
            </a:r>
            <a:endParaRPr lang="en-US" altLang="zh-TW" sz="5400" dirty="0" smtClean="0"/>
          </a:p>
          <a:p>
            <a:pPr>
              <a:buBlip>
                <a:blip r:embed="rId2"/>
              </a:buBlip>
            </a:pPr>
            <a:r>
              <a:rPr lang="zh-TW" altLang="en-US" sz="5400" dirty="0" smtClean="0"/>
              <a:t>當時政治社會環境、文學流派</a:t>
            </a:r>
            <a:endParaRPr lang="en-US" altLang="zh-TW" sz="5400" dirty="0" smtClean="0"/>
          </a:p>
          <a:p>
            <a:pPr>
              <a:buBlip>
                <a:blip r:embed="rId2"/>
              </a:buBlip>
            </a:pPr>
            <a:endParaRPr lang="zh-TW" altLang="en-US" sz="5400"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299" name="Rectangle 2"/>
          <p:cNvSpPr>
            <a:spLocks noGrp="1" noChangeArrowheads="1"/>
          </p:cNvSpPr>
          <p:nvPr>
            <p:ph type="title"/>
          </p:nvPr>
        </p:nvSpPr>
        <p:spPr/>
        <p:txBody>
          <a:bodyPr/>
          <a:lstStyle/>
          <a:p>
            <a:pP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III, Escena X</a:t>
            </a:r>
            <a:r>
              <a:rPr lang="zh-TW" altLang="en-US" sz="2900" smtClean="0">
                <a:solidFill>
                  <a:srgbClr val="000000"/>
                </a:solidFill>
                <a:ea typeface="標楷體" panose="03000509000000000000" pitchFamily="65" charset="-120"/>
              </a:rPr>
              <a:t/>
            </a:r>
            <a:br>
              <a:rPr lang="zh-TW" altLang="en-US" sz="2900" smtClean="0">
                <a:solidFill>
                  <a:srgbClr val="000000"/>
                </a:solidFill>
                <a:ea typeface="標楷體" panose="03000509000000000000" pitchFamily="65" charset="-120"/>
              </a:rPr>
            </a:br>
            <a:r>
              <a:rPr lang="zh-TW" altLang="en-US" sz="2900" smtClean="0">
                <a:solidFill>
                  <a:srgbClr val="000000"/>
                </a:solidFill>
                <a:ea typeface="標楷體" panose="03000509000000000000" pitchFamily="65" charset="-120"/>
              </a:rPr>
              <a:t>				 </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 181-82)</a:t>
            </a:r>
            <a:endParaRPr lang="zh-TW" altLang="en-US" sz="2900" smtClean="0">
              <a:solidFill>
                <a:srgbClr val="000000"/>
              </a:solidFill>
              <a:ea typeface="標楷體" panose="03000509000000000000" pitchFamily="65" charset="-120"/>
            </a:endParaRPr>
          </a:p>
        </p:txBody>
      </p:sp>
      <p:sp>
        <p:nvSpPr>
          <p:cNvPr id="55300" name="文字版面配置區 1"/>
          <p:cNvSpPr>
            <a:spLocks noGrp="1"/>
          </p:cNvSpPr>
          <p:nvPr>
            <p:ph type="body" idx="1"/>
          </p:nvPr>
        </p:nvSpPr>
        <p:spPr/>
        <p:txBody>
          <a:bodyPr/>
          <a:lstStyle/>
          <a:p>
            <a:pPr eaLnBrk="1" hangingPunct="1"/>
            <a:endParaRPr lang="zh-TW" altLang="en-US" smtClean="0"/>
          </a:p>
        </p:txBody>
      </p:sp>
      <p:sp>
        <p:nvSpPr>
          <p:cNvPr id="55301" name="內容版面配置區 2"/>
          <p:cNvSpPr>
            <a:spLocks noGrp="1"/>
          </p:cNvSpPr>
          <p:nvPr>
            <p:ph sz="half" idx="2"/>
          </p:nvPr>
        </p:nvSpPr>
        <p:spPr>
          <a:xfrm>
            <a:off x="468313" y="1917700"/>
            <a:ext cx="4040187" cy="4464050"/>
          </a:xfrm>
        </p:spPr>
        <p:txBody>
          <a:bodyPr/>
          <a:lstStyle/>
          <a:p>
            <a:pPr eaLnBrk="1" hangingPunct="1">
              <a:buFontTx/>
              <a:buNone/>
            </a:pPr>
            <a:r>
              <a:rPr lang="es-ES" altLang="zh-TW" sz="2000" smtClean="0">
                <a:latin typeface="Times New Roman" panose="02020603050405020304" pitchFamily="18" charset="0"/>
              </a:rPr>
              <a:t>Que a una mujer infelice</a:t>
            </a:r>
          </a:p>
          <a:p>
            <a:pPr eaLnBrk="1" hangingPunct="1">
              <a:buFontTx/>
              <a:buNone/>
            </a:pPr>
            <a:r>
              <a:rPr lang="es-ES" altLang="zh-TW" sz="2000" smtClean="0">
                <a:latin typeface="Times New Roman" panose="02020603050405020304" pitchFamily="18" charset="0"/>
              </a:rPr>
              <a:t>que hoy a tus plantas se arroja,</a:t>
            </a:r>
          </a:p>
          <a:p>
            <a:pPr eaLnBrk="1" hangingPunct="1">
              <a:buFontTx/>
              <a:buNone/>
            </a:pPr>
            <a:r>
              <a:rPr lang="es-ES" altLang="zh-TW" sz="2000" smtClean="0">
                <a:latin typeface="Times New Roman" panose="02020603050405020304" pitchFamily="18" charset="0"/>
              </a:rPr>
              <a:t>ampares por ser mujer </a:t>
            </a:r>
          </a:p>
          <a:p>
            <a:pPr eaLnBrk="1" hangingPunct="1">
              <a:buFontTx/>
              <a:buNone/>
            </a:pPr>
            <a:r>
              <a:rPr lang="es-ES" altLang="zh-TW" sz="2000" smtClean="0">
                <a:latin typeface="Times New Roman" panose="02020603050405020304" pitchFamily="18" charset="0"/>
              </a:rPr>
              <a:t>y desdichada: dos cosas, </a:t>
            </a:r>
          </a:p>
          <a:p>
            <a:pPr eaLnBrk="1" hangingPunct="1">
              <a:buFontTx/>
              <a:buNone/>
            </a:pPr>
            <a:r>
              <a:rPr lang="es-ES" altLang="zh-TW" sz="2000" smtClean="0">
                <a:latin typeface="Times New Roman" panose="02020603050405020304" pitchFamily="18" charset="0"/>
              </a:rPr>
              <a:t>que para obligar a un hombre, </a:t>
            </a:r>
          </a:p>
          <a:p>
            <a:pPr eaLnBrk="1" hangingPunct="1">
              <a:buFontTx/>
              <a:buNone/>
            </a:pPr>
            <a:r>
              <a:rPr lang="es-ES" altLang="zh-TW" sz="2000" smtClean="0">
                <a:latin typeface="Times New Roman" panose="02020603050405020304" pitchFamily="18" charset="0"/>
              </a:rPr>
              <a:t>que de valiente blasona,</a:t>
            </a:r>
          </a:p>
          <a:p>
            <a:pPr eaLnBrk="1" hangingPunct="1">
              <a:buFontTx/>
              <a:buNone/>
            </a:pPr>
            <a:r>
              <a:rPr lang="es-ES" altLang="zh-TW" sz="2000" smtClean="0">
                <a:latin typeface="Times New Roman" panose="02020603050405020304" pitchFamily="18" charset="0"/>
              </a:rPr>
              <a:t>cualquiera de las dos basta,</a:t>
            </a:r>
          </a:p>
          <a:p>
            <a:pPr eaLnBrk="1" hangingPunct="1">
              <a:buFontTx/>
              <a:buNone/>
            </a:pPr>
            <a:r>
              <a:rPr lang="es-ES" altLang="zh-TW" sz="2000" smtClean="0">
                <a:latin typeface="Times New Roman" panose="02020603050405020304" pitchFamily="18" charset="0"/>
              </a:rPr>
              <a:t>de las dos cualquiera sobra.</a:t>
            </a:r>
          </a:p>
          <a:p>
            <a:pPr eaLnBrk="1" hangingPunct="1">
              <a:buFontTx/>
              <a:buNone/>
            </a:pPr>
            <a:r>
              <a:rPr lang="es-ES" altLang="zh-TW" sz="2000" smtClean="0">
                <a:latin typeface="Times New Roman" panose="02020603050405020304" pitchFamily="18" charset="0"/>
              </a:rPr>
              <a:t>Tres veces son las que ya</a:t>
            </a:r>
          </a:p>
          <a:p>
            <a:pPr eaLnBrk="1" hangingPunct="1">
              <a:buFontTx/>
              <a:buNone/>
            </a:pPr>
            <a:r>
              <a:rPr lang="es-ES" altLang="zh-TW" sz="2000" smtClean="0">
                <a:latin typeface="Times New Roman" panose="02020603050405020304" pitchFamily="18" charset="0"/>
              </a:rPr>
              <a:t>me admiras, tres las que ignoras</a:t>
            </a:r>
          </a:p>
          <a:p>
            <a:pPr eaLnBrk="1" hangingPunct="1">
              <a:buFontTx/>
              <a:buNone/>
            </a:pPr>
            <a:r>
              <a:rPr lang="es-ES" altLang="zh-TW" sz="2000" smtClean="0">
                <a:latin typeface="Times New Roman" panose="02020603050405020304" pitchFamily="18" charset="0"/>
              </a:rPr>
              <a:t>quién soy, pues las tres me has visto</a:t>
            </a:r>
          </a:p>
          <a:p>
            <a:pPr eaLnBrk="1" hangingPunct="1">
              <a:buFontTx/>
              <a:buNone/>
            </a:pPr>
            <a:r>
              <a:rPr lang="es-ES" altLang="zh-TW" sz="2000" smtClean="0">
                <a:latin typeface="Times New Roman" panose="02020603050405020304" pitchFamily="18" charset="0"/>
              </a:rPr>
              <a:t>en diverso traje y forma</a:t>
            </a:r>
            <a:endParaRPr lang="en-US" altLang="zh-TW" sz="2000" smtClean="0">
              <a:latin typeface="Times New Roman" panose="02020603050405020304" pitchFamily="18" charset="0"/>
            </a:endParaRPr>
          </a:p>
        </p:txBody>
      </p:sp>
      <p:sp>
        <p:nvSpPr>
          <p:cNvPr id="55302" name="文字版面配置區 3"/>
          <p:cNvSpPr>
            <a:spLocks noGrp="1"/>
          </p:cNvSpPr>
          <p:nvPr>
            <p:ph type="body" sz="quarter" idx="3"/>
          </p:nvPr>
        </p:nvSpPr>
        <p:spPr/>
        <p:txBody>
          <a:bodyPr/>
          <a:lstStyle/>
          <a:p>
            <a:pPr eaLnBrk="1" hangingPunct="1"/>
            <a:endParaRPr lang="zh-TW" altLang="en-US" smtClean="0"/>
          </a:p>
        </p:txBody>
      </p:sp>
      <p:sp>
        <p:nvSpPr>
          <p:cNvPr id="55303" name="內容版面配置區 6"/>
          <p:cNvSpPr>
            <a:spLocks noGrp="1"/>
          </p:cNvSpPr>
          <p:nvPr>
            <p:ph sz="quarter" idx="4"/>
          </p:nvPr>
        </p:nvSpPr>
        <p:spPr>
          <a:xfrm>
            <a:off x="4645025" y="1989138"/>
            <a:ext cx="4041775" cy="4321175"/>
          </a:xfrm>
        </p:spPr>
        <p:txBody>
          <a:bodyPr/>
          <a:lstStyle/>
          <a:p>
            <a:pPr eaLnBrk="1" hangingPunct="1">
              <a:buFontTx/>
              <a:buNone/>
            </a:pPr>
            <a:r>
              <a:rPr lang="zh-TW" altLang="en-US" sz="2200" smtClean="0">
                <a:latin typeface="標楷體" panose="03000509000000000000" pitchFamily="65" charset="-120"/>
                <a:ea typeface="標楷體" panose="03000509000000000000" pitchFamily="65" charset="-120"/>
              </a:rPr>
              <a:t>對一個苦命女</a:t>
            </a:r>
          </a:p>
          <a:p>
            <a:pPr eaLnBrk="1" hangingPunct="1">
              <a:buFontTx/>
              <a:buNone/>
            </a:pPr>
            <a:r>
              <a:rPr lang="zh-TW" altLang="en-US" sz="2200" smtClean="0">
                <a:latin typeface="標楷體" panose="03000509000000000000" pitchFamily="65" charset="-120"/>
                <a:ea typeface="標楷體" panose="03000509000000000000" pitchFamily="65" charset="-120"/>
              </a:rPr>
              <a:t>她今天拜倒您腳下</a:t>
            </a:r>
          </a:p>
          <a:p>
            <a:pPr eaLnBrk="1" hangingPunct="1">
              <a:buFontTx/>
              <a:buNone/>
            </a:pPr>
            <a:r>
              <a:rPr lang="zh-TW" altLang="en-US" sz="2200" smtClean="0">
                <a:latin typeface="標楷體" panose="03000509000000000000" pitchFamily="65" charset="-120"/>
                <a:ea typeface="標楷體" panose="03000509000000000000" pitchFamily="65" charset="-120"/>
              </a:rPr>
              <a:t>您就庇護她吧</a:t>
            </a:r>
            <a:r>
              <a:rPr lang="en-US" altLang="zh-TW" sz="2200" smtClean="0">
                <a:latin typeface="標楷體" panose="03000509000000000000" pitchFamily="65" charset="-120"/>
                <a:ea typeface="標楷體" panose="03000509000000000000" pitchFamily="65" charset="-120"/>
              </a:rPr>
              <a:t>!</a:t>
            </a:r>
            <a:r>
              <a:rPr lang="zh-TW" altLang="en-US" sz="2200" smtClean="0">
                <a:latin typeface="標楷體" panose="03000509000000000000" pitchFamily="65" charset="-120"/>
                <a:ea typeface="標楷體" panose="03000509000000000000" pitchFamily="65" charset="-120"/>
              </a:rPr>
              <a:t>只因她是女人，</a:t>
            </a:r>
          </a:p>
          <a:p>
            <a:pPr eaLnBrk="1" hangingPunct="1">
              <a:buFontTx/>
              <a:buNone/>
            </a:pPr>
            <a:r>
              <a:rPr lang="zh-TW" altLang="en-US" sz="2200" smtClean="0">
                <a:latin typeface="標楷體" panose="03000509000000000000" pitchFamily="65" charset="-120"/>
                <a:ea typeface="標楷體" panose="03000509000000000000" pitchFamily="65" charset="-120"/>
              </a:rPr>
              <a:t>只因她命苦；用這兩件事</a:t>
            </a:r>
          </a:p>
          <a:p>
            <a:pPr eaLnBrk="1" hangingPunct="1">
              <a:buFontTx/>
              <a:buNone/>
            </a:pPr>
            <a:r>
              <a:rPr lang="zh-TW" altLang="en-US" sz="2200" smtClean="0">
                <a:latin typeface="標楷體" panose="03000509000000000000" pitchFamily="65" charset="-120"/>
                <a:ea typeface="標楷體" panose="03000509000000000000" pitchFamily="65" charset="-120"/>
              </a:rPr>
              <a:t>來逼一個自命英雄的男人，</a:t>
            </a:r>
          </a:p>
          <a:p>
            <a:pPr eaLnBrk="1" hangingPunct="1">
              <a:buFontTx/>
              <a:buNone/>
            </a:pPr>
            <a:r>
              <a:rPr lang="zh-TW" altLang="en-US" sz="2200" smtClean="0">
                <a:latin typeface="標楷體" panose="03000509000000000000" pitchFamily="65" charset="-120"/>
                <a:ea typeface="標楷體" panose="03000509000000000000" pitchFamily="65" charset="-120"/>
              </a:rPr>
              <a:t>兩者中做哪件都已夠，</a:t>
            </a:r>
          </a:p>
          <a:p>
            <a:pPr eaLnBrk="1" hangingPunct="1">
              <a:buFontTx/>
              <a:buNone/>
            </a:pPr>
            <a:r>
              <a:rPr kumimoji="0" lang="zh-TW" altLang="en-US" sz="2200" smtClean="0">
                <a:latin typeface="標楷體" panose="03000509000000000000" pitchFamily="65" charset="-120"/>
                <a:ea typeface="標楷體" panose="03000509000000000000" pitchFamily="65" charset="-120"/>
              </a:rPr>
              <a:t>兩者中做哪件都很好。</a:t>
            </a:r>
          </a:p>
          <a:p>
            <a:pPr eaLnBrk="1" hangingPunct="1">
              <a:buFontTx/>
              <a:buNone/>
            </a:pPr>
            <a:r>
              <a:rPr kumimoji="0" lang="zh-TW" altLang="en-US" sz="2200" smtClean="0">
                <a:latin typeface="標楷體" panose="03000509000000000000" pitchFamily="65" charset="-120"/>
                <a:ea typeface="標楷體" panose="03000509000000000000" pitchFamily="65" charset="-120"/>
              </a:rPr>
              <a:t>殿下讚賞過我三回</a:t>
            </a:r>
            <a:r>
              <a:rPr lang="zh-TW" altLang="en-US" sz="2200" smtClean="0">
                <a:latin typeface="標楷體" panose="03000509000000000000" pitchFamily="65" charset="-120"/>
                <a:ea typeface="標楷體" panose="03000509000000000000" pitchFamily="65" charset="-120"/>
              </a:rPr>
              <a:t>，</a:t>
            </a:r>
            <a:endParaRPr kumimoji="0" lang="zh-TW" altLang="en-US" sz="2200" smtClean="0">
              <a:latin typeface="標楷體" panose="03000509000000000000" pitchFamily="65" charset="-120"/>
              <a:ea typeface="標楷體" panose="03000509000000000000" pitchFamily="65" charset="-120"/>
            </a:endParaRPr>
          </a:p>
          <a:p>
            <a:pPr eaLnBrk="1" hangingPunct="1">
              <a:buFontTx/>
              <a:buNone/>
            </a:pPr>
            <a:r>
              <a:rPr kumimoji="0" lang="zh-TW" altLang="en-US" sz="2200" smtClean="0">
                <a:latin typeface="標楷體" panose="03000509000000000000" pitchFamily="65" charset="-120"/>
                <a:ea typeface="標楷體" panose="03000509000000000000" pitchFamily="65" charset="-120"/>
              </a:rPr>
              <a:t>三回都不知我是誰</a:t>
            </a:r>
            <a:r>
              <a:rPr lang="zh-TW" altLang="en-US" sz="2200" smtClean="0">
                <a:latin typeface="標楷體" panose="03000509000000000000" pitchFamily="65" charset="-120"/>
                <a:ea typeface="標楷體" panose="03000509000000000000" pitchFamily="65" charset="-120"/>
              </a:rPr>
              <a:t>，</a:t>
            </a:r>
            <a:endParaRPr kumimoji="0" lang="zh-TW" altLang="en-US" sz="2200" smtClean="0">
              <a:latin typeface="標楷體" panose="03000509000000000000" pitchFamily="65" charset="-120"/>
              <a:ea typeface="標楷體" panose="03000509000000000000" pitchFamily="65" charset="-120"/>
            </a:endParaRPr>
          </a:p>
          <a:p>
            <a:pPr eaLnBrk="1" hangingPunct="1">
              <a:buFontTx/>
              <a:buNone/>
            </a:pPr>
            <a:r>
              <a:rPr kumimoji="0" lang="zh-TW" altLang="en-US" sz="2200" smtClean="0">
                <a:latin typeface="標楷體" panose="03000509000000000000" pitchFamily="65" charset="-120"/>
                <a:ea typeface="標楷體" panose="03000509000000000000" pitchFamily="65" charset="-120"/>
              </a:rPr>
              <a:t>因為這三回您看我</a:t>
            </a:r>
          </a:p>
          <a:p>
            <a:pPr eaLnBrk="1" hangingPunct="1">
              <a:buFontTx/>
              <a:buNone/>
            </a:pPr>
            <a:r>
              <a:rPr kumimoji="0" lang="zh-TW" altLang="en-US" sz="2200" smtClean="0">
                <a:latin typeface="標楷體" panose="03000509000000000000" pitchFamily="65" charset="-120"/>
                <a:ea typeface="標楷體" panose="03000509000000000000" pitchFamily="65" charset="-120"/>
              </a:rPr>
              <a:t>穿不同服裝，做不同打扮。</a:t>
            </a:r>
            <a:endParaRPr lang="zh-TW" altLang="en-US" smtClean="0"/>
          </a:p>
        </p:txBody>
      </p:sp>
      <p:sp>
        <p:nvSpPr>
          <p:cNvPr id="8" name="文字版面配置區 1"/>
          <p:cNvSpPr txBox="1">
            <a:spLocks/>
          </p:cNvSpPr>
          <p:nvPr/>
        </p:nvSpPr>
        <p:spPr bwMode="auto">
          <a:xfrm>
            <a:off x="468313" y="1196975"/>
            <a:ext cx="4040187"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Rosaura:</a:t>
            </a:r>
            <a:endParaRPr lang="zh-TW" altLang="en-US" sz="2400" b="1"/>
          </a:p>
        </p:txBody>
      </p:sp>
      <p:sp>
        <p:nvSpPr>
          <p:cNvPr id="9" name="文字版面配置區 3"/>
          <p:cNvSpPr txBox="1">
            <a:spLocks/>
          </p:cNvSpPr>
          <p:nvPr/>
        </p:nvSpPr>
        <p:spPr bwMode="auto">
          <a:xfrm>
            <a:off x="4643438" y="1196975"/>
            <a:ext cx="4041775"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latin typeface="標楷體" panose="03000509000000000000" pitchFamily="65" charset="-120"/>
                <a:ea typeface="標楷體" panose="03000509000000000000" pitchFamily="65" charset="-120"/>
              </a:rPr>
              <a:t>駱少樂</a:t>
            </a:r>
            <a:r>
              <a:rPr lang="en-US" altLang="zh-TW" sz="2400" b="1">
                <a:latin typeface="標楷體" panose="03000509000000000000" pitchFamily="65" charset="-120"/>
                <a:ea typeface="標楷體" panose="03000509000000000000" pitchFamily="65" charset="-120"/>
              </a:rPr>
              <a:t>:</a:t>
            </a:r>
            <a:endParaRPr lang="zh-TW" altLang="en-US" sz="2400" b="1">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524902334"/>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4"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32385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6"/>
          <p:cNvSpPr>
            <a:spLocks noGrp="1" noChangeArrowheads="1"/>
          </p:cNvSpPr>
          <p:nvPr>
            <p:ph type="title" idx="4294967295"/>
          </p:nvPr>
        </p:nvSpPr>
        <p:spPr/>
        <p:txBody>
          <a:bodyPr/>
          <a:lstStyle/>
          <a:p>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III, Escena X</a:t>
            </a:r>
            <a:r>
              <a:rPr lang="zh-TW" altLang="en-US" sz="2900" smtClean="0">
                <a:solidFill>
                  <a:srgbClr val="000000"/>
                </a:solidFill>
                <a:ea typeface="標楷體" panose="03000509000000000000" pitchFamily="65" charset="-120"/>
              </a:rPr>
              <a:t/>
            </a:r>
            <a:br>
              <a:rPr lang="zh-TW" altLang="en-US" sz="2900" smtClean="0">
                <a:solidFill>
                  <a:srgbClr val="000000"/>
                </a:solidFill>
                <a:ea typeface="標楷體" panose="03000509000000000000" pitchFamily="65" charset="-120"/>
              </a:rPr>
            </a:br>
            <a:r>
              <a:rPr lang="zh-TW" altLang="en-US" sz="2900" smtClean="0">
                <a:solidFill>
                  <a:srgbClr val="000000"/>
                </a:solidFill>
                <a:ea typeface="標楷體" panose="03000509000000000000" pitchFamily="65" charset="-120"/>
              </a:rPr>
              <a:t>				 </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 181-82)</a:t>
            </a:r>
            <a:endParaRPr lang="zh-TW" altLang="en-US" sz="2900" smtClean="0">
              <a:solidFill>
                <a:srgbClr val="000000"/>
              </a:solidFill>
              <a:ea typeface="標楷體" panose="03000509000000000000" pitchFamily="65" charset="-120"/>
            </a:endParaRPr>
          </a:p>
        </p:txBody>
      </p:sp>
      <p:sp>
        <p:nvSpPr>
          <p:cNvPr id="46087" name="Rectangle 7"/>
          <p:cNvSpPr>
            <a:spLocks noGrp="1" noChangeArrowheads="1"/>
          </p:cNvSpPr>
          <p:nvPr>
            <p:ph type="body" sz="half" idx="4294967295"/>
          </p:nvPr>
        </p:nvSpPr>
        <p:spPr>
          <a:xfrm>
            <a:off x="179388" y="1236663"/>
            <a:ext cx="4038600" cy="4929187"/>
          </a:xfrm>
        </p:spPr>
        <p:txBody>
          <a:bodyPr/>
          <a:lstStyle/>
          <a:p>
            <a:pPr marL="0" indent="0">
              <a:lnSpc>
                <a:spcPct val="80000"/>
              </a:lnSpc>
              <a:buFontTx/>
              <a:buNone/>
            </a:pPr>
            <a:r>
              <a:rPr lang="es-ES" altLang="zh-TW" sz="2800" b="1" smtClean="0">
                <a:latin typeface="Times New Roman" panose="02020603050405020304" pitchFamily="18" charset="0"/>
              </a:rPr>
              <a:t>Rosaura</a:t>
            </a:r>
          </a:p>
          <a:p>
            <a:pPr marL="0" indent="0">
              <a:lnSpc>
                <a:spcPct val="80000"/>
              </a:lnSpc>
              <a:buFontTx/>
              <a:buNone/>
            </a:pPr>
            <a:r>
              <a:rPr lang="es-ES" altLang="zh-TW" sz="2200" smtClean="0">
                <a:latin typeface="Times New Roman" panose="02020603050405020304" pitchFamily="18" charset="0"/>
              </a:rPr>
              <a:t>La Primera me creíste</a:t>
            </a:r>
          </a:p>
          <a:p>
            <a:pPr marL="0" indent="0">
              <a:lnSpc>
                <a:spcPct val="80000"/>
              </a:lnSpc>
              <a:buFontTx/>
              <a:buNone/>
            </a:pPr>
            <a:r>
              <a:rPr lang="es-ES" altLang="zh-TW" sz="2200" smtClean="0">
                <a:latin typeface="Times New Roman" panose="02020603050405020304" pitchFamily="18" charset="0"/>
              </a:rPr>
              <a:t>varón en la rigurosa</a:t>
            </a:r>
          </a:p>
          <a:p>
            <a:pPr marL="0" indent="0">
              <a:lnSpc>
                <a:spcPct val="80000"/>
              </a:lnSpc>
              <a:buFontTx/>
              <a:buNone/>
            </a:pPr>
            <a:r>
              <a:rPr lang="es-ES" altLang="zh-TW" sz="2200" smtClean="0">
                <a:latin typeface="Times New Roman" panose="02020603050405020304" pitchFamily="18" charset="0"/>
              </a:rPr>
              <a:t>prisión, donde fue tu vida</a:t>
            </a:r>
          </a:p>
          <a:p>
            <a:pPr marL="0" indent="0">
              <a:lnSpc>
                <a:spcPct val="80000"/>
              </a:lnSpc>
              <a:buFontTx/>
              <a:buNone/>
            </a:pPr>
            <a:r>
              <a:rPr lang="es-ES" altLang="zh-TW" sz="2200" smtClean="0">
                <a:latin typeface="Times New Roman" panose="02020603050405020304" pitchFamily="18" charset="0"/>
              </a:rPr>
              <a:t>de mis desdichas lisonja.</a:t>
            </a:r>
          </a:p>
          <a:p>
            <a:pPr marL="0" indent="0">
              <a:lnSpc>
                <a:spcPct val="80000"/>
              </a:lnSpc>
              <a:buFontTx/>
              <a:buNone/>
            </a:pPr>
            <a:r>
              <a:rPr lang="es-ES" altLang="zh-TW" sz="2200" smtClean="0">
                <a:latin typeface="Times New Roman" panose="02020603050405020304" pitchFamily="18" charset="0"/>
              </a:rPr>
              <a:t>La segunda me admiraste</a:t>
            </a:r>
          </a:p>
          <a:p>
            <a:pPr marL="0" indent="0">
              <a:lnSpc>
                <a:spcPct val="80000"/>
              </a:lnSpc>
              <a:buFontTx/>
              <a:buNone/>
            </a:pPr>
            <a:r>
              <a:rPr lang="es-ES" altLang="zh-TW" sz="2200" smtClean="0">
                <a:latin typeface="Times New Roman" panose="02020603050405020304" pitchFamily="18" charset="0"/>
              </a:rPr>
              <a:t>mujer, cuando fue la pompa</a:t>
            </a:r>
          </a:p>
          <a:p>
            <a:pPr marL="0" indent="0">
              <a:lnSpc>
                <a:spcPct val="80000"/>
              </a:lnSpc>
              <a:buFontTx/>
              <a:buNone/>
            </a:pPr>
            <a:r>
              <a:rPr lang="es-ES" altLang="zh-TW" sz="2200" smtClean="0">
                <a:latin typeface="Times New Roman" panose="02020603050405020304" pitchFamily="18" charset="0"/>
              </a:rPr>
              <a:t>de tu majestad un sueño,</a:t>
            </a:r>
          </a:p>
          <a:p>
            <a:pPr marL="0" indent="0">
              <a:lnSpc>
                <a:spcPct val="80000"/>
              </a:lnSpc>
              <a:buFontTx/>
              <a:buNone/>
            </a:pPr>
            <a:r>
              <a:rPr lang="es-ES" altLang="zh-TW" sz="2200" smtClean="0">
                <a:latin typeface="Times New Roman" panose="02020603050405020304" pitchFamily="18" charset="0"/>
              </a:rPr>
              <a:t>una fantasma, una sombra.</a:t>
            </a:r>
          </a:p>
          <a:p>
            <a:pPr marL="0" indent="0">
              <a:lnSpc>
                <a:spcPct val="80000"/>
              </a:lnSpc>
              <a:buFontTx/>
              <a:buNone/>
            </a:pPr>
            <a:r>
              <a:rPr lang="es-ES" altLang="zh-TW" sz="2200" smtClean="0">
                <a:latin typeface="Times New Roman" panose="02020603050405020304" pitchFamily="18" charset="0"/>
              </a:rPr>
              <a:t>La tercera es hoy, que siendo</a:t>
            </a:r>
          </a:p>
          <a:p>
            <a:pPr marL="0" indent="0">
              <a:lnSpc>
                <a:spcPct val="80000"/>
              </a:lnSpc>
              <a:buFontTx/>
              <a:buNone/>
            </a:pPr>
            <a:r>
              <a:rPr lang="es-ES" altLang="zh-TW" sz="2200" smtClean="0">
                <a:latin typeface="Times New Roman" panose="02020603050405020304" pitchFamily="18" charset="0"/>
              </a:rPr>
              <a:t>monstruo de una especie y otra,</a:t>
            </a:r>
          </a:p>
          <a:p>
            <a:pPr marL="0" indent="0">
              <a:lnSpc>
                <a:spcPct val="80000"/>
              </a:lnSpc>
              <a:buFontTx/>
              <a:buNone/>
            </a:pPr>
            <a:r>
              <a:rPr lang="es-ES" altLang="zh-TW" sz="2200" smtClean="0">
                <a:latin typeface="Times New Roman" panose="02020603050405020304" pitchFamily="18" charset="0"/>
              </a:rPr>
              <a:t>entre galas de mujer</a:t>
            </a:r>
          </a:p>
          <a:p>
            <a:pPr marL="0" indent="0">
              <a:lnSpc>
                <a:spcPct val="80000"/>
              </a:lnSpc>
              <a:buFontTx/>
              <a:buNone/>
            </a:pPr>
            <a:r>
              <a:rPr lang="es-ES" altLang="zh-TW" sz="2200" smtClean="0">
                <a:latin typeface="Times New Roman" panose="02020603050405020304" pitchFamily="18" charset="0"/>
              </a:rPr>
              <a:t>armas de varón me adornan.</a:t>
            </a:r>
          </a:p>
          <a:p>
            <a:pPr marL="0" indent="0">
              <a:lnSpc>
                <a:spcPct val="80000"/>
              </a:lnSpc>
              <a:buFontTx/>
              <a:buNone/>
            </a:pPr>
            <a:r>
              <a:rPr lang="es-ES" altLang="zh-TW" sz="2200" smtClean="0">
                <a:latin typeface="Times New Roman" panose="02020603050405020304" pitchFamily="18" charset="0"/>
              </a:rPr>
              <a:t>Y porque compadeciendo mejor mi amparo dispongas</a:t>
            </a:r>
            <a:endParaRPr lang="zh-TW" altLang="en-US" sz="2200" smtClean="0"/>
          </a:p>
        </p:txBody>
      </p:sp>
      <p:sp>
        <p:nvSpPr>
          <p:cNvPr id="46089" name="Rectangle 9"/>
          <p:cNvSpPr>
            <a:spLocks noGrp="1" noChangeArrowheads="1"/>
          </p:cNvSpPr>
          <p:nvPr>
            <p:ph type="body" sz="half" idx="4294967295"/>
          </p:nvPr>
        </p:nvSpPr>
        <p:spPr>
          <a:xfrm>
            <a:off x="4572000" y="1163638"/>
            <a:ext cx="4038600" cy="4929187"/>
          </a:xfrm>
        </p:spPr>
        <p:txBody>
          <a:bodyPr/>
          <a:lstStyle/>
          <a:p>
            <a:pPr>
              <a:buFontTx/>
              <a:buNone/>
            </a:pPr>
            <a:r>
              <a:rPr lang="zh-TW" altLang="en-US" sz="2400" b="1" smtClean="0">
                <a:latin typeface="Times New Roman" panose="02020603050405020304" pitchFamily="18" charset="0"/>
                <a:ea typeface="標楷體" panose="03000509000000000000" pitchFamily="65" charset="-120"/>
              </a:rPr>
              <a:t>駱少樂</a:t>
            </a:r>
            <a:endParaRPr lang="zh-TW" altLang="en-US" sz="2400" smtClean="0">
              <a:latin typeface="Times New Roman" panose="02020603050405020304" pitchFamily="18" charset="0"/>
              <a:ea typeface="標楷體" panose="03000509000000000000" pitchFamily="65" charset="-120"/>
            </a:endParaRPr>
          </a:p>
          <a:p>
            <a:pPr>
              <a:buFontTx/>
              <a:buNone/>
            </a:pPr>
            <a:r>
              <a:rPr lang="zh-TW" altLang="en-US" sz="2000" smtClean="0">
                <a:latin typeface="Times New Roman" panose="02020603050405020304" pitchFamily="18" charset="0"/>
                <a:ea typeface="標楷體" panose="03000509000000000000" pitchFamily="65" charset="-120"/>
              </a:rPr>
              <a:t>第一回在森嚴監牢裡</a:t>
            </a:r>
          </a:p>
          <a:p>
            <a:pPr>
              <a:buFontTx/>
              <a:buNone/>
            </a:pPr>
            <a:r>
              <a:rPr lang="zh-TW" altLang="en-US" sz="2000" smtClean="0">
                <a:latin typeface="Times New Roman" panose="02020603050405020304" pitchFamily="18" charset="0"/>
                <a:ea typeface="標楷體" panose="03000509000000000000" pitchFamily="65" charset="-120"/>
              </a:rPr>
              <a:t>您以為我是男人，在那裡您的命運</a:t>
            </a:r>
          </a:p>
          <a:p>
            <a:pPr>
              <a:buFontTx/>
              <a:buNone/>
            </a:pPr>
            <a:r>
              <a:rPr lang="zh-TW" altLang="en-US" sz="2000" smtClean="0">
                <a:latin typeface="Times New Roman" panose="02020603050405020304" pitchFamily="18" charset="0"/>
                <a:ea typeface="標楷體" panose="03000509000000000000" pitchFamily="65" charset="-120"/>
              </a:rPr>
              <a:t>安慰了我的不幸。</a:t>
            </a:r>
          </a:p>
          <a:p>
            <a:pPr>
              <a:buFontTx/>
              <a:buNone/>
            </a:pPr>
            <a:r>
              <a:rPr lang="zh-TW" altLang="en-US" sz="2000" smtClean="0">
                <a:latin typeface="Times New Roman" panose="02020603050405020304" pitchFamily="18" charset="0"/>
                <a:ea typeface="標楷體" panose="03000509000000000000" pitchFamily="65" charset="-120"/>
              </a:rPr>
              <a:t>第二回您對我是女兒身</a:t>
            </a:r>
          </a:p>
          <a:p>
            <a:pPr>
              <a:buFontTx/>
              <a:buNone/>
            </a:pPr>
            <a:r>
              <a:rPr kumimoji="0" lang="zh-TW" altLang="en-US" sz="2000" smtClean="0">
                <a:latin typeface="Times New Roman" panose="02020603050405020304" pitchFamily="18" charset="0"/>
                <a:ea typeface="標楷體" panose="03000509000000000000" pitchFamily="65" charset="-120"/>
              </a:rPr>
              <a:t>驚訝不已，當殿下</a:t>
            </a:r>
          </a:p>
          <a:p>
            <a:pPr>
              <a:buFontTx/>
              <a:buNone/>
            </a:pPr>
            <a:r>
              <a:rPr kumimoji="0" lang="zh-TW" altLang="en-US" sz="2000" smtClean="0">
                <a:latin typeface="Times New Roman" panose="02020603050405020304" pitchFamily="18" charset="0"/>
                <a:ea typeface="標楷體" panose="03000509000000000000" pitchFamily="65" charset="-120"/>
              </a:rPr>
              <a:t>身處在那僅僅是夢，是幻覺，</a:t>
            </a:r>
          </a:p>
          <a:p>
            <a:pPr>
              <a:buFontTx/>
              <a:buNone/>
            </a:pPr>
            <a:r>
              <a:rPr kumimoji="0" lang="zh-TW" altLang="en-US" sz="2000" smtClean="0">
                <a:latin typeface="Times New Roman" panose="02020603050405020304" pitchFamily="18" charset="0"/>
                <a:ea typeface="標楷體" panose="03000509000000000000" pitchFamily="65" charset="-120"/>
              </a:rPr>
              <a:t>是泡影的王宮隆重儀仗下時</a:t>
            </a:r>
            <a:r>
              <a:rPr lang="zh-TW" altLang="en-US" sz="2000" smtClean="0">
                <a:latin typeface="Times New Roman" panose="02020603050405020304" pitchFamily="18" charset="0"/>
                <a:ea typeface="標楷體" panose="03000509000000000000" pitchFamily="65" charset="-120"/>
              </a:rPr>
              <a:t>。</a:t>
            </a:r>
            <a:endParaRPr kumimoji="0" lang="zh-TW" altLang="en-US" sz="2000" smtClean="0">
              <a:latin typeface="Times New Roman" panose="02020603050405020304" pitchFamily="18" charset="0"/>
              <a:ea typeface="標楷體" panose="03000509000000000000" pitchFamily="65" charset="-120"/>
            </a:endParaRPr>
          </a:p>
          <a:p>
            <a:pPr>
              <a:buFontTx/>
              <a:buNone/>
            </a:pPr>
            <a:r>
              <a:rPr kumimoji="0" lang="zh-TW" altLang="en-US" sz="2000" smtClean="0">
                <a:latin typeface="Times New Roman" panose="02020603050405020304" pitchFamily="18" charset="0"/>
                <a:ea typeface="標楷體" panose="03000509000000000000" pitchFamily="65" charset="-120"/>
              </a:rPr>
              <a:t>第三回是今天，我是</a:t>
            </a:r>
          </a:p>
          <a:p>
            <a:pPr>
              <a:buFontTx/>
              <a:buNone/>
            </a:pPr>
            <a:r>
              <a:rPr kumimoji="0" lang="zh-TW" altLang="en-US" sz="2000" smtClean="0">
                <a:latin typeface="Times New Roman" panose="02020603050405020304" pitchFamily="18" charset="0"/>
                <a:ea typeface="標楷體" panose="03000509000000000000" pitchFamily="65" charset="-120"/>
              </a:rPr>
              <a:t>陰陽難分怪物，</a:t>
            </a:r>
          </a:p>
          <a:p>
            <a:pPr>
              <a:buFontTx/>
              <a:buNone/>
            </a:pPr>
            <a:r>
              <a:rPr kumimoji="0" lang="zh-TW" altLang="en-US" sz="2000" smtClean="0">
                <a:latin typeface="Times New Roman" panose="02020603050405020304" pitchFamily="18" charset="0"/>
                <a:ea typeface="標楷體" panose="03000509000000000000" pitchFamily="65" charset="-120"/>
              </a:rPr>
              <a:t>身穿女性華服，</a:t>
            </a:r>
          </a:p>
          <a:p>
            <a:pPr>
              <a:buFontTx/>
              <a:buNone/>
            </a:pPr>
            <a:r>
              <a:rPr kumimoji="0" lang="zh-TW" altLang="en-US" sz="2000" smtClean="0">
                <a:latin typeface="Times New Roman" panose="02020603050405020304" pitchFamily="18" charset="0"/>
                <a:ea typeface="標楷體" panose="03000509000000000000" pitchFamily="65" charset="-120"/>
              </a:rPr>
              <a:t>卻手拿男人武器</a:t>
            </a:r>
          </a:p>
          <a:p>
            <a:pPr>
              <a:buFontTx/>
              <a:buNone/>
            </a:pPr>
            <a:r>
              <a:rPr kumimoji="0" lang="zh-TW" altLang="en-US" sz="2000" smtClean="0">
                <a:latin typeface="Times New Roman" panose="02020603050405020304" pitchFamily="18" charset="0"/>
                <a:ea typeface="標楷體" panose="03000509000000000000" pitchFamily="65" charset="-120"/>
              </a:rPr>
              <a:t>為了讓殿下滿意 ，</a:t>
            </a:r>
          </a:p>
          <a:p>
            <a:pPr>
              <a:buFontTx/>
              <a:buNone/>
            </a:pPr>
            <a:r>
              <a:rPr kumimoji="0" lang="zh-TW" altLang="en-US" sz="2000" smtClean="0">
                <a:latin typeface="Times New Roman" panose="02020603050405020304" pitchFamily="18" charset="0"/>
                <a:ea typeface="標楷體" panose="03000509000000000000" pitchFamily="65" charset="-120"/>
              </a:rPr>
              <a:t>才會更想庇護我</a:t>
            </a:r>
            <a:r>
              <a:rPr lang="zh-TW" altLang="en-US" sz="2000" smtClean="0">
                <a:latin typeface="Times New Roman" panose="02020603050405020304" pitchFamily="18" charset="0"/>
                <a:ea typeface="標楷體" panose="03000509000000000000" pitchFamily="65" charset="-120"/>
              </a:rPr>
              <a:t>。</a:t>
            </a:r>
            <a:endParaRPr lang="zh-TW" altLang="en-US" sz="2000" smtClean="0">
              <a:latin typeface="Times New Roman" panose="02020603050405020304" pitchFamily="18" charset="0"/>
            </a:endParaRPr>
          </a:p>
        </p:txBody>
      </p:sp>
    </p:spTree>
    <p:extLst>
      <p:ext uri="{BB962C8B-B14F-4D97-AF65-F5344CB8AC3E}">
        <p14:creationId xmlns:p14="http://schemas.microsoft.com/office/powerpoint/2010/main" val="4126049320"/>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5" descr="2012082620453499"/>
          <p:cNvPicPr>
            <a:picLocks noChangeAspect="1" noChangeArrowheads="1"/>
          </p:cNvPicPr>
          <p:nvPr/>
        </p:nvPicPr>
        <p:blipFill>
          <a:blip r:embed="rId3">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1" name="Rectangle 2"/>
          <p:cNvSpPr>
            <a:spLocks noGrp="1" noChangeArrowheads="1"/>
          </p:cNvSpPr>
          <p:nvPr>
            <p:ph type="title"/>
          </p:nvPr>
        </p:nvSpPr>
        <p:spPr/>
        <p:txBody>
          <a:bodyPr/>
          <a:lstStyle/>
          <a:p>
            <a:pPr eaLnBrk="1" hangingPunct="1"/>
            <a:r>
              <a:rPr kumimoji="0" lang="en-US" altLang="zh-TW" smtClean="0"/>
              <a:t>《</a:t>
            </a:r>
            <a:r>
              <a:rPr kumimoji="0" lang="zh-TW" altLang="en-US" smtClean="0">
                <a:ea typeface="標楷體" panose="03000509000000000000" pitchFamily="65" charset="-120"/>
              </a:rPr>
              <a:t>人</a:t>
            </a:r>
            <a:r>
              <a:rPr lang="zh-TW" altLang="en-US" smtClean="0">
                <a:ea typeface="標楷體" panose="03000509000000000000" pitchFamily="65" charset="-120"/>
              </a:rPr>
              <a:t>生如夢</a:t>
            </a:r>
            <a:r>
              <a:rPr lang="en-US" altLang="zh-TW" smtClean="0"/>
              <a:t>》</a:t>
            </a:r>
            <a:r>
              <a:rPr lang="zh-TW" altLang="en-US" smtClean="0">
                <a:ea typeface="標楷體" panose="03000509000000000000" pitchFamily="65" charset="-120"/>
              </a:rPr>
              <a:t>在台灣新譯的意義</a:t>
            </a:r>
          </a:p>
        </p:txBody>
      </p:sp>
      <p:sp>
        <p:nvSpPr>
          <p:cNvPr id="43012" name="Rectangle 3"/>
          <p:cNvSpPr>
            <a:spLocks noGrp="1" noChangeArrowheads="1"/>
          </p:cNvSpPr>
          <p:nvPr>
            <p:ph type="body" idx="1"/>
          </p:nvPr>
        </p:nvSpPr>
        <p:spPr/>
        <p:txBody>
          <a:bodyPr/>
          <a:lstStyle/>
          <a:p>
            <a:pPr eaLnBrk="1" hangingPunct="1"/>
            <a:r>
              <a:rPr lang="zh-TW" altLang="zh-TW" smtClean="0">
                <a:ea typeface="標楷體" panose="03000509000000000000" pitchFamily="65" charset="-120"/>
              </a:rPr>
              <a:t>提供台灣西語文學教師與同學的學習藍本</a:t>
            </a:r>
            <a:endParaRPr lang="zh-TW" altLang="en-US" smtClean="0">
              <a:ea typeface="標楷體" panose="03000509000000000000" pitchFamily="65" charset="-120"/>
            </a:endParaRPr>
          </a:p>
          <a:p>
            <a:pPr eaLnBrk="1" hangingPunct="1">
              <a:buFontTx/>
              <a:buNone/>
            </a:pPr>
            <a:endParaRPr lang="zh-TW" altLang="en-US" smtClean="0">
              <a:ea typeface="標楷體" panose="03000509000000000000" pitchFamily="65" charset="-120"/>
            </a:endParaRPr>
          </a:p>
          <a:p>
            <a:pPr eaLnBrk="1" hangingPunct="1"/>
            <a:r>
              <a:rPr lang="zh-TW" altLang="en-US" smtClean="0">
                <a:ea typeface="標楷體" panose="03000509000000000000" pitchFamily="65" charset="-120"/>
              </a:rPr>
              <a:t>引介西班牙黃金時期的經典戲劇於華文世界</a:t>
            </a:r>
          </a:p>
          <a:p>
            <a:pPr eaLnBrk="1" hangingPunct="1"/>
            <a:endParaRPr kumimoji="0" lang="zh-TW" altLang="en-US" smtClean="0">
              <a:ea typeface="標楷體" panose="03000509000000000000" pitchFamily="65" charset="-120"/>
            </a:endParaRPr>
          </a:p>
          <a:p>
            <a:pPr eaLnBrk="1" hangingPunct="1">
              <a:buFontTx/>
              <a:buNone/>
            </a:pPr>
            <a:endParaRPr lang="zh-TW" altLang="en-US" smtClean="0">
              <a:ea typeface="標楷體" panose="03000509000000000000" pitchFamily="65" charset="-120"/>
            </a:endParaRPr>
          </a:p>
          <a:p>
            <a:pPr eaLnBrk="1" hangingPunct="1"/>
            <a:endParaRPr lang="zh-TW" altLang="en-US" smtClean="0">
              <a:ea typeface="標楷體" panose="03000509000000000000" pitchFamily="65" charset="-120"/>
            </a:endParaRPr>
          </a:p>
          <a:p>
            <a:pPr eaLnBrk="1" hangingPunct="1"/>
            <a:endParaRPr lang="zh-TW" altLang="en-US" smtClean="0">
              <a:ea typeface="標楷體" panose="03000509000000000000" pitchFamily="65" charset="-120"/>
            </a:endParaRPr>
          </a:p>
          <a:p>
            <a:pPr eaLnBrk="1" hangingPunct="1"/>
            <a:endParaRPr lang="zh-TW" altLang="zh-TW" smtClean="0">
              <a:ea typeface="標楷體" panose="03000509000000000000" pitchFamily="65" charset="-120"/>
            </a:endParaRPr>
          </a:p>
        </p:txBody>
      </p:sp>
    </p:spTree>
    <p:extLst>
      <p:ext uri="{BB962C8B-B14F-4D97-AF65-F5344CB8AC3E}">
        <p14:creationId xmlns:p14="http://schemas.microsoft.com/office/powerpoint/2010/main" val="1354767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88640"/>
            <a:ext cx="8229600" cy="1228998"/>
          </a:xfrm>
        </p:spPr>
        <p:txBody>
          <a:bodyPr/>
          <a:lstStyle/>
          <a:p>
            <a:r>
              <a:rPr lang="en-US" altLang="zh-TW" dirty="0" smtClean="0"/>
              <a:t/>
            </a:r>
            <a:br>
              <a:rPr lang="en-US" altLang="zh-TW" dirty="0" smtClean="0"/>
            </a:br>
            <a:r>
              <a:rPr lang="zh-TW" altLang="en-US" b="1" dirty="0" smtClean="0">
                <a:solidFill>
                  <a:srgbClr val="00B050"/>
                </a:solidFill>
              </a:rPr>
              <a:t>個人成長的歷程</a:t>
            </a:r>
            <a:r>
              <a:rPr lang="en-US" altLang="zh-TW" dirty="0" smtClean="0"/>
              <a:t/>
            </a:r>
            <a:br>
              <a:rPr lang="en-US" altLang="zh-TW" dirty="0" smtClean="0"/>
            </a:br>
            <a:endParaRPr lang="zh-TW" altLang="en-US" dirty="0"/>
          </a:p>
        </p:txBody>
      </p:sp>
      <p:sp>
        <p:nvSpPr>
          <p:cNvPr id="3" name="內容版面配置區 2"/>
          <p:cNvSpPr>
            <a:spLocks noGrp="1"/>
          </p:cNvSpPr>
          <p:nvPr>
            <p:ph idx="1"/>
          </p:nvPr>
        </p:nvSpPr>
        <p:spPr/>
        <p:txBody>
          <a:bodyPr/>
          <a:lstStyle/>
          <a:p>
            <a:pPr>
              <a:buBlip>
                <a:blip r:embed="rId4"/>
              </a:buBlip>
            </a:pPr>
            <a:r>
              <a:rPr lang="zh-TW" altLang="en-US" sz="4000" dirty="0" smtClean="0"/>
              <a:t>年少時父母雙亡，兄弟分由親屬扶養。</a:t>
            </a:r>
            <a:endParaRPr lang="en-US" altLang="zh-TW" sz="4000" dirty="0" smtClean="0"/>
          </a:p>
          <a:p>
            <a:pPr>
              <a:buBlip>
                <a:blip r:embed="rId4"/>
              </a:buBlip>
            </a:pPr>
            <a:r>
              <a:rPr lang="zh-TW" altLang="en-US" sz="4000" dirty="0" smtClean="0"/>
              <a:t>兄弟一同參戰，二哥不幸戰死。</a:t>
            </a:r>
            <a:endParaRPr lang="en-US" altLang="zh-TW" sz="4000" dirty="0" smtClean="0"/>
          </a:p>
          <a:p>
            <a:pPr>
              <a:buBlip>
                <a:blip r:embed="rId4"/>
              </a:buBlip>
            </a:pPr>
            <a:r>
              <a:rPr lang="zh-TW" altLang="en-US" sz="4000" dirty="0" smtClean="0"/>
              <a:t>父親嚴苛，動輒將兒女送往美洲、修道院；或以剝奪子女遺產權威脅。</a:t>
            </a:r>
            <a:endParaRPr lang="en-US" altLang="zh-TW" sz="4000" dirty="0" smtClean="0"/>
          </a:p>
          <a:p>
            <a:pPr>
              <a:buBlip>
                <a:blip r:embed="rId4"/>
              </a:buBlip>
            </a:pPr>
            <a:r>
              <a:rPr lang="zh-TW" altLang="en-US" sz="4000" dirty="0" smtClean="0"/>
              <a:t>作品不時出現嚴父和逆子紛爭。</a:t>
            </a:r>
            <a:endParaRPr lang="zh-TW" altLang="en-US" sz="4000" dirty="0"/>
          </a:p>
        </p:txBody>
      </p:sp>
      <p:pic>
        <p:nvPicPr>
          <p:cNvPr id="6" name="年少.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5" cstate="print"/>
          <a:stretch>
            <a:fillRect/>
          </a:stretch>
        </p:blipFill>
        <p:spPr>
          <a:xfrm>
            <a:off x="6588224" y="548680"/>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9385"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solidFill>
                  <a:srgbClr val="00B050"/>
                </a:solidFill>
              </a:rPr>
              <a:t/>
            </a:r>
            <a:br>
              <a:rPr lang="en-US" altLang="zh-TW" b="1" dirty="0" smtClean="0">
                <a:solidFill>
                  <a:srgbClr val="00B050"/>
                </a:solidFill>
              </a:rPr>
            </a:br>
            <a:r>
              <a:rPr lang="zh-TW" altLang="en-US" b="1" dirty="0" smtClean="0">
                <a:solidFill>
                  <a:srgbClr val="00B050"/>
                </a:solidFill>
              </a:rPr>
              <a:t>當時政治社會環境</a:t>
            </a:r>
            <a:r>
              <a:rPr lang="en-US" altLang="zh-TW" b="1" dirty="0" smtClean="0">
                <a:solidFill>
                  <a:srgbClr val="00B050"/>
                </a:solidFill>
              </a:rPr>
              <a:t/>
            </a:r>
            <a:br>
              <a:rPr lang="en-US" altLang="zh-TW" b="1" dirty="0" smtClean="0">
                <a:solidFill>
                  <a:srgbClr val="00B050"/>
                </a:solidFill>
              </a:rPr>
            </a:br>
            <a:endParaRPr lang="zh-TW" altLang="en-US" b="1" dirty="0">
              <a:solidFill>
                <a:srgbClr val="00B050"/>
              </a:solidFill>
            </a:endParaRPr>
          </a:p>
        </p:txBody>
      </p:sp>
      <p:sp>
        <p:nvSpPr>
          <p:cNvPr id="3" name="內容版面配置區 2"/>
          <p:cNvSpPr>
            <a:spLocks noGrp="1"/>
          </p:cNvSpPr>
          <p:nvPr>
            <p:ph idx="1"/>
          </p:nvPr>
        </p:nvSpPr>
        <p:spPr/>
        <p:txBody>
          <a:bodyPr/>
          <a:lstStyle/>
          <a:p>
            <a:pPr>
              <a:buBlip>
                <a:blip r:embed="rId2"/>
              </a:buBlip>
            </a:pPr>
            <a:r>
              <a:rPr lang="en-US" altLang="zh-TW" dirty="0" smtClean="0"/>
              <a:t>1588</a:t>
            </a:r>
            <a:r>
              <a:rPr lang="zh-TW" altLang="en-US" dirty="0" smtClean="0"/>
              <a:t>，「無敵艦隊」遠征英格蘭失利。</a:t>
            </a:r>
            <a:endParaRPr lang="en-US" altLang="zh-TW" dirty="0" smtClean="0"/>
          </a:p>
          <a:p>
            <a:pPr>
              <a:buBlip>
                <a:blip r:embed="rId2"/>
              </a:buBlip>
            </a:pPr>
            <a:r>
              <a:rPr lang="en-US" altLang="zh-TW" dirty="0" smtClean="0"/>
              <a:t>1609</a:t>
            </a:r>
            <a:r>
              <a:rPr lang="zh-TW" altLang="en-US" dirty="0" smtClean="0"/>
              <a:t>，發動「宗教戰爭」，驅逐摩爾人，農業生產滑落。連年戰爭和瘟疫，窮人遠赴美洲淘金，人口銳減</a:t>
            </a:r>
            <a:r>
              <a:rPr lang="en-US" altLang="zh-TW" dirty="0" smtClean="0"/>
              <a:t>1/4</a:t>
            </a:r>
            <a:r>
              <a:rPr lang="zh-TW" altLang="en-US" dirty="0" smtClean="0"/>
              <a:t>，經濟頻臨崩潰。</a:t>
            </a:r>
            <a:endParaRPr lang="en-US" altLang="zh-TW" dirty="0" smtClean="0"/>
          </a:p>
          <a:p>
            <a:pPr>
              <a:buBlip>
                <a:blip r:embed="rId2"/>
              </a:buBlip>
            </a:pPr>
            <a:r>
              <a:rPr lang="en-US" altLang="zh-TW" dirty="0" smtClean="0"/>
              <a:t>1640</a:t>
            </a:r>
            <a:r>
              <a:rPr lang="zh-TW" altLang="en-US" dirty="0" smtClean="0"/>
              <a:t>，</a:t>
            </a:r>
            <a:r>
              <a:rPr lang="es-ES" altLang="zh-TW" dirty="0" smtClean="0"/>
              <a:t>Cataluña, Andalucía, Aragón</a:t>
            </a:r>
            <a:r>
              <a:rPr lang="zh-TW" altLang="en-US" dirty="0" smtClean="0"/>
              <a:t> 內亂。</a:t>
            </a:r>
            <a:endParaRPr lang="en-US" altLang="zh-TW" dirty="0" smtClean="0"/>
          </a:p>
          <a:p>
            <a:pPr>
              <a:buBlip>
                <a:blip r:embed="rId2"/>
              </a:buBlip>
            </a:pPr>
            <a:r>
              <a:rPr lang="en-US" altLang="zh-TW" dirty="0" smtClean="0"/>
              <a:t>1648</a:t>
            </a:r>
            <a:r>
              <a:rPr lang="zh-TW" altLang="en-US" dirty="0" smtClean="0"/>
              <a:t>，低地國獨立。</a:t>
            </a:r>
            <a:endParaRPr lang="en-US" altLang="zh-TW" dirty="0" smtClean="0"/>
          </a:p>
          <a:p>
            <a:pPr>
              <a:buBlip>
                <a:blip r:embed="rId2"/>
              </a:buBlip>
            </a:pPr>
            <a:r>
              <a:rPr lang="en-US" altLang="zh-TW" dirty="0" smtClean="0"/>
              <a:t>1668</a:t>
            </a:r>
            <a:r>
              <a:rPr lang="zh-TW" altLang="en-US" dirty="0" smtClean="0"/>
              <a:t>，葡萄牙獨立。</a:t>
            </a:r>
            <a:endParaRPr lang="zh-TW"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00B050"/>
                </a:solidFill>
              </a:rPr>
              <a:t>當時文學流派</a:t>
            </a:r>
            <a:endParaRPr lang="zh-TW" altLang="en-US" dirty="0"/>
          </a:p>
        </p:txBody>
      </p:sp>
      <p:sp>
        <p:nvSpPr>
          <p:cNvPr id="3" name="內容版面配置區 2"/>
          <p:cNvSpPr>
            <a:spLocks noGrp="1"/>
          </p:cNvSpPr>
          <p:nvPr>
            <p:ph idx="1"/>
          </p:nvPr>
        </p:nvSpPr>
        <p:spPr/>
        <p:txBody>
          <a:bodyPr/>
          <a:lstStyle/>
          <a:p>
            <a:r>
              <a:rPr lang="en-US" altLang="zh-TW" dirty="0" smtClean="0"/>
              <a:t>17</a:t>
            </a:r>
            <a:r>
              <a:rPr lang="zh-TW" altLang="en-US" dirty="0" smtClean="0"/>
              <a:t>世紀西班牙文學顯現出帝國的頹敗，作品也充滿悲觀失望。但卻也名家輩出，展開了西班牙文學史上的黃金時代（印刷術的發明） 。</a:t>
            </a:r>
            <a:endParaRPr lang="en-US" altLang="zh-TW" dirty="0" smtClean="0"/>
          </a:p>
          <a:p>
            <a:r>
              <a:rPr lang="zh-TW" altLang="en-US" dirty="0" smtClean="0"/>
              <a:t>卡爾德隆</a:t>
            </a:r>
            <a:r>
              <a:rPr lang="zh-TW" altLang="zh-TW" dirty="0" smtClean="0"/>
              <a:t>躬逢戲劇藝術定型、劇場蓬勃發展，精巧的裝飾、燈光效果、尖端的舞台機具和背景音樂都很普遍。</a:t>
            </a:r>
            <a:endParaRPr lang="zh-TW" altLang="en-US" dirty="0"/>
          </a:p>
        </p:txBody>
      </p:sp>
      <p:pic>
        <p:nvPicPr>
          <p:cNvPr id="6" name="文學潮流1.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4" cstate="print"/>
          <a:stretch>
            <a:fillRect/>
          </a:stretch>
        </p:blipFill>
        <p:spPr>
          <a:xfrm>
            <a:off x="6300192" y="620688"/>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4760"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00B050"/>
                </a:solidFill>
                <a:latin typeface="Calisto MT" pitchFamily="18" charset="0"/>
              </a:rPr>
              <a:t>當時文學流派 </a:t>
            </a:r>
            <a:r>
              <a:rPr lang="en-US" altLang="zh-TW" b="1" dirty="0" smtClean="0">
                <a:solidFill>
                  <a:srgbClr val="00B050"/>
                </a:solidFill>
                <a:latin typeface="Calisto MT" pitchFamily="18" charset="0"/>
              </a:rPr>
              <a:t>2</a:t>
            </a:r>
            <a:endParaRPr lang="zh-TW" altLang="en-US" dirty="0">
              <a:latin typeface="Calisto MT" pitchFamily="18" charset="0"/>
            </a:endParaRPr>
          </a:p>
        </p:txBody>
      </p:sp>
      <p:sp>
        <p:nvSpPr>
          <p:cNvPr id="3" name="內容版面配置區 2"/>
          <p:cNvSpPr>
            <a:spLocks noGrp="1"/>
          </p:cNvSpPr>
          <p:nvPr>
            <p:ph idx="1"/>
          </p:nvPr>
        </p:nvSpPr>
        <p:spPr/>
        <p:txBody>
          <a:bodyPr/>
          <a:lstStyle/>
          <a:p>
            <a:r>
              <a:rPr lang="zh-TW" altLang="zh-TW" dirty="0" smtClean="0"/>
              <a:t>他頗受前輩維加</a:t>
            </a:r>
            <a:r>
              <a:rPr lang="zh-TW" altLang="en-US" dirty="0" smtClean="0"/>
              <a:t>（</a:t>
            </a:r>
            <a:r>
              <a:rPr lang="en-US" altLang="zh-TW" dirty="0" smtClean="0"/>
              <a:t>1562-1635</a:t>
            </a:r>
            <a:r>
              <a:rPr lang="zh-TW" altLang="en-US" dirty="0" smtClean="0"/>
              <a:t>）</a:t>
            </a:r>
            <a:r>
              <a:rPr lang="zh-TW" altLang="zh-TW" dirty="0" smtClean="0"/>
              <a:t>、莫里納等人影響：側重寫實、本國、風俗；服裝和佈景講究華麗，言詞誇張，富巴洛克風。當時要面對老練的戲迷，劇情和劇場風格必須更細緻。</a:t>
            </a:r>
            <a:endParaRPr lang="en-US" altLang="zh-TW" dirty="0" smtClean="0"/>
          </a:p>
          <a:p>
            <a:r>
              <a:rPr lang="zh-TW" altLang="zh-TW" dirty="0" smtClean="0"/>
              <a:t>創作則走都會化、細緻型，用詞諷刺但謹慎，在皇家劇院豪華演出。他替宮廷寫劇本，提升表演、演奏樂和歌唱在當時社會的重要性。</a:t>
            </a:r>
            <a:endParaRPr lang="en-US" altLang="zh-TW" dirty="0" smtClean="0"/>
          </a:p>
          <a:p>
            <a:endParaRPr lang="en-US" altLang="zh-TW" dirty="0" smtClean="0"/>
          </a:p>
        </p:txBody>
      </p:sp>
      <p:pic>
        <p:nvPicPr>
          <p:cNvPr id="6" name="文學流派2.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5" cstate="print"/>
          <a:stretch>
            <a:fillRect/>
          </a:stretch>
        </p:blipFill>
        <p:spPr>
          <a:xfrm>
            <a:off x="6516216" y="620688"/>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4989"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00B050"/>
                </a:solidFill>
                <a:latin typeface="Calisto MT" pitchFamily="18" charset="0"/>
              </a:rPr>
              <a:t>當時文學流派 </a:t>
            </a:r>
            <a:r>
              <a:rPr lang="en-US" altLang="zh-TW" b="1" dirty="0" smtClean="0">
                <a:solidFill>
                  <a:srgbClr val="00B050"/>
                </a:solidFill>
                <a:latin typeface="Calisto MT" pitchFamily="18" charset="0"/>
              </a:rPr>
              <a:t>3</a:t>
            </a:r>
            <a:endParaRPr lang="zh-TW" altLang="en-US" dirty="0"/>
          </a:p>
        </p:txBody>
      </p:sp>
      <p:sp>
        <p:nvSpPr>
          <p:cNvPr id="3" name="內容版面配置區 2"/>
          <p:cNvSpPr>
            <a:spLocks noGrp="1"/>
          </p:cNvSpPr>
          <p:nvPr>
            <p:ph idx="1"/>
          </p:nvPr>
        </p:nvSpPr>
        <p:spPr/>
        <p:txBody>
          <a:bodyPr/>
          <a:lstStyle/>
          <a:p>
            <a:r>
              <a:rPr lang="zh-TW" altLang="zh-TW" dirty="0" smtClean="0"/>
              <a:t>後期劇作遠離寫實，結構更見嚴謹：除加強戲劇動作、減少人物外，劇情衝突則順勢開展、逐步加強，最後才震撼收場。</a:t>
            </a:r>
            <a:endParaRPr lang="en-US" altLang="zh-TW" dirty="0" smtClean="0"/>
          </a:p>
          <a:p>
            <a:r>
              <a:rPr lang="zh-TW" altLang="zh-TW" dirty="0" smtClean="0"/>
              <a:t>他也富於心理描述，尤擅長人物刻畫和言行呈現。獨白中，喜用詩的意象來表現，抒情意味濃厚，且前後思想連貫，為早期喜劇所未見。</a:t>
            </a:r>
            <a:endParaRPr lang="zh-TW" altLang="en-US" dirty="0" smtClean="0"/>
          </a:p>
          <a:p>
            <a:endParaRPr lang="zh-TW" altLang="en-US" dirty="0"/>
          </a:p>
        </p:txBody>
      </p:sp>
      <p:pic>
        <p:nvPicPr>
          <p:cNvPr id="6" name="文學潮流3.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4" cstate="print"/>
          <a:stretch>
            <a:fillRect/>
          </a:stretch>
        </p:blipFill>
        <p:spPr>
          <a:xfrm>
            <a:off x="6660232" y="620688"/>
            <a:ext cx="316483"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8155"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smtClean="0">
                <a:solidFill>
                  <a:srgbClr val="002060"/>
                </a:solidFill>
                <a:latin typeface="Gungsuh" pitchFamily="18" charset="-127"/>
                <a:ea typeface="Gungsuh" pitchFamily="18" charset="-127"/>
                <a:cs typeface="Meiryo UI" pitchFamily="34" charset="-128"/>
              </a:rPr>
              <a:t> </a:t>
            </a:r>
            <a:r>
              <a:rPr lang="en-US" altLang="zh-TW" dirty="0" smtClean="0">
                <a:solidFill>
                  <a:srgbClr val="002060"/>
                </a:solidFill>
                <a:latin typeface="Gungsuh" pitchFamily="18" charset="-127"/>
                <a:ea typeface="Gungsuh" pitchFamily="18" charset="-127"/>
                <a:cs typeface="Meiryo UI" pitchFamily="34" charset="-128"/>
              </a:rPr>
              <a:t/>
            </a:r>
            <a:br>
              <a:rPr lang="en-US" altLang="zh-TW" dirty="0" smtClean="0">
                <a:solidFill>
                  <a:srgbClr val="002060"/>
                </a:solidFill>
                <a:latin typeface="Gungsuh" pitchFamily="18" charset="-127"/>
                <a:ea typeface="Gungsuh" pitchFamily="18" charset="-127"/>
                <a:cs typeface="Meiryo UI" pitchFamily="34" charset="-128"/>
              </a:rPr>
            </a:br>
            <a:r>
              <a:rPr lang="zh-TW" altLang="zh-TW" dirty="0" smtClean="0">
                <a:solidFill>
                  <a:srgbClr val="0070C0"/>
                </a:solidFill>
                <a:latin typeface="Gungsuh" pitchFamily="18" charset="-127"/>
                <a:ea typeface="Gungsuh" pitchFamily="18" charset="-127"/>
                <a:cs typeface="Meiryo UI" pitchFamily="34" charset="-128"/>
              </a:rPr>
              <a:t>《</a:t>
            </a:r>
            <a:r>
              <a:rPr lang="zh-TW" altLang="zh-TW" b="1" dirty="0" smtClean="0">
                <a:solidFill>
                  <a:srgbClr val="0070C0"/>
                </a:solidFill>
                <a:latin typeface="Gungsuh" pitchFamily="18" charset="-127"/>
                <a:ea typeface="Gungsuh" pitchFamily="18" charset="-127"/>
                <a:cs typeface="Meiryo UI" pitchFamily="34" charset="-128"/>
              </a:rPr>
              <a:t>人</a:t>
            </a:r>
            <a:r>
              <a:rPr lang="zh-TW" altLang="en-US" b="1" dirty="0" smtClean="0">
                <a:solidFill>
                  <a:srgbClr val="0070C0"/>
                </a:solidFill>
                <a:latin typeface="Gungsuh" pitchFamily="18" charset="-127"/>
                <a:ea typeface="Gungsuh" pitchFamily="18" charset="-127"/>
                <a:cs typeface="Meiryo UI" pitchFamily="34" charset="-128"/>
              </a:rPr>
              <a:t>生如夢</a:t>
            </a:r>
            <a:r>
              <a:rPr lang="zh-TW" altLang="zh-TW" dirty="0" smtClean="0">
                <a:solidFill>
                  <a:srgbClr val="0070C0"/>
                </a:solidFill>
                <a:latin typeface="Gungsuh" pitchFamily="18" charset="-127"/>
                <a:ea typeface="Gungsuh" pitchFamily="18" charset="-127"/>
                <a:cs typeface="Meiryo UI" pitchFamily="34" charset="-128"/>
              </a:rPr>
              <a:t>》</a:t>
            </a:r>
            <a:r>
              <a:rPr lang="zh-TW" altLang="en-US" b="1" dirty="0" smtClean="0">
                <a:solidFill>
                  <a:srgbClr val="0070C0"/>
                </a:solidFill>
                <a:latin typeface="Gungsuh" pitchFamily="18" charset="-127"/>
                <a:ea typeface="Gungsuh" pitchFamily="18" charset="-127"/>
              </a:rPr>
              <a:t>劇情</a:t>
            </a:r>
            <a:r>
              <a:rPr lang="en-US" altLang="zh-TW" b="1" dirty="0" smtClean="0">
                <a:solidFill>
                  <a:srgbClr val="0070C0"/>
                </a:solidFill>
                <a:latin typeface="Calisto MT" pitchFamily="18" charset="0"/>
              </a:rPr>
              <a:t/>
            </a:r>
            <a:br>
              <a:rPr lang="en-US" altLang="zh-TW" b="1" dirty="0" smtClean="0">
                <a:solidFill>
                  <a:srgbClr val="0070C0"/>
                </a:solidFill>
                <a:latin typeface="Calisto MT" pitchFamily="18" charset="0"/>
              </a:rPr>
            </a:br>
            <a:r>
              <a:rPr lang="zh-TW" altLang="zh-TW" dirty="0" smtClean="0">
                <a:solidFill>
                  <a:srgbClr val="7030A0"/>
                </a:solidFill>
                <a:latin typeface="Microsoft Yi Baiti" pitchFamily="66" charset="0"/>
                <a:ea typeface="MS UI Gothic" pitchFamily="34" charset="-128"/>
                <a:cs typeface="Meiryo UI" pitchFamily="34" charset="-128"/>
              </a:rPr>
              <a:t> </a:t>
            </a:r>
            <a:endParaRPr lang="zh-TW" altLang="en-US" dirty="0"/>
          </a:p>
        </p:txBody>
      </p:sp>
      <p:sp>
        <p:nvSpPr>
          <p:cNvPr id="3" name="內容版面配置區 2"/>
          <p:cNvSpPr>
            <a:spLocks noGrp="1"/>
          </p:cNvSpPr>
          <p:nvPr>
            <p:ph idx="1"/>
          </p:nvPr>
        </p:nvSpPr>
        <p:spPr/>
        <p:txBody>
          <a:bodyPr/>
          <a:lstStyle/>
          <a:p>
            <a:r>
              <a:rPr lang="en-US" altLang="zh-TW" dirty="0" smtClean="0"/>
              <a:t>1635</a:t>
            </a:r>
            <a:r>
              <a:rPr lang="zh-TW" altLang="en-US" dirty="0" smtClean="0"/>
              <a:t> 年演出，三幕喜劇。</a:t>
            </a:r>
            <a:endParaRPr lang="en-US" altLang="zh-TW" dirty="0" smtClean="0"/>
          </a:p>
          <a:p>
            <a:r>
              <a:rPr lang="zh-TW" altLang="zh-TW" dirty="0" smtClean="0"/>
              <a:t>寫波蘭王子塞孟多出生，預言說他長大後會謀反，成為最殘酷的無神論君主。因此，父王巴希洛把他囚禁高塔，讓他從小與世隔絕，過着半人半獸生活。</a:t>
            </a:r>
            <a:endParaRPr lang="en-US" altLang="zh-TW" dirty="0" smtClean="0"/>
          </a:p>
          <a:p>
            <a:r>
              <a:rPr lang="zh-TW" altLang="zh-TW" dirty="0" smtClean="0"/>
              <a:t>父王後來後悔，但又擔心預言成真；於是將他麻醉，送回王宮；等他蘇醒後，告知身世，王子暴怒不已，辱罵朝臣，威脅國王。</a:t>
            </a:r>
          </a:p>
          <a:p>
            <a:endParaRPr lang="zh-TW" altLang="en-US" dirty="0"/>
          </a:p>
        </p:txBody>
      </p:sp>
      <p:pic>
        <p:nvPicPr>
          <p:cNvPr id="5" name="劇情1.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5" cstate="print"/>
          <a:stretch>
            <a:fillRect/>
          </a:stretch>
        </p:blipFill>
        <p:spPr>
          <a:xfrm>
            <a:off x="6876256" y="620688"/>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5355"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smtClean="0">
                <a:solidFill>
                  <a:srgbClr val="0070C0"/>
                </a:solidFill>
                <a:latin typeface="Gungsuh" pitchFamily="18" charset="-127"/>
                <a:ea typeface="Gungsuh" pitchFamily="18" charset="-127"/>
                <a:cs typeface="Meiryo UI" pitchFamily="34" charset="-128"/>
              </a:rPr>
              <a:t> 《</a:t>
            </a:r>
            <a:r>
              <a:rPr lang="zh-TW" altLang="zh-TW" b="1" dirty="0" smtClean="0">
                <a:solidFill>
                  <a:srgbClr val="0070C0"/>
                </a:solidFill>
                <a:latin typeface="Gungsuh" pitchFamily="18" charset="-127"/>
                <a:ea typeface="Gungsuh" pitchFamily="18" charset="-127"/>
                <a:cs typeface="Meiryo UI" pitchFamily="34" charset="-128"/>
              </a:rPr>
              <a:t>人</a:t>
            </a:r>
            <a:r>
              <a:rPr lang="zh-TW" altLang="en-US" b="1" dirty="0" smtClean="0">
                <a:solidFill>
                  <a:srgbClr val="0070C0"/>
                </a:solidFill>
                <a:latin typeface="Gungsuh" pitchFamily="18" charset="-127"/>
                <a:ea typeface="Gungsuh" pitchFamily="18" charset="-127"/>
                <a:cs typeface="Meiryo UI" pitchFamily="34" charset="-128"/>
              </a:rPr>
              <a:t>生如夢</a:t>
            </a:r>
            <a:r>
              <a:rPr lang="zh-TW" altLang="zh-TW" dirty="0" smtClean="0">
                <a:solidFill>
                  <a:srgbClr val="0070C0"/>
                </a:solidFill>
                <a:latin typeface="Gungsuh" pitchFamily="18" charset="-127"/>
                <a:ea typeface="Gungsuh" pitchFamily="18" charset="-127"/>
                <a:cs typeface="Meiryo UI" pitchFamily="34" charset="-128"/>
              </a:rPr>
              <a:t>》</a:t>
            </a:r>
            <a:r>
              <a:rPr lang="zh-TW" altLang="en-US" b="1" dirty="0" smtClean="0">
                <a:solidFill>
                  <a:srgbClr val="0070C0"/>
                </a:solidFill>
                <a:latin typeface="Gungsuh" pitchFamily="18" charset="-127"/>
                <a:ea typeface="Gungsuh" pitchFamily="18" charset="-127"/>
              </a:rPr>
              <a:t>劇情 </a:t>
            </a:r>
            <a:r>
              <a:rPr lang="en-US" altLang="zh-TW" b="1" dirty="0" smtClean="0">
                <a:solidFill>
                  <a:srgbClr val="0070C0"/>
                </a:solidFill>
                <a:latin typeface="Calisto MT" pitchFamily="18" charset="0"/>
                <a:ea typeface="Gungsuh" pitchFamily="18" charset="-127"/>
              </a:rPr>
              <a:t>2</a:t>
            </a:r>
            <a:endParaRPr lang="zh-TW" altLang="en-US" dirty="0">
              <a:solidFill>
                <a:srgbClr val="0070C0"/>
              </a:solidFill>
            </a:endParaRPr>
          </a:p>
        </p:txBody>
      </p:sp>
      <p:sp>
        <p:nvSpPr>
          <p:cNvPr id="3" name="內容版面配置區 2"/>
          <p:cNvSpPr>
            <a:spLocks noGrp="1"/>
          </p:cNvSpPr>
          <p:nvPr>
            <p:ph idx="1"/>
          </p:nvPr>
        </p:nvSpPr>
        <p:spPr/>
        <p:txBody>
          <a:bodyPr/>
          <a:lstStyle/>
          <a:p>
            <a:r>
              <a:rPr lang="zh-TW" altLang="zh-TW" dirty="0" smtClean="0"/>
              <a:t>國王以其野性未改，再度將他下藥，送回樓塔囚禁，並準備傳位外甥。</a:t>
            </a:r>
            <a:endParaRPr lang="en-US" altLang="zh-TW" dirty="0" smtClean="0"/>
          </a:p>
          <a:p>
            <a:r>
              <a:rPr lang="zh-TW" altLang="zh-TW" dirty="0" smtClean="0"/>
              <a:t>百姓獲悉後，對國王的迷信不以為然，救出王子，擁立為王。</a:t>
            </a:r>
            <a:endParaRPr lang="en-US" altLang="zh-TW" dirty="0" smtClean="0"/>
          </a:p>
          <a:p>
            <a:r>
              <a:rPr lang="zh-TW" altLang="zh-TW" dirty="0" smtClean="0"/>
              <a:t>王子則以為一切仍在夢中。後叛軍戰勝，但他寬恕了老王。</a:t>
            </a:r>
            <a:endParaRPr lang="en-US" altLang="zh-TW" dirty="0" smtClean="0"/>
          </a:p>
          <a:p>
            <a:endParaRPr lang="zh-TW" altLang="en-US" dirty="0"/>
          </a:p>
        </p:txBody>
      </p:sp>
      <p:pic>
        <p:nvPicPr>
          <p:cNvPr id="6" name="劇情2.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5" cstate="print"/>
          <a:stretch>
            <a:fillRect/>
          </a:stretch>
        </p:blipFill>
        <p:spPr>
          <a:xfrm>
            <a:off x="7164288" y="548680"/>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1120"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476250"/>
            <a:ext cx="8229600" cy="865188"/>
          </a:xfrm>
        </p:spPr>
        <p:txBody>
          <a:bodyPr rtlCol="0">
            <a:normAutofit fontScale="90000"/>
          </a:bodyPr>
          <a:lstStyle/>
          <a:p>
            <a:pPr fontAlgn="auto">
              <a:spcAft>
                <a:spcPts val="0"/>
              </a:spcAft>
              <a:defRPr/>
            </a:pPr>
            <a:r>
              <a:rPr lang="zh-TW" altLang="zh-TW" sz="4800" dirty="0" smtClean="0">
                <a:solidFill>
                  <a:srgbClr val="002060"/>
                </a:solidFill>
                <a:latin typeface="Gungsuh" pitchFamily="18" charset="-127"/>
                <a:ea typeface="Gungsuh" pitchFamily="18" charset="-127"/>
                <a:cs typeface="Meiryo UI" pitchFamily="34" charset="-128"/>
              </a:rPr>
              <a:t> </a:t>
            </a:r>
            <a:r>
              <a:rPr lang="en-US" altLang="zh-TW" sz="4800" dirty="0" smtClean="0">
                <a:solidFill>
                  <a:srgbClr val="002060"/>
                </a:solidFill>
                <a:latin typeface="Gungsuh" pitchFamily="18" charset="-127"/>
                <a:ea typeface="Gungsuh" pitchFamily="18" charset="-127"/>
                <a:cs typeface="Meiryo UI" pitchFamily="34" charset="-128"/>
              </a:rPr>
              <a:t/>
            </a:r>
            <a:br>
              <a:rPr lang="en-US" altLang="zh-TW" sz="4800" dirty="0" smtClean="0">
                <a:solidFill>
                  <a:srgbClr val="002060"/>
                </a:solidFill>
                <a:latin typeface="Gungsuh" pitchFamily="18" charset="-127"/>
                <a:ea typeface="Gungsuh" pitchFamily="18" charset="-127"/>
                <a:cs typeface="Meiryo UI" pitchFamily="34" charset="-128"/>
              </a:rPr>
            </a:br>
            <a:r>
              <a:rPr lang="zh-TW" altLang="zh-TW" sz="4800" b="1" dirty="0" smtClean="0">
                <a:solidFill>
                  <a:srgbClr val="002060"/>
                </a:solidFill>
                <a:latin typeface="Gungsuh" pitchFamily="18" charset="-127"/>
                <a:ea typeface="Gungsuh" pitchFamily="18" charset="-127"/>
                <a:cs typeface="Meiryo UI" pitchFamily="34" charset="-128"/>
              </a:rPr>
              <a:t>《人</a:t>
            </a:r>
            <a:r>
              <a:rPr lang="zh-TW" altLang="en-US" sz="4800" b="1" dirty="0" smtClean="0">
                <a:solidFill>
                  <a:srgbClr val="002060"/>
                </a:solidFill>
                <a:latin typeface="Gungsuh" pitchFamily="18" charset="-127"/>
                <a:ea typeface="Gungsuh" pitchFamily="18" charset="-127"/>
                <a:cs typeface="Meiryo UI" pitchFamily="34" charset="-128"/>
              </a:rPr>
              <a:t>生如夢</a:t>
            </a:r>
            <a:r>
              <a:rPr lang="zh-TW" altLang="zh-TW" sz="4800" b="1" dirty="0" smtClean="0">
                <a:solidFill>
                  <a:srgbClr val="002060"/>
                </a:solidFill>
                <a:latin typeface="Gungsuh" pitchFamily="18" charset="-127"/>
                <a:ea typeface="Gungsuh" pitchFamily="18" charset="-127"/>
                <a:cs typeface="Meiryo UI" pitchFamily="34" charset="-128"/>
              </a:rPr>
              <a:t>》</a:t>
            </a:r>
            <a:r>
              <a:rPr lang="zh-TW" altLang="en-US" sz="4800" b="1" dirty="0" smtClean="0">
                <a:solidFill>
                  <a:srgbClr val="002060"/>
                </a:solidFill>
                <a:latin typeface="Gungsuh" pitchFamily="18" charset="-127"/>
                <a:ea typeface="Gungsuh" pitchFamily="18" charset="-127"/>
                <a:cs typeface="Meiryo UI" pitchFamily="34" charset="-128"/>
              </a:rPr>
              <a:t>人物</a:t>
            </a:r>
            <a:r>
              <a:rPr lang="en-US" altLang="zh-TW" dirty="0" smtClean="0"/>
              <a:t/>
            </a:r>
            <a:br>
              <a:rPr lang="en-US" altLang="zh-TW" dirty="0" smtClean="0"/>
            </a:br>
            <a:endParaRPr lang="zh-TW" altLang="en-US" dirty="0"/>
          </a:p>
        </p:txBody>
      </p:sp>
      <p:sp>
        <p:nvSpPr>
          <p:cNvPr id="5123" name="內容版面配置區 2"/>
          <p:cNvSpPr>
            <a:spLocks noGrp="1"/>
          </p:cNvSpPr>
          <p:nvPr>
            <p:ph idx="1"/>
          </p:nvPr>
        </p:nvSpPr>
        <p:spPr>
          <a:xfrm>
            <a:off x="395288" y="1628775"/>
            <a:ext cx="8229600" cy="4525963"/>
          </a:xfrm>
        </p:spPr>
        <p:txBody>
          <a:bodyPr/>
          <a:lstStyle/>
          <a:p>
            <a:r>
              <a:rPr lang="zh-TW" altLang="zh-TW" dirty="0" smtClean="0"/>
              <a:t>除了</a:t>
            </a:r>
            <a:r>
              <a:rPr lang="zh-TW" altLang="zh-TW" b="1" dirty="0" smtClean="0">
                <a:solidFill>
                  <a:srgbClr val="0070C0"/>
                </a:solidFill>
              </a:rPr>
              <a:t>塞孟多</a:t>
            </a:r>
            <a:r>
              <a:rPr lang="zh-TW" altLang="zh-TW" dirty="0" smtClean="0"/>
              <a:t>，</a:t>
            </a:r>
            <a:endParaRPr lang="en-US" altLang="zh-TW" dirty="0" smtClean="0"/>
          </a:p>
          <a:p>
            <a:r>
              <a:rPr lang="zh-TW" altLang="zh-TW" dirty="0" smtClean="0"/>
              <a:t>本劇最重要人物是</a:t>
            </a:r>
            <a:r>
              <a:rPr lang="zh-TW" altLang="zh-TW" b="1" dirty="0" smtClean="0">
                <a:solidFill>
                  <a:srgbClr val="FF0000"/>
                </a:solidFill>
              </a:rPr>
              <a:t>駱少樂</a:t>
            </a:r>
            <a:r>
              <a:rPr lang="zh-TW" altLang="zh-TW" dirty="0" smtClean="0"/>
              <a:t>，這個纖弱女子為討回名譽，洗刷負心漢遺棄之恥，千里迢迢遠赴波蘭；</a:t>
            </a:r>
            <a:r>
              <a:rPr lang="zh-TW" altLang="zh-TW" b="1" dirty="0" smtClean="0">
                <a:solidFill>
                  <a:srgbClr val="FF0000"/>
                </a:solidFill>
              </a:rPr>
              <a:t>女扮男裝，身攜寶劍</a:t>
            </a:r>
            <a:r>
              <a:rPr lang="zh-TW" altLang="zh-TW" dirty="0" smtClean="0"/>
              <a:t>，且頗富男子氣概。</a:t>
            </a:r>
            <a:endParaRPr lang="en-US" altLang="zh-TW" dirty="0" smtClean="0"/>
          </a:p>
          <a:p>
            <a:r>
              <a:rPr lang="zh-TW" altLang="zh-TW" b="1" dirty="0" smtClean="0">
                <a:solidFill>
                  <a:srgbClr val="0070C0"/>
                </a:solidFill>
              </a:rPr>
              <a:t>塞孟多</a:t>
            </a:r>
            <a:r>
              <a:rPr lang="zh-TW" altLang="en-US" dirty="0" smtClean="0"/>
              <a:t>雖</a:t>
            </a:r>
            <a:r>
              <a:rPr lang="zh-TW" altLang="zh-TW" dirty="0" smtClean="0"/>
              <a:t>貴為王儲，卻一出生即遭囚禁，過著野獸般生活，連游魚飛鳥自由都無。</a:t>
            </a:r>
          </a:p>
          <a:p>
            <a:endParaRPr lang="zh-TW" altLang="en-US" dirty="0" smtClean="0"/>
          </a:p>
        </p:txBody>
      </p:sp>
      <p:pic>
        <p:nvPicPr>
          <p:cNvPr id="6" name="人物.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4" cstate="print"/>
          <a:stretch>
            <a:fillRect/>
          </a:stretch>
        </p:blipFill>
        <p:spPr>
          <a:xfrm>
            <a:off x="6804248" y="692696"/>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5180"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solidFill>
                  <a:srgbClr val="002060"/>
                </a:solidFill>
                <a:latin typeface="Calisto MT" pitchFamily="18" charset="0"/>
                <a:ea typeface="Gungsuh" pitchFamily="18" charset="-127"/>
                <a:cs typeface="Meiryo UI" pitchFamily="34" charset="-128"/>
              </a:rPr>
              <a:t>《人</a:t>
            </a:r>
            <a:r>
              <a:rPr lang="zh-TW" altLang="en-US" b="1" dirty="0" smtClean="0">
                <a:solidFill>
                  <a:srgbClr val="002060"/>
                </a:solidFill>
                <a:latin typeface="Calisto MT" pitchFamily="18" charset="0"/>
                <a:ea typeface="Gungsuh" pitchFamily="18" charset="-127"/>
                <a:cs typeface="Meiryo UI" pitchFamily="34" charset="-128"/>
              </a:rPr>
              <a:t>生如夢</a:t>
            </a:r>
            <a:r>
              <a:rPr lang="zh-TW" altLang="zh-TW" b="1" dirty="0" smtClean="0">
                <a:solidFill>
                  <a:srgbClr val="002060"/>
                </a:solidFill>
                <a:latin typeface="Calisto MT" pitchFamily="18" charset="0"/>
                <a:ea typeface="Gungsuh" pitchFamily="18" charset="-127"/>
                <a:cs typeface="Meiryo UI" pitchFamily="34" charset="-128"/>
              </a:rPr>
              <a:t>》</a:t>
            </a:r>
            <a:r>
              <a:rPr lang="zh-TW" altLang="en-US" b="1" dirty="0" smtClean="0">
                <a:solidFill>
                  <a:srgbClr val="002060"/>
                </a:solidFill>
                <a:latin typeface="Calisto MT" pitchFamily="18" charset="0"/>
                <a:ea typeface="Gungsuh" pitchFamily="18" charset="-127"/>
                <a:cs typeface="Meiryo UI" pitchFamily="34" charset="-128"/>
              </a:rPr>
              <a:t>人物 </a:t>
            </a:r>
            <a:r>
              <a:rPr lang="en-US" altLang="zh-TW" b="1" dirty="0" smtClean="0">
                <a:solidFill>
                  <a:srgbClr val="002060"/>
                </a:solidFill>
                <a:latin typeface="Calisto MT" pitchFamily="18" charset="0"/>
                <a:ea typeface="Gungsuh" pitchFamily="18" charset="-127"/>
                <a:cs typeface="Meiryo UI" pitchFamily="34" charset="-128"/>
              </a:rPr>
              <a:t>2</a:t>
            </a:r>
            <a:endParaRPr lang="zh-TW" altLang="en-US" dirty="0">
              <a:latin typeface="Calisto MT" pitchFamily="18" charset="0"/>
            </a:endParaRPr>
          </a:p>
        </p:txBody>
      </p:sp>
      <p:sp>
        <p:nvSpPr>
          <p:cNvPr id="3" name="內容版面配置區 2"/>
          <p:cNvSpPr>
            <a:spLocks noGrp="1"/>
          </p:cNvSpPr>
          <p:nvPr>
            <p:ph idx="1"/>
          </p:nvPr>
        </p:nvSpPr>
        <p:spPr/>
        <p:txBody>
          <a:bodyPr/>
          <a:lstStyle/>
          <a:p>
            <a:r>
              <a:rPr lang="zh-TW" altLang="zh-TW" dirty="0" smtClean="0"/>
              <a:t>這兩人的身世和遭遇不無雷同，都無辜受害，都遭父親拋棄；</a:t>
            </a:r>
            <a:endParaRPr lang="en-US" altLang="zh-TW" dirty="0" smtClean="0"/>
          </a:p>
          <a:p>
            <a:r>
              <a:rPr lang="zh-TW" altLang="zh-TW" dirty="0" smtClean="0"/>
              <a:t>前者女人名節受損，後者王儲權位被奪。而劇情最聳動的是，</a:t>
            </a:r>
            <a:r>
              <a:rPr lang="zh-TW" altLang="zh-TW" b="1" dirty="0" smtClean="0">
                <a:solidFill>
                  <a:srgbClr val="FF0000"/>
                </a:solidFill>
              </a:rPr>
              <a:t>駱少樂</a:t>
            </a:r>
            <a:r>
              <a:rPr lang="zh-TW" altLang="zh-TW" dirty="0" smtClean="0"/>
              <a:t>在飽受驚嚇脅迫，面臨死亡時，卻突遇生父。</a:t>
            </a:r>
            <a:endParaRPr lang="en-US" altLang="zh-TW" dirty="0" smtClean="0"/>
          </a:p>
          <a:p>
            <a:r>
              <a:rPr lang="zh-TW" altLang="zh-TW" b="1" dirty="0" smtClean="0">
                <a:solidFill>
                  <a:srgbClr val="FF0000"/>
                </a:solidFill>
              </a:rPr>
              <a:t>駱少樂</a:t>
            </a:r>
            <a:r>
              <a:rPr lang="zh-TW" altLang="zh-TW" dirty="0" smtClean="0"/>
              <a:t>追尋的不只是拋棄她的情人，基本上她也在尋父，找回身分。</a:t>
            </a:r>
            <a:endParaRPr lang="zh-TW" altLang="en-US" dirty="0"/>
          </a:p>
        </p:txBody>
      </p:sp>
      <p:pic>
        <p:nvPicPr>
          <p:cNvPr id="6" name="人物2.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4" cstate="print"/>
          <a:stretch>
            <a:fillRect/>
          </a:stretch>
        </p:blipFill>
        <p:spPr>
          <a:xfrm>
            <a:off x="7020272" y="620688"/>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6345"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zh-TW" sz="5400" dirty="0" smtClean="0">
                <a:solidFill>
                  <a:srgbClr val="7030A0"/>
                </a:solidFill>
                <a:latin typeface="Microsoft Yi Baiti" pitchFamily="66" charset="0"/>
                <a:ea typeface="MS UI Gothic" pitchFamily="34" charset="-128"/>
                <a:cs typeface="Meiryo UI" pitchFamily="34" charset="-128"/>
              </a:rPr>
              <a:t>《</a:t>
            </a:r>
            <a:r>
              <a:rPr lang="zh-TW" altLang="zh-TW" sz="5400" b="1" dirty="0" smtClean="0">
                <a:solidFill>
                  <a:srgbClr val="7030A0"/>
                </a:solidFill>
                <a:latin typeface="Microsoft Yi Baiti" pitchFamily="66" charset="0"/>
                <a:ea typeface="MS UI Gothic" pitchFamily="34" charset="-128"/>
                <a:cs typeface="Meiryo UI" pitchFamily="34" charset="-128"/>
              </a:rPr>
              <a:t>人</a:t>
            </a:r>
            <a:r>
              <a:rPr lang="zh-TW" altLang="en-US" sz="5400" b="1" dirty="0" smtClean="0">
                <a:solidFill>
                  <a:srgbClr val="7030A0"/>
                </a:solidFill>
                <a:latin typeface="Microsoft Yi Baiti" pitchFamily="66" charset="0"/>
                <a:ea typeface="MS UI Gothic" pitchFamily="34" charset="-128"/>
                <a:cs typeface="Meiryo UI" pitchFamily="34" charset="-128"/>
              </a:rPr>
              <a:t>生如夢</a:t>
            </a:r>
            <a:r>
              <a:rPr lang="zh-TW" altLang="zh-TW" sz="5400" dirty="0" smtClean="0">
                <a:solidFill>
                  <a:srgbClr val="7030A0"/>
                </a:solidFill>
                <a:latin typeface="Microsoft Yi Baiti" pitchFamily="66" charset="0"/>
                <a:ea typeface="MS UI Gothic" pitchFamily="34" charset="-128"/>
                <a:cs typeface="Meiryo UI" pitchFamily="34" charset="-128"/>
              </a:rPr>
              <a:t>》</a:t>
            </a:r>
            <a:endParaRPr lang="zh-TW" altLang="en-US" sz="5400" dirty="0">
              <a:solidFill>
                <a:schemeClr val="accent6">
                  <a:lumMod val="50000"/>
                </a:schemeClr>
              </a:solidFill>
              <a:latin typeface="Arial Unicode MS" pitchFamily="34" charset="-120"/>
              <a:ea typeface="Arial Unicode MS" pitchFamily="34" charset="-120"/>
              <a:cs typeface="Arial Unicode MS" pitchFamily="34" charset="-120"/>
            </a:endParaRPr>
          </a:p>
        </p:txBody>
      </p:sp>
      <p:sp>
        <p:nvSpPr>
          <p:cNvPr id="3075" name="內容版面配置區 2"/>
          <p:cNvSpPr>
            <a:spLocks noGrp="1"/>
          </p:cNvSpPr>
          <p:nvPr>
            <p:ph idx="1"/>
          </p:nvPr>
        </p:nvSpPr>
        <p:spPr/>
        <p:txBody>
          <a:bodyPr/>
          <a:lstStyle/>
          <a:p>
            <a:r>
              <a:rPr lang="zh-TW" altLang="en-US" sz="6000" b="1" dirty="0" smtClean="0"/>
              <a:t>卡爾德隆其人其事</a:t>
            </a:r>
            <a:endParaRPr lang="en-US" altLang="zh-TW" sz="6000" b="1" dirty="0" smtClean="0"/>
          </a:p>
          <a:p>
            <a:r>
              <a:rPr lang="zh-TW" altLang="en-US" sz="6000" b="1" dirty="0" smtClean="0"/>
              <a:t>本劇劇情</a:t>
            </a:r>
            <a:r>
              <a:rPr lang="en-US" altLang="zh-TW" sz="6000" b="1" dirty="0" smtClean="0"/>
              <a:t>/</a:t>
            </a:r>
            <a:r>
              <a:rPr lang="zh-TW" altLang="en-US" sz="6000" b="1" dirty="0" smtClean="0"/>
              <a:t>人物</a:t>
            </a:r>
            <a:endParaRPr lang="en-US" altLang="zh-TW" sz="6000" b="1" dirty="0" smtClean="0"/>
          </a:p>
          <a:p>
            <a:r>
              <a:rPr lang="zh-TW" altLang="en-US" sz="6000" b="1" dirty="0" smtClean="0"/>
              <a:t>預言</a:t>
            </a:r>
            <a:r>
              <a:rPr lang="en-US" altLang="zh-TW" sz="6000" b="1" dirty="0" smtClean="0"/>
              <a:t>/</a:t>
            </a:r>
            <a:r>
              <a:rPr lang="zh-TW" altLang="en-US" sz="6000" b="1" dirty="0" smtClean="0"/>
              <a:t>夢境的虛實</a:t>
            </a:r>
            <a:endParaRPr lang="en-US" altLang="zh-TW" sz="6000" b="1" dirty="0" smtClean="0"/>
          </a:p>
          <a:p>
            <a:r>
              <a:rPr lang="zh-TW" altLang="en-US" sz="6000" b="1" dirty="0" smtClean="0"/>
              <a:t>翻譯：自得其樂</a:t>
            </a:r>
            <a:endParaRPr lang="en-US" altLang="zh-TW" sz="6000" b="1" dirty="0" smtClean="0"/>
          </a:p>
          <a:p>
            <a:endParaRPr lang="zh-TW" alt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solidFill>
                  <a:srgbClr val="002060"/>
                </a:solidFill>
                <a:latin typeface="Calisto MT" pitchFamily="18" charset="0"/>
                <a:ea typeface="Gungsuh" pitchFamily="18" charset="-127"/>
                <a:cs typeface="Meiryo UI" pitchFamily="34" charset="-128"/>
              </a:rPr>
              <a:t>《人</a:t>
            </a:r>
            <a:r>
              <a:rPr lang="zh-TW" altLang="en-US" b="1" dirty="0" smtClean="0">
                <a:solidFill>
                  <a:srgbClr val="002060"/>
                </a:solidFill>
                <a:latin typeface="Calisto MT" pitchFamily="18" charset="0"/>
                <a:ea typeface="Gungsuh" pitchFamily="18" charset="-127"/>
                <a:cs typeface="Meiryo UI" pitchFamily="34" charset="-128"/>
              </a:rPr>
              <a:t>生如夢</a:t>
            </a:r>
            <a:r>
              <a:rPr lang="zh-TW" altLang="zh-TW" b="1" dirty="0" smtClean="0">
                <a:solidFill>
                  <a:srgbClr val="002060"/>
                </a:solidFill>
                <a:latin typeface="Calisto MT" pitchFamily="18" charset="0"/>
                <a:ea typeface="Gungsuh" pitchFamily="18" charset="-127"/>
                <a:cs typeface="Meiryo UI" pitchFamily="34" charset="-128"/>
              </a:rPr>
              <a:t>》</a:t>
            </a:r>
            <a:r>
              <a:rPr lang="zh-TW" altLang="en-US" b="1" dirty="0" smtClean="0">
                <a:solidFill>
                  <a:srgbClr val="002060"/>
                </a:solidFill>
                <a:latin typeface="Calisto MT" pitchFamily="18" charset="0"/>
                <a:ea typeface="Gungsuh" pitchFamily="18" charset="-127"/>
                <a:cs typeface="Meiryo UI" pitchFamily="34" charset="-128"/>
              </a:rPr>
              <a:t>人物 </a:t>
            </a:r>
            <a:r>
              <a:rPr lang="en-US" altLang="zh-TW" b="1" dirty="0" smtClean="0">
                <a:solidFill>
                  <a:srgbClr val="002060"/>
                </a:solidFill>
                <a:latin typeface="Calisto MT" pitchFamily="18" charset="0"/>
                <a:ea typeface="Gungsuh" pitchFamily="18" charset="-127"/>
                <a:cs typeface="Meiryo UI" pitchFamily="34" charset="-128"/>
              </a:rPr>
              <a:t>3</a:t>
            </a:r>
            <a:endParaRPr lang="zh-TW" altLang="en-US" dirty="0"/>
          </a:p>
        </p:txBody>
      </p:sp>
      <p:sp>
        <p:nvSpPr>
          <p:cNvPr id="3" name="內容版面配置區 2"/>
          <p:cNvSpPr>
            <a:spLocks noGrp="1"/>
          </p:cNvSpPr>
          <p:nvPr>
            <p:ph idx="1"/>
          </p:nvPr>
        </p:nvSpPr>
        <p:spPr/>
        <p:txBody>
          <a:bodyPr/>
          <a:lstStyle/>
          <a:p>
            <a:r>
              <a:rPr lang="zh-TW" altLang="zh-TW" dirty="0" smtClean="0"/>
              <a:t>國王</a:t>
            </a:r>
            <a:r>
              <a:rPr lang="zh-TW" altLang="zh-TW" b="1" dirty="0" smtClean="0">
                <a:solidFill>
                  <a:srgbClr val="0070C0"/>
                </a:solidFill>
              </a:rPr>
              <a:t>巴希洛</a:t>
            </a:r>
            <a:r>
              <a:rPr lang="zh-TW" altLang="zh-TW" dirty="0" smtClean="0"/>
              <a:t>沉迷占星術，相信預言。但他也自承：解讀星相時「都快快瀏覽」，未多深思，且出於「一時衝動」將兒子囚禁；他又一再暗示「</a:t>
            </a:r>
            <a:r>
              <a:rPr lang="zh-TW" altLang="zh-TW" b="1" dirty="0" smtClean="0">
                <a:solidFill>
                  <a:srgbClr val="0070C0"/>
                </a:solidFill>
              </a:rPr>
              <a:t>塞孟多</a:t>
            </a:r>
            <a:r>
              <a:rPr lang="zh-TW" altLang="zh-TW" dirty="0" smtClean="0"/>
              <a:t>未受教育、不學無文，如何承繼大統？」這種論斷「本末倒置、倒因為果」，實在荒唐可笑。</a:t>
            </a:r>
          </a:p>
          <a:p>
            <a:endParaRPr lang="zh-TW" altLang="en-US" dirty="0"/>
          </a:p>
        </p:txBody>
      </p:sp>
      <p:pic>
        <p:nvPicPr>
          <p:cNvPr id="6" name="人物3.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4" cstate="print"/>
          <a:stretch>
            <a:fillRect/>
          </a:stretch>
        </p:blipFill>
        <p:spPr>
          <a:xfrm>
            <a:off x="7020272" y="548680"/>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4345"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solidFill>
                  <a:srgbClr val="002060"/>
                </a:solidFill>
                <a:latin typeface="Calisto MT" pitchFamily="18" charset="0"/>
                <a:ea typeface="Gungsuh" pitchFamily="18" charset="-127"/>
                <a:cs typeface="Meiryo UI" pitchFamily="34" charset="-128"/>
              </a:rPr>
              <a:t>《人</a:t>
            </a:r>
            <a:r>
              <a:rPr lang="zh-TW" altLang="en-US" b="1" dirty="0" smtClean="0">
                <a:solidFill>
                  <a:srgbClr val="002060"/>
                </a:solidFill>
                <a:latin typeface="Calisto MT" pitchFamily="18" charset="0"/>
                <a:ea typeface="Gungsuh" pitchFamily="18" charset="-127"/>
                <a:cs typeface="Meiryo UI" pitchFamily="34" charset="-128"/>
              </a:rPr>
              <a:t>生如夢</a:t>
            </a:r>
            <a:r>
              <a:rPr lang="zh-TW" altLang="zh-TW" b="1" dirty="0" smtClean="0">
                <a:solidFill>
                  <a:srgbClr val="002060"/>
                </a:solidFill>
                <a:latin typeface="Calisto MT" pitchFamily="18" charset="0"/>
                <a:ea typeface="Gungsuh" pitchFamily="18" charset="-127"/>
                <a:cs typeface="Meiryo UI" pitchFamily="34" charset="-128"/>
              </a:rPr>
              <a:t>》</a:t>
            </a:r>
            <a:r>
              <a:rPr lang="zh-TW" altLang="en-US" b="1" dirty="0" smtClean="0">
                <a:solidFill>
                  <a:srgbClr val="002060"/>
                </a:solidFill>
                <a:latin typeface="Calisto MT" pitchFamily="18" charset="0"/>
                <a:ea typeface="Gungsuh" pitchFamily="18" charset="-127"/>
                <a:cs typeface="Meiryo UI" pitchFamily="34" charset="-128"/>
              </a:rPr>
              <a:t>人物 </a:t>
            </a:r>
            <a:r>
              <a:rPr lang="en-US" altLang="zh-TW" b="1" dirty="0" smtClean="0">
                <a:solidFill>
                  <a:srgbClr val="002060"/>
                </a:solidFill>
                <a:latin typeface="Calisto MT" pitchFamily="18" charset="0"/>
                <a:ea typeface="Gungsuh" pitchFamily="18" charset="-127"/>
                <a:cs typeface="Meiryo UI" pitchFamily="34" charset="-128"/>
              </a:rPr>
              <a:t>4</a:t>
            </a:r>
            <a:endParaRPr lang="zh-TW" altLang="en-US" dirty="0"/>
          </a:p>
        </p:txBody>
      </p:sp>
      <p:sp>
        <p:nvSpPr>
          <p:cNvPr id="3" name="內容版面配置區 2"/>
          <p:cNvSpPr>
            <a:spLocks noGrp="1"/>
          </p:cNvSpPr>
          <p:nvPr>
            <p:ph idx="1"/>
          </p:nvPr>
        </p:nvSpPr>
        <p:spPr/>
        <p:txBody>
          <a:bodyPr/>
          <a:lstStyle/>
          <a:p>
            <a:r>
              <a:rPr lang="zh-TW" altLang="zh-TW" b="1" dirty="0" smtClean="0">
                <a:solidFill>
                  <a:srgbClr val="0070C0"/>
                </a:solidFill>
              </a:rPr>
              <a:t>阿斯汑</a:t>
            </a:r>
            <a:r>
              <a:rPr lang="zh-TW" altLang="zh-TW" dirty="0" smtClean="0"/>
              <a:t>和</a:t>
            </a:r>
            <a:r>
              <a:rPr lang="zh-TW" altLang="zh-TW" b="1" dirty="0" smtClean="0">
                <a:solidFill>
                  <a:srgbClr val="FF0000"/>
                </a:solidFill>
              </a:rPr>
              <a:t>耶絲德</a:t>
            </a:r>
            <a:r>
              <a:rPr lang="zh-TW" altLang="zh-TW" dirty="0" smtClean="0"/>
              <a:t>兩人戲份只能算是配角。</a:t>
            </a:r>
            <a:r>
              <a:rPr lang="zh-TW" altLang="zh-TW" b="1" dirty="0" smtClean="0">
                <a:solidFill>
                  <a:srgbClr val="0070C0"/>
                </a:solidFill>
              </a:rPr>
              <a:t>阿斯汑</a:t>
            </a:r>
            <a:r>
              <a:rPr lang="zh-TW" altLang="zh-TW" dirty="0" smtClean="0"/>
              <a:t>來自莫斯科，</a:t>
            </a:r>
            <a:r>
              <a:rPr lang="zh-TW" altLang="zh-TW" b="1" dirty="0" smtClean="0">
                <a:solidFill>
                  <a:srgbClr val="FF0000"/>
                </a:solidFill>
              </a:rPr>
              <a:t>耶絲德</a:t>
            </a:r>
            <a:r>
              <a:rPr lang="zh-TW" altLang="zh-TW" dirty="0" smtClean="0"/>
              <a:t>則來處不明。這兩人一出場，卡爾德隆就明白指出，前者握有重兵前呼後擁，後者則貴婦仕女簇擁。</a:t>
            </a:r>
            <a:r>
              <a:rPr lang="zh-TW" altLang="zh-TW" b="1" dirty="0" smtClean="0">
                <a:solidFill>
                  <a:srgbClr val="0070C0"/>
                </a:solidFill>
              </a:rPr>
              <a:t>阿斯汑</a:t>
            </a:r>
            <a:r>
              <a:rPr lang="zh-TW" altLang="zh-TW" dirty="0" smtClean="0"/>
              <a:t>英勇過人，但屬登徒子型，和</a:t>
            </a:r>
            <a:r>
              <a:rPr lang="zh-TW" altLang="zh-TW" b="1" dirty="0" smtClean="0">
                <a:solidFill>
                  <a:srgbClr val="FF0000"/>
                </a:solidFill>
              </a:rPr>
              <a:t>駱少樂</a:t>
            </a:r>
            <a:r>
              <a:rPr lang="zh-TW" altLang="zh-TW" dirty="0" smtClean="0"/>
              <a:t>雖已私訂終身，卻並無履約意願，只因她「不知父親是誰」，後來發現她是</a:t>
            </a:r>
            <a:r>
              <a:rPr lang="zh-TW" altLang="zh-TW" b="1" dirty="0" smtClean="0">
                <a:solidFill>
                  <a:srgbClr val="0070C0"/>
                </a:solidFill>
              </a:rPr>
              <a:t>柯洛達</a:t>
            </a:r>
            <a:r>
              <a:rPr lang="zh-TW" altLang="zh-TW" dirty="0" smtClean="0"/>
              <a:t>女兒，就願意娶她；說明當時「門第匹配」觀念之重。</a:t>
            </a:r>
          </a:p>
          <a:p>
            <a:endParaRPr lang="zh-TW" altLang="en-US" dirty="0"/>
          </a:p>
        </p:txBody>
      </p:sp>
      <p:pic>
        <p:nvPicPr>
          <p:cNvPr id="6" name="人物4.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4" cstate="print"/>
          <a:stretch>
            <a:fillRect/>
          </a:stretch>
        </p:blipFill>
        <p:spPr>
          <a:xfrm>
            <a:off x="7020272" y="548680"/>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6665"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solidFill>
                  <a:srgbClr val="002060"/>
                </a:solidFill>
                <a:latin typeface="Calisto MT" pitchFamily="18" charset="0"/>
                <a:ea typeface="Gungsuh" pitchFamily="18" charset="-127"/>
                <a:cs typeface="Meiryo UI" pitchFamily="34" charset="-128"/>
              </a:rPr>
              <a:t>《人</a:t>
            </a:r>
            <a:r>
              <a:rPr lang="zh-TW" altLang="en-US" b="1" dirty="0" smtClean="0">
                <a:solidFill>
                  <a:srgbClr val="002060"/>
                </a:solidFill>
                <a:latin typeface="Calisto MT" pitchFamily="18" charset="0"/>
                <a:ea typeface="Gungsuh" pitchFamily="18" charset="-127"/>
                <a:cs typeface="Meiryo UI" pitchFamily="34" charset="-128"/>
              </a:rPr>
              <a:t>生如夢</a:t>
            </a:r>
            <a:r>
              <a:rPr lang="zh-TW" altLang="zh-TW" b="1" dirty="0" smtClean="0">
                <a:solidFill>
                  <a:srgbClr val="002060"/>
                </a:solidFill>
                <a:latin typeface="Calisto MT" pitchFamily="18" charset="0"/>
                <a:ea typeface="Gungsuh" pitchFamily="18" charset="-127"/>
                <a:cs typeface="Meiryo UI" pitchFamily="34" charset="-128"/>
              </a:rPr>
              <a:t>》</a:t>
            </a:r>
            <a:r>
              <a:rPr lang="zh-TW" altLang="en-US" b="1" dirty="0" smtClean="0">
                <a:solidFill>
                  <a:srgbClr val="002060"/>
                </a:solidFill>
                <a:latin typeface="Calisto MT" pitchFamily="18" charset="0"/>
                <a:ea typeface="Gungsuh" pitchFamily="18" charset="-127"/>
                <a:cs typeface="Meiryo UI" pitchFamily="34" charset="-128"/>
              </a:rPr>
              <a:t>人物 </a:t>
            </a:r>
            <a:r>
              <a:rPr lang="en-US" altLang="zh-TW" b="1" dirty="0" smtClean="0">
                <a:solidFill>
                  <a:srgbClr val="002060"/>
                </a:solidFill>
                <a:latin typeface="Calisto MT" pitchFamily="18" charset="0"/>
                <a:ea typeface="Gungsuh" pitchFamily="18" charset="-127"/>
                <a:cs typeface="Meiryo UI" pitchFamily="34" charset="-128"/>
              </a:rPr>
              <a:t>5</a:t>
            </a:r>
            <a:endParaRPr lang="zh-TW" altLang="en-US" dirty="0"/>
          </a:p>
        </p:txBody>
      </p:sp>
      <p:sp>
        <p:nvSpPr>
          <p:cNvPr id="3" name="內容版面配置區 2"/>
          <p:cNvSpPr>
            <a:spLocks noGrp="1"/>
          </p:cNvSpPr>
          <p:nvPr>
            <p:ph idx="1"/>
          </p:nvPr>
        </p:nvSpPr>
        <p:spPr/>
        <p:txBody>
          <a:bodyPr/>
          <a:lstStyle/>
          <a:p>
            <a:r>
              <a:rPr lang="zh-TW" altLang="zh-TW" b="1" dirty="0" smtClean="0">
                <a:solidFill>
                  <a:srgbClr val="0070C0"/>
                </a:solidFill>
              </a:rPr>
              <a:t>柯洛達</a:t>
            </a:r>
            <a:r>
              <a:rPr lang="zh-TW" altLang="zh-TW" dirty="0" smtClean="0"/>
              <a:t>在劇中扮演串連角色：從他女兒可與莫斯科公爵婚配，顯然他身分地位不低。國王囚禁王子這樣私密的事，交由他辦，可見他是個寵臣。他扮演喜劇中「老人」角色：自信滿滿，愛喋喋不休、咬文嚼字。雖善良忠心，但並不胡塗。他覺得國王考驗王子方式不妥時，當即提醒「陛下作法未必對」。</a:t>
            </a:r>
          </a:p>
          <a:p>
            <a:endParaRPr lang="zh-TW" altLang="en-US" dirty="0"/>
          </a:p>
        </p:txBody>
      </p:sp>
      <p:pic>
        <p:nvPicPr>
          <p:cNvPr id="5" name="人物5.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4" cstate="print"/>
          <a:stretch>
            <a:fillRect/>
          </a:stretch>
        </p:blipFill>
        <p:spPr>
          <a:xfrm>
            <a:off x="7092280" y="620688"/>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0670"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solidFill>
                  <a:srgbClr val="002060"/>
                </a:solidFill>
                <a:latin typeface="Calisto MT" pitchFamily="18" charset="0"/>
                <a:ea typeface="Gungsuh" pitchFamily="18" charset="-127"/>
                <a:cs typeface="Meiryo UI" pitchFamily="34" charset="-128"/>
              </a:rPr>
              <a:t>《人</a:t>
            </a:r>
            <a:r>
              <a:rPr lang="zh-TW" altLang="en-US" b="1" dirty="0" smtClean="0">
                <a:solidFill>
                  <a:srgbClr val="002060"/>
                </a:solidFill>
                <a:latin typeface="Calisto MT" pitchFamily="18" charset="0"/>
                <a:ea typeface="Gungsuh" pitchFamily="18" charset="-127"/>
                <a:cs typeface="Meiryo UI" pitchFamily="34" charset="-128"/>
              </a:rPr>
              <a:t>生如夢</a:t>
            </a:r>
            <a:r>
              <a:rPr lang="zh-TW" altLang="zh-TW" b="1" dirty="0" smtClean="0">
                <a:solidFill>
                  <a:srgbClr val="002060"/>
                </a:solidFill>
                <a:latin typeface="Calisto MT" pitchFamily="18" charset="0"/>
                <a:ea typeface="Gungsuh" pitchFamily="18" charset="-127"/>
                <a:cs typeface="Meiryo UI" pitchFamily="34" charset="-128"/>
              </a:rPr>
              <a:t>》</a:t>
            </a:r>
            <a:r>
              <a:rPr lang="zh-TW" altLang="en-US" b="1" dirty="0" smtClean="0">
                <a:solidFill>
                  <a:srgbClr val="002060"/>
                </a:solidFill>
                <a:latin typeface="Calisto MT" pitchFamily="18" charset="0"/>
                <a:ea typeface="Gungsuh" pitchFamily="18" charset="-127"/>
                <a:cs typeface="Meiryo UI" pitchFamily="34" charset="-128"/>
              </a:rPr>
              <a:t>人物 </a:t>
            </a:r>
            <a:r>
              <a:rPr lang="en-US" altLang="zh-TW" b="1" dirty="0" smtClean="0">
                <a:solidFill>
                  <a:srgbClr val="002060"/>
                </a:solidFill>
                <a:latin typeface="Calisto MT" pitchFamily="18" charset="0"/>
                <a:ea typeface="Gungsuh" pitchFamily="18" charset="-127"/>
                <a:cs typeface="Meiryo UI" pitchFamily="34" charset="-128"/>
              </a:rPr>
              <a:t>6</a:t>
            </a:r>
            <a:endParaRPr lang="zh-TW" altLang="en-US" dirty="0"/>
          </a:p>
        </p:txBody>
      </p:sp>
      <p:sp>
        <p:nvSpPr>
          <p:cNvPr id="3" name="內容版面配置區 2"/>
          <p:cNvSpPr>
            <a:spLocks noGrp="1"/>
          </p:cNvSpPr>
          <p:nvPr>
            <p:ph idx="1"/>
          </p:nvPr>
        </p:nvSpPr>
        <p:spPr/>
        <p:txBody>
          <a:bodyPr/>
          <a:lstStyle/>
          <a:p>
            <a:pPr hangingPunct="0"/>
            <a:r>
              <a:rPr lang="zh-TW" altLang="zh-TW" b="1" dirty="0" smtClean="0">
                <a:solidFill>
                  <a:srgbClr val="0070C0"/>
                </a:solidFill>
              </a:rPr>
              <a:t>克拉寧</a:t>
            </a:r>
            <a:r>
              <a:rPr lang="zh-TW" altLang="zh-TW" dirty="0" smtClean="0"/>
              <a:t>是本劇丑角，其表情動作和道白，詼諧有趣，常把觀眾逗樂。</a:t>
            </a:r>
            <a:r>
              <a:rPr lang="zh-TW" altLang="zh-TW" b="1" dirty="0" smtClean="0">
                <a:solidFill>
                  <a:srgbClr val="0070C0"/>
                </a:solidFill>
              </a:rPr>
              <a:t>克拉寧</a:t>
            </a:r>
            <a:r>
              <a:rPr lang="zh-TW" altLang="zh-TW" dirty="0" smtClean="0"/>
              <a:t>不重信諾，見風轉舵。他話說得明白：他是來找運氣的。但戰事一起，卻只他一人喪命。</a:t>
            </a:r>
          </a:p>
          <a:p>
            <a:pPr hangingPunct="0"/>
            <a:r>
              <a:rPr lang="zh-TW" altLang="zh-TW" b="1" dirty="0" smtClean="0">
                <a:solidFill>
                  <a:srgbClr val="FF0000"/>
                </a:solidFill>
                <a:latin typeface="FangSong" pitchFamily="49" charset="-122"/>
                <a:ea typeface="FangSong" pitchFamily="49" charset="-122"/>
              </a:rPr>
              <a:t>一心想把凶險避，</a:t>
            </a:r>
          </a:p>
          <a:p>
            <a:pPr hangingPunct="0"/>
            <a:r>
              <a:rPr lang="zh-TW" altLang="zh-TW" b="1" dirty="0" smtClean="0">
                <a:solidFill>
                  <a:srgbClr val="FF0000"/>
                </a:solidFill>
                <a:latin typeface="FangSong" pitchFamily="49" charset="-122"/>
                <a:ea typeface="FangSong" pitchFamily="49" charset="-122"/>
              </a:rPr>
              <a:t>反倒招惹死亡來。</a:t>
            </a:r>
          </a:p>
          <a:p>
            <a:pPr hangingPunct="0"/>
            <a:r>
              <a:rPr lang="zh-TW" altLang="zh-TW" b="1" dirty="0" smtClean="0">
                <a:solidFill>
                  <a:srgbClr val="FF0000"/>
                </a:solidFill>
                <a:latin typeface="FangSong" pitchFamily="49" charset="-122"/>
                <a:ea typeface="FangSong" pitchFamily="49" charset="-122"/>
              </a:rPr>
              <a:t>老天要不讓好活，</a:t>
            </a:r>
          </a:p>
          <a:p>
            <a:pPr hangingPunct="0"/>
            <a:r>
              <a:rPr lang="zh-TW" altLang="zh-TW" b="1" dirty="0" smtClean="0">
                <a:solidFill>
                  <a:srgbClr val="FF0000"/>
                </a:solidFill>
                <a:latin typeface="FangSong" pitchFamily="49" charset="-122"/>
                <a:ea typeface="FangSong" pitchFamily="49" charset="-122"/>
              </a:rPr>
              <a:t>你們終究難逃一死。</a:t>
            </a:r>
          </a:p>
          <a:p>
            <a:endParaRPr lang="zh-TW" altLang="en-US" dirty="0"/>
          </a:p>
        </p:txBody>
      </p:sp>
      <p:pic>
        <p:nvPicPr>
          <p:cNvPr id="6" name="人物6.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4" cstate="print"/>
          <a:stretch>
            <a:fillRect/>
          </a:stretch>
        </p:blipFill>
        <p:spPr>
          <a:xfrm>
            <a:off x="7092280" y="620688"/>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6230"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7030A0"/>
                </a:solidFill>
                <a:latin typeface="Calisto MT" pitchFamily="18" charset="0"/>
                <a:ea typeface="Gungsuh" pitchFamily="18" charset="-127"/>
                <a:cs typeface="Meiryo UI" pitchFamily="34" charset="-128"/>
              </a:rPr>
              <a:t>第一幕：塞孟多獨白</a:t>
            </a:r>
            <a:endParaRPr lang="zh-TW" altLang="en-US" dirty="0">
              <a:solidFill>
                <a:srgbClr val="7030A0"/>
              </a:solidFill>
            </a:endParaRPr>
          </a:p>
        </p:txBody>
      </p:sp>
      <p:pic>
        <p:nvPicPr>
          <p:cNvPr id="4" name="▶ SOLILOQUIO SEGISMUNDO - YouTube.mp4">
            <a:hlinkClick r:id="" action="ppaction://media"/>
          </p:cNvPr>
          <p:cNvPicPr>
            <a:picLocks noGrp="1" noRot="1" noChangeAspect="1"/>
          </p:cNvPicPr>
          <p:nvPr>
            <p:ph idx="1"/>
            <a:videoFile r:link="rId1"/>
          </p:nvPr>
        </p:nvPicPr>
        <p:blipFill>
          <a:blip r:embed="rId3" cstate="print"/>
          <a:stretch>
            <a:fillRect/>
          </a:stretch>
        </p:blipFill>
        <p:spPr>
          <a:xfrm>
            <a:off x="1403648" y="1304764"/>
            <a:ext cx="6864763" cy="5148572"/>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
            </a:r>
            <a:br>
              <a:rPr lang="en-US" altLang="zh-TW" b="1" dirty="0" smtClean="0"/>
            </a:br>
            <a:r>
              <a:rPr lang="zh-TW" altLang="en-US" b="1" dirty="0" smtClean="0"/>
              <a:t>預言</a:t>
            </a:r>
            <a:r>
              <a:rPr lang="en-US" altLang="zh-TW" b="1" dirty="0" smtClean="0"/>
              <a:t>/</a:t>
            </a:r>
            <a:r>
              <a:rPr lang="zh-TW" altLang="en-US" b="1" dirty="0" smtClean="0"/>
              <a:t>夢境的虛實</a:t>
            </a:r>
            <a:r>
              <a:rPr lang="en-US" altLang="zh-TW" b="1" dirty="0" smtClean="0"/>
              <a:t/>
            </a:r>
            <a:br>
              <a:rPr lang="en-US" altLang="zh-TW" b="1" dirty="0" smtClean="0"/>
            </a:br>
            <a:endParaRPr lang="zh-TW" altLang="en-US" dirty="0"/>
          </a:p>
        </p:txBody>
      </p:sp>
      <p:sp>
        <p:nvSpPr>
          <p:cNvPr id="3" name="內容版面配置區 2"/>
          <p:cNvSpPr>
            <a:spLocks noGrp="1"/>
          </p:cNvSpPr>
          <p:nvPr>
            <p:ph idx="1"/>
          </p:nvPr>
        </p:nvSpPr>
        <p:spPr/>
        <p:txBody>
          <a:bodyPr/>
          <a:lstStyle/>
          <a:p>
            <a:r>
              <a:rPr lang="zh-TW" altLang="en-US" sz="3600" dirty="0" smtClean="0"/>
              <a:t>本劇第一幕第六場聚焦在預言</a:t>
            </a:r>
            <a:r>
              <a:rPr lang="en-US" altLang="zh-TW" sz="3600" dirty="0" smtClean="0"/>
              <a:t>/</a:t>
            </a:r>
            <a:r>
              <a:rPr lang="zh-TW" altLang="en-US" sz="3600" dirty="0" smtClean="0"/>
              <a:t>夢境的應驗：國王巴希洛自詡預知的本事、對星象學的天份。</a:t>
            </a:r>
            <a:endParaRPr lang="en-US" altLang="zh-TW" sz="3600" dirty="0" smtClean="0"/>
          </a:p>
          <a:p>
            <a:r>
              <a:rPr lang="zh-TW" altLang="en-US" sz="3600" dirty="0" smtClean="0"/>
              <a:t>王后多回夢見怪物全身浴血破腹而出，且殺害她（頁</a:t>
            </a:r>
            <a:r>
              <a:rPr lang="en-US" altLang="zh-TW" sz="3600" dirty="0" smtClean="0"/>
              <a:t>47</a:t>
            </a:r>
            <a:r>
              <a:rPr lang="zh-TW" altLang="en-US" sz="3600" dirty="0" smtClean="0"/>
              <a:t>）。分娩當日應驗。</a:t>
            </a:r>
            <a:endParaRPr lang="en-US" altLang="zh-TW" sz="3600" dirty="0" smtClean="0"/>
          </a:p>
          <a:p>
            <a:r>
              <a:rPr lang="zh-TW" altLang="en-US" sz="3600" dirty="0" smtClean="0"/>
              <a:t>王子將會成為最勇猛、最殘暴、最無信仰的人。把波蘭弄成四分五裂，成為叛逆的溫床、變為邪惡的殿堂；</a:t>
            </a:r>
            <a:endParaRPr lang="en-US" altLang="zh-TW" sz="3600" dirty="0" smtClean="0"/>
          </a:p>
          <a:p>
            <a:endParaRPr lang="en-US" altLang="zh-TW" sz="3600" dirty="0" smtClean="0"/>
          </a:p>
          <a:p>
            <a:endParaRPr lang="zh-TW" altLang="en-US" dirty="0"/>
          </a:p>
        </p:txBody>
      </p:sp>
      <p:pic>
        <p:nvPicPr>
          <p:cNvPr id="6" name="預言.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4" cstate="print"/>
          <a:stretch>
            <a:fillRect/>
          </a:stretch>
        </p:blipFill>
        <p:spPr>
          <a:xfrm>
            <a:off x="6732240" y="548680"/>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8535"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Calisto MT" pitchFamily="18" charset="0"/>
              </a:rPr>
              <a:t>預言</a:t>
            </a:r>
            <a:r>
              <a:rPr lang="en-US" altLang="zh-TW" b="1" dirty="0" smtClean="0">
                <a:latin typeface="Calisto MT" pitchFamily="18" charset="0"/>
              </a:rPr>
              <a:t>/</a:t>
            </a:r>
            <a:r>
              <a:rPr lang="zh-TW" altLang="en-US" b="1" dirty="0" smtClean="0">
                <a:latin typeface="Calisto MT" pitchFamily="18" charset="0"/>
              </a:rPr>
              <a:t>夢境的虛實 </a:t>
            </a:r>
            <a:r>
              <a:rPr lang="en-US" altLang="zh-TW" b="1" dirty="0" smtClean="0">
                <a:latin typeface="Calisto MT" pitchFamily="18" charset="0"/>
              </a:rPr>
              <a:t>2</a:t>
            </a:r>
            <a:endParaRPr lang="zh-TW" altLang="en-US" dirty="0">
              <a:latin typeface="Calisto MT" pitchFamily="18" charset="0"/>
            </a:endParaRPr>
          </a:p>
        </p:txBody>
      </p:sp>
      <p:sp>
        <p:nvSpPr>
          <p:cNvPr id="3" name="內容版面配置區 2"/>
          <p:cNvSpPr>
            <a:spLocks noGrp="1"/>
          </p:cNvSpPr>
          <p:nvPr>
            <p:ph idx="1"/>
          </p:nvPr>
        </p:nvSpPr>
        <p:spPr/>
        <p:txBody>
          <a:bodyPr/>
          <a:lstStyle/>
          <a:p>
            <a:r>
              <a:rPr lang="zh-TW" altLang="en-US" sz="3600" dirty="0" smtClean="0"/>
              <a:t>把我踐踏腳底。</a:t>
            </a:r>
            <a:endParaRPr lang="en-US" altLang="zh-TW" sz="3600" dirty="0" smtClean="0"/>
          </a:p>
          <a:p>
            <a:r>
              <a:rPr lang="zh-TW" altLang="en-US" sz="3600" dirty="0" smtClean="0"/>
              <a:t>國王還拿多位星象師的預測做佐證（頁</a:t>
            </a:r>
            <a:r>
              <a:rPr lang="en-US" altLang="zh-TW" sz="3600" dirty="0" smtClean="0"/>
              <a:t>49</a:t>
            </a:r>
            <a:r>
              <a:rPr lang="zh-TW" altLang="en-US" sz="3600" dirty="0" smtClean="0"/>
              <a:t>）。</a:t>
            </a:r>
            <a:endParaRPr lang="en-US" altLang="zh-TW" sz="3600" dirty="0" smtClean="0"/>
          </a:p>
          <a:p>
            <a:pPr>
              <a:buBlip>
                <a:blip r:embed="rId4"/>
              </a:buBlip>
            </a:pPr>
            <a:r>
              <a:rPr lang="zh-TW" altLang="en-US" sz="3600" dirty="0" smtClean="0"/>
              <a:t>阿斯沱要誘拐耶絲德，也拿預言來增加說服力：在塞孟多身上預示了粗暴、傲慢、厄運和死亡（頁</a:t>
            </a:r>
            <a:r>
              <a:rPr lang="en-US" altLang="zh-TW" sz="3600" dirty="0" smtClean="0"/>
              <a:t>114</a:t>
            </a:r>
            <a:r>
              <a:rPr lang="zh-TW" altLang="en-US" sz="3600" dirty="0" smtClean="0"/>
              <a:t>）。</a:t>
            </a:r>
            <a:endParaRPr lang="en-US" altLang="zh-TW" sz="3600" dirty="0" smtClean="0"/>
          </a:p>
          <a:p>
            <a:pPr>
              <a:buBlip>
                <a:blip r:embed="rId4"/>
              </a:buBlip>
            </a:pPr>
            <a:r>
              <a:rPr lang="zh-TW" altLang="en-US" sz="3600" dirty="0" smtClean="0"/>
              <a:t>國王戰敗，跪在王子腳下。但王子不計前嫌，寬恕父親。</a:t>
            </a:r>
            <a:r>
              <a:rPr lang="zh-TW" altLang="en-US" sz="3600" b="1" dirty="0" smtClean="0">
                <a:solidFill>
                  <a:srgbClr val="FF0000"/>
                </a:solidFill>
              </a:rPr>
              <a:t>預言未全應驗</a:t>
            </a:r>
            <a:r>
              <a:rPr lang="zh-TW" altLang="en-US" sz="3600" dirty="0" smtClean="0"/>
              <a:t>。</a:t>
            </a:r>
            <a:endParaRPr lang="zh-TW" altLang="en-US" sz="3600" dirty="0"/>
          </a:p>
        </p:txBody>
      </p:sp>
      <p:pic>
        <p:nvPicPr>
          <p:cNvPr id="6" name="預言2.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5" cstate="print"/>
          <a:stretch>
            <a:fillRect/>
          </a:stretch>
        </p:blipFill>
        <p:spPr>
          <a:xfrm>
            <a:off x="6948264" y="548680"/>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4910"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Calisto MT" pitchFamily="18" charset="0"/>
              </a:rPr>
              <a:t>預言的虛實 </a:t>
            </a:r>
            <a:r>
              <a:rPr lang="en-US" altLang="zh-TW" b="1" dirty="0" smtClean="0">
                <a:latin typeface="Calisto MT" pitchFamily="18" charset="0"/>
              </a:rPr>
              <a:t>3</a:t>
            </a:r>
            <a:endParaRPr lang="zh-TW" altLang="en-US" dirty="0"/>
          </a:p>
        </p:txBody>
      </p:sp>
      <p:sp>
        <p:nvSpPr>
          <p:cNvPr id="3" name="內容版面配置區 2"/>
          <p:cNvSpPr>
            <a:spLocks noGrp="1"/>
          </p:cNvSpPr>
          <p:nvPr>
            <p:ph idx="1"/>
          </p:nvPr>
        </p:nvSpPr>
        <p:spPr/>
        <p:txBody>
          <a:bodyPr/>
          <a:lstStyle/>
          <a:p>
            <a:pPr>
              <a:buBlip>
                <a:blip r:embed="rId6"/>
              </a:buBlip>
            </a:pPr>
            <a:r>
              <a:rPr lang="zh-TW" altLang="en-US" sz="3600" dirty="0" smtClean="0"/>
              <a:t>能預知禍害的人，別在其發生前，先躲閃或防備。該來的，誰也沒法子擋（頁</a:t>
            </a:r>
            <a:r>
              <a:rPr lang="en-US" altLang="zh-TW" sz="3600" dirty="0" smtClean="0"/>
              <a:t>208-209</a:t>
            </a:r>
            <a:r>
              <a:rPr lang="zh-TW" altLang="en-US" sz="3600" dirty="0" smtClean="0"/>
              <a:t>）。</a:t>
            </a:r>
            <a:endParaRPr lang="en-US" altLang="zh-TW" sz="3600" dirty="0" smtClean="0"/>
          </a:p>
          <a:p>
            <a:pPr>
              <a:buBlip>
                <a:blip r:embed="rId6"/>
              </a:buBlip>
            </a:pPr>
            <a:r>
              <a:rPr lang="zh-TW" altLang="en-US" sz="3600" dirty="0" smtClean="0"/>
              <a:t>用不義和報復手段，非但改變不了命運，反倒掀起更多暴亂。</a:t>
            </a:r>
            <a:r>
              <a:rPr lang="zh-TW" altLang="en-US" sz="3600" b="1" dirty="0" smtClean="0">
                <a:solidFill>
                  <a:srgbClr val="7030A0"/>
                </a:solidFill>
              </a:rPr>
              <a:t>誰想改變命運，就必須要慎重和節制</a:t>
            </a:r>
            <a:r>
              <a:rPr lang="zh-TW" altLang="en-US" sz="3600" dirty="0" smtClean="0"/>
              <a:t>（頁</a:t>
            </a:r>
            <a:r>
              <a:rPr lang="en-US" altLang="zh-TW" sz="3600" dirty="0" smtClean="0"/>
              <a:t>208</a:t>
            </a:r>
            <a:r>
              <a:rPr lang="zh-TW" altLang="en-US" sz="3600" dirty="0" smtClean="0"/>
              <a:t>）。</a:t>
            </a:r>
            <a:endParaRPr lang="en-US" altLang="zh-TW" sz="3600" dirty="0" smtClean="0"/>
          </a:p>
          <a:p>
            <a:pPr>
              <a:buBlip>
                <a:blip r:embed="rId6"/>
              </a:buBlip>
            </a:pPr>
            <a:r>
              <a:rPr lang="zh-TW" altLang="en-US" sz="3600" dirty="0" smtClean="0"/>
              <a:t>我頭髮沒他白，膽識學問沒他高，我就能戰勝天意（頁</a:t>
            </a:r>
            <a:r>
              <a:rPr lang="en-US" altLang="zh-TW" sz="3600" dirty="0" smtClean="0"/>
              <a:t>209</a:t>
            </a:r>
            <a:r>
              <a:rPr lang="zh-TW" altLang="en-US" sz="3600" dirty="0" smtClean="0"/>
              <a:t>）？</a:t>
            </a:r>
            <a:endParaRPr lang="en-US" altLang="zh-TW" sz="3600" dirty="0" smtClean="0"/>
          </a:p>
          <a:p>
            <a:pPr>
              <a:buBlip>
                <a:blip r:embed="rId6"/>
              </a:buBlip>
            </a:pPr>
            <a:endParaRPr lang="zh-TW" altLang="en-US" dirty="0"/>
          </a:p>
        </p:txBody>
      </p:sp>
      <p:pic>
        <p:nvPicPr>
          <p:cNvPr id="6" name="夢境3.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7" cstate="print"/>
          <a:stretch>
            <a:fillRect/>
          </a:stretch>
        </p:blipFill>
        <p:spPr>
          <a:xfrm>
            <a:off x="4449763" y="3306763"/>
            <a:ext cx="244475" cy="244475"/>
          </a:xfrm>
          <a:prstGeom prst="rect">
            <a:avLst/>
          </a:prstGeom>
        </p:spPr>
      </p:pic>
      <p:pic>
        <p:nvPicPr>
          <p:cNvPr id="8" name="預言3.wav">
            <a:hlinkClick r:id="" action="ppaction://media"/>
          </p:cNvPr>
          <p:cNvPicPr>
            <a:picLocks noChangeAspect="1"/>
          </p:cNvPicPr>
          <p:nvPr>
            <a:audioFile r:link="rId4"/>
            <p:extLst>
              <p:ext uri="{DAA4B4D4-6D71-4841-9C94-3DE7FCFB9230}">
                <p14:media xmlns:p14="http://schemas.microsoft.com/office/powerpoint/2010/main" r:link="rId3"/>
              </p:ext>
            </p:extLst>
          </p:nvPr>
        </p:nvPicPr>
        <p:blipFill>
          <a:blip r:embed="rId7" cstate="print"/>
          <a:stretch>
            <a:fillRect/>
          </a:stretch>
        </p:blipFill>
        <p:spPr>
          <a:xfrm>
            <a:off x="6228184" y="620688"/>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8615"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seq concurrent="1" nextAc="seek">
              <p:cTn id="8" restart="whenNotActive" fill="hold" evtFilter="cancelBubble" nodeType="interactiveSeq">
                <p:stCondLst>
                  <p:cond evt="onClick" delay="0">
                    <p:tgtEl>
                      <p:spTgt spid="8"/>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28145" fill="hold"/>
                                        <p:tgtEl>
                                          <p:spTgt spid="8"/>
                                        </p:tgtEl>
                                      </p:cBhvr>
                                    </p:cmd>
                                  </p:childTnLst>
                                </p:cTn>
                              </p:par>
                            </p:childTnLst>
                          </p:cTn>
                        </p:par>
                      </p:childTnLst>
                    </p:cTn>
                  </p:par>
                </p:childTnLst>
              </p:cTn>
              <p:nextCondLst>
                <p:cond evt="onClick" delay="0">
                  <p:tgtEl>
                    <p:spTgt spid="8"/>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Calisto MT" pitchFamily="18" charset="0"/>
              </a:rPr>
              <a:t>宿命論？</a:t>
            </a:r>
            <a:endParaRPr lang="zh-TW" altLang="en-US" dirty="0"/>
          </a:p>
        </p:txBody>
      </p:sp>
      <p:sp>
        <p:nvSpPr>
          <p:cNvPr id="3" name="內容版面配置區 2"/>
          <p:cNvSpPr>
            <a:spLocks noGrp="1"/>
          </p:cNvSpPr>
          <p:nvPr>
            <p:ph idx="1"/>
          </p:nvPr>
        </p:nvSpPr>
        <p:spPr/>
        <p:txBody>
          <a:bodyPr/>
          <a:lstStyle/>
          <a:p>
            <a:pPr hangingPunct="0">
              <a:buNone/>
            </a:pPr>
            <a:r>
              <a:rPr lang="zh-TW" altLang="en-US" sz="4000" b="1" dirty="0" smtClean="0">
                <a:latin typeface="+mn-ea"/>
              </a:rPr>
              <a:t>克拉寧的幾句話</a:t>
            </a:r>
            <a:r>
              <a:rPr lang="zh-TW" altLang="en-US" b="1" dirty="0" smtClean="0">
                <a:latin typeface="+mn-ea"/>
              </a:rPr>
              <a:t>：</a:t>
            </a:r>
            <a:endParaRPr lang="en-US" altLang="zh-TW" b="1" dirty="0" smtClean="0">
              <a:latin typeface="+mn-ea"/>
            </a:endParaRPr>
          </a:p>
          <a:p>
            <a:pPr hangingPunct="0"/>
            <a:r>
              <a:rPr lang="zh-TW" altLang="zh-TW" sz="4000" b="1" dirty="0" smtClean="0">
                <a:solidFill>
                  <a:srgbClr val="FF0000"/>
                </a:solidFill>
                <a:latin typeface="FangSong" pitchFamily="49" charset="-122"/>
                <a:ea typeface="FangSong" pitchFamily="49" charset="-122"/>
              </a:rPr>
              <a:t>一心想把凶險避，</a:t>
            </a:r>
          </a:p>
          <a:p>
            <a:pPr hangingPunct="0"/>
            <a:r>
              <a:rPr lang="zh-TW" altLang="zh-TW" sz="4000" b="1" dirty="0" smtClean="0">
                <a:solidFill>
                  <a:srgbClr val="FF0000"/>
                </a:solidFill>
                <a:latin typeface="FangSong" pitchFamily="49" charset="-122"/>
                <a:ea typeface="FangSong" pitchFamily="49" charset="-122"/>
              </a:rPr>
              <a:t>反倒招惹死亡來。</a:t>
            </a:r>
          </a:p>
          <a:p>
            <a:pPr hangingPunct="0"/>
            <a:r>
              <a:rPr lang="zh-TW" altLang="zh-TW" sz="4000" b="1" dirty="0" smtClean="0">
                <a:solidFill>
                  <a:srgbClr val="FF0000"/>
                </a:solidFill>
                <a:latin typeface="FangSong" pitchFamily="49" charset="-122"/>
                <a:ea typeface="FangSong" pitchFamily="49" charset="-122"/>
              </a:rPr>
              <a:t>老天要不讓好活，</a:t>
            </a:r>
          </a:p>
          <a:p>
            <a:pPr hangingPunct="0"/>
            <a:r>
              <a:rPr lang="zh-TW" altLang="zh-TW" sz="4000" b="1" dirty="0" smtClean="0">
                <a:solidFill>
                  <a:srgbClr val="FF0000"/>
                </a:solidFill>
                <a:latin typeface="FangSong" pitchFamily="49" charset="-122"/>
                <a:ea typeface="FangSong" pitchFamily="49" charset="-122"/>
              </a:rPr>
              <a:t>你們終究難逃一死</a:t>
            </a:r>
            <a:r>
              <a:rPr lang="zh-TW" altLang="en-US" sz="4000" b="1" dirty="0" smtClean="0">
                <a:latin typeface="Calisto MT" pitchFamily="18" charset="0"/>
              </a:rPr>
              <a:t>（頁</a:t>
            </a:r>
            <a:r>
              <a:rPr lang="en-US" altLang="zh-TW" sz="4000" b="1" dirty="0" smtClean="0">
                <a:latin typeface="Calisto MT" pitchFamily="18" charset="0"/>
              </a:rPr>
              <a:t>202</a:t>
            </a:r>
            <a:r>
              <a:rPr lang="zh-TW" altLang="en-US" sz="4000" b="1" dirty="0" smtClean="0">
                <a:latin typeface="Calisto MT" pitchFamily="18" charset="0"/>
              </a:rPr>
              <a:t>） </a:t>
            </a:r>
            <a:r>
              <a:rPr lang="zh-TW" altLang="zh-TW" sz="4000" b="1" dirty="0" smtClean="0">
                <a:solidFill>
                  <a:srgbClr val="FF0000"/>
                </a:solidFill>
                <a:latin typeface="FangSong" pitchFamily="49" charset="-122"/>
                <a:ea typeface="FangSong" pitchFamily="49" charset="-122"/>
              </a:rPr>
              <a:t>。</a:t>
            </a:r>
            <a:endParaRPr lang="zh-TW" altLang="en-US" sz="4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C00000"/>
                </a:solidFill>
              </a:rPr>
              <a:t>夢境的虛實</a:t>
            </a:r>
            <a:endParaRPr lang="zh-TW" altLang="en-US" b="1" dirty="0">
              <a:solidFill>
                <a:srgbClr val="C00000"/>
              </a:solidFill>
            </a:endParaRPr>
          </a:p>
        </p:txBody>
      </p:sp>
      <p:sp>
        <p:nvSpPr>
          <p:cNvPr id="3" name="內容版面配置區 2"/>
          <p:cNvSpPr>
            <a:spLocks noGrp="1"/>
          </p:cNvSpPr>
          <p:nvPr>
            <p:ph idx="1"/>
          </p:nvPr>
        </p:nvSpPr>
        <p:spPr/>
        <p:txBody>
          <a:bodyPr/>
          <a:lstStyle/>
          <a:p>
            <a:r>
              <a:rPr lang="zh-TW" altLang="en-US" sz="3600" dirty="0" smtClean="0"/>
              <a:t>國王操作夢，用夢來測試王子本性的善惡。性善則為王，性惡送回牢。讓他以為夢一場，回牢就不會太難過（頁</a:t>
            </a:r>
            <a:r>
              <a:rPr lang="en-US" altLang="zh-TW" sz="3600" dirty="0" smtClean="0"/>
              <a:t>74</a:t>
            </a:r>
            <a:r>
              <a:rPr lang="zh-TW" altLang="en-US" sz="3600" dirty="0" smtClean="0"/>
              <a:t>）。</a:t>
            </a:r>
            <a:endParaRPr lang="en-US" altLang="zh-TW" sz="3600" dirty="0" smtClean="0"/>
          </a:p>
          <a:p>
            <a:r>
              <a:rPr lang="zh-TW" altLang="en-US" sz="3600" dirty="0" smtClean="0"/>
              <a:t>相信殿下的慎重會擊敗命運，惟謙沖寬宏男子才有這種能耐（頁</a:t>
            </a:r>
            <a:r>
              <a:rPr lang="en-US" altLang="zh-TW" sz="3600" dirty="0" smtClean="0"/>
              <a:t>83</a:t>
            </a:r>
            <a:r>
              <a:rPr lang="zh-TW" altLang="en-US" sz="3600" dirty="0" smtClean="0"/>
              <a:t>）。</a:t>
            </a:r>
            <a:endParaRPr lang="en-US" altLang="zh-TW" sz="3600" dirty="0" smtClean="0"/>
          </a:p>
          <a:p>
            <a:endParaRPr lang="en-US" altLang="zh-TW" sz="3600" dirty="0" smtClean="0"/>
          </a:p>
          <a:p>
            <a:endParaRPr lang="en-US" altLang="zh-TW" sz="3600" dirty="0" smtClean="0"/>
          </a:p>
          <a:p>
            <a:endParaRPr lang="en-US" altLang="zh-TW" sz="3600" dirty="0" smtClean="0"/>
          </a:p>
          <a:p>
            <a:endParaRPr lang="zh-TW" altLang="en-US" dirty="0"/>
          </a:p>
        </p:txBody>
      </p:sp>
      <p:pic>
        <p:nvPicPr>
          <p:cNvPr id="6" name="夢境1.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4" cstate="print"/>
          <a:stretch>
            <a:fillRect/>
          </a:stretch>
        </p:blipFill>
        <p:spPr>
          <a:xfrm>
            <a:off x="6084168" y="620688"/>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9925"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4" name="內容版面配置區 3" descr="人生如夢原文版.jpg"/>
          <p:cNvPicPr>
            <a:picLocks noGrp="1" noChangeAspect="1"/>
          </p:cNvPicPr>
          <p:nvPr>
            <p:ph idx="1"/>
          </p:nvPr>
        </p:nvPicPr>
        <p:blipFill>
          <a:blip r:embed="rId2" cstate="print"/>
          <a:stretch>
            <a:fillRect/>
          </a:stretch>
        </p:blipFill>
        <p:spPr>
          <a:xfrm rot="5400000">
            <a:off x="1604954" y="923438"/>
            <a:ext cx="5718068" cy="4248472"/>
          </a:xfr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C00000"/>
                </a:solidFill>
              </a:rPr>
              <a:t>夢境的虛實 </a:t>
            </a:r>
            <a:r>
              <a:rPr lang="en-US" altLang="zh-TW" b="1" dirty="0" smtClean="0">
                <a:solidFill>
                  <a:srgbClr val="C00000"/>
                </a:solidFill>
                <a:latin typeface="Calisto MT" pitchFamily="18" charset="0"/>
              </a:rPr>
              <a:t>2</a:t>
            </a:r>
            <a:endParaRPr lang="zh-TW" altLang="en-US" dirty="0">
              <a:latin typeface="Calisto MT" pitchFamily="18" charset="0"/>
            </a:endParaRPr>
          </a:p>
        </p:txBody>
      </p:sp>
      <p:sp>
        <p:nvSpPr>
          <p:cNvPr id="3" name="內容版面配置區 2"/>
          <p:cNvSpPr>
            <a:spLocks noGrp="1"/>
          </p:cNvSpPr>
          <p:nvPr>
            <p:ph idx="1"/>
          </p:nvPr>
        </p:nvSpPr>
        <p:spPr/>
        <p:txBody>
          <a:bodyPr/>
          <a:lstStyle/>
          <a:p>
            <a:r>
              <a:rPr lang="zh-TW" altLang="en-US" sz="3600" b="1" dirty="0" smtClean="0">
                <a:solidFill>
                  <a:srgbClr val="00B0F0"/>
                </a:solidFill>
              </a:rPr>
              <a:t>國王</a:t>
            </a:r>
            <a:r>
              <a:rPr lang="zh-TW" altLang="en-US" sz="3600" dirty="0" smtClean="0"/>
              <a:t>：做人要謙卑要平和，雖然你看自己醒了，也許你還在睡夢中（頁</a:t>
            </a:r>
            <a:r>
              <a:rPr lang="en-US" altLang="zh-TW" sz="3600" dirty="0" smtClean="0"/>
              <a:t>98</a:t>
            </a:r>
            <a:r>
              <a:rPr lang="zh-TW" altLang="en-US" sz="3600" dirty="0" smtClean="0"/>
              <a:t>）。</a:t>
            </a:r>
            <a:endParaRPr lang="en-US" altLang="zh-TW" sz="3600" dirty="0" smtClean="0"/>
          </a:p>
          <a:p>
            <a:pPr>
              <a:buBlip>
                <a:blip r:embed="rId4"/>
              </a:buBlip>
            </a:pPr>
            <a:r>
              <a:rPr lang="zh-TW" altLang="en-US" sz="3600" b="1" dirty="0" smtClean="0">
                <a:solidFill>
                  <a:srgbClr val="7030A0"/>
                </a:solidFill>
              </a:rPr>
              <a:t>塞孟多</a:t>
            </a:r>
            <a:r>
              <a:rPr lang="zh-TW" altLang="en-US" sz="3600" dirty="0" smtClean="0"/>
              <a:t>：我沒作夢，</a:t>
            </a:r>
            <a:r>
              <a:rPr lang="zh-TW" altLang="en-US" sz="3600" b="1" dirty="0" smtClean="0">
                <a:solidFill>
                  <a:srgbClr val="C00000"/>
                </a:solidFill>
              </a:rPr>
              <a:t>我摸得著，也相信我剛才如何，現在又怎樣。 </a:t>
            </a:r>
            <a:r>
              <a:rPr lang="en-US" altLang="zh-TW" sz="3600" dirty="0" smtClean="0"/>
              <a:t>…</a:t>
            </a:r>
            <a:r>
              <a:rPr lang="zh-TW" altLang="en-US" sz="3600" dirty="0" smtClean="0"/>
              <a:t> 你也無法奪走我生為王儲的事實。 </a:t>
            </a:r>
            <a:r>
              <a:rPr lang="en-US" altLang="zh-TW" sz="3600" dirty="0" smtClean="0"/>
              <a:t>… </a:t>
            </a:r>
            <a:r>
              <a:rPr lang="zh-TW" altLang="en-US" sz="3600" dirty="0" smtClean="0"/>
              <a:t> </a:t>
            </a:r>
            <a:r>
              <a:rPr lang="zh-TW" altLang="en-US" sz="3600" b="1" dirty="0" smtClean="0">
                <a:solidFill>
                  <a:srgbClr val="C00000"/>
                </a:solidFill>
              </a:rPr>
              <a:t>我也知道自己半人半獸</a:t>
            </a:r>
            <a:r>
              <a:rPr lang="zh-TW" altLang="en-US" sz="3600" dirty="0" smtClean="0"/>
              <a:t>（頁</a:t>
            </a:r>
            <a:r>
              <a:rPr lang="en-US" altLang="zh-TW" sz="3600" dirty="0" smtClean="0"/>
              <a:t>98-99</a:t>
            </a:r>
            <a:r>
              <a:rPr lang="zh-TW" altLang="en-US" sz="3600" dirty="0" smtClean="0"/>
              <a:t>） 。</a:t>
            </a:r>
            <a:endParaRPr lang="zh-TW" altLang="en-US" sz="3600" dirty="0"/>
          </a:p>
        </p:txBody>
      </p:sp>
      <p:pic>
        <p:nvPicPr>
          <p:cNvPr id="6" name="夢境2.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5" cstate="print"/>
          <a:stretch>
            <a:fillRect/>
          </a:stretch>
        </p:blipFill>
        <p:spPr>
          <a:xfrm>
            <a:off x="6156176" y="620688"/>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2130"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C00000"/>
                </a:solidFill>
              </a:rPr>
              <a:t>夢境的虛實 </a:t>
            </a:r>
            <a:r>
              <a:rPr lang="en-US" altLang="zh-TW" b="1" dirty="0" smtClean="0">
                <a:solidFill>
                  <a:srgbClr val="C00000"/>
                </a:solidFill>
                <a:latin typeface="Calisto MT" pitchFamily="18" charset="0"/>
              </a:rPr>
              <a:t>3</a:t>
            </a:r>
            <a:endParaRPr lang="zh-TW" altLang="en-US" dirty="0"/>
          </a:p>
        </p:txBody>
      </p:sp>
      <p:sp>
        <p:nvSpPr>
          <p:cNvPr id="3" name="內容版面配置區 2"/>
          <p:cNvSpPr>
            <a:spLocks noGrp="1"/>
          </p:cNvSpPr>
          <p:nvPr>
            <p:ph idx="1"/>
          </p:nvPr>
        </p:nvSpPr>
        <p:spPr/>
        <p:txBody>
          <a:bodyPr/>
          <a:lstStyle/>
          <a:p>
            <a:r>
              <a:rPr lang="zh-TW" altLang="en-US" sz="3600" dirty="0" smtClean="0">
                <a:latin typeface="Calisto MT" pitchFamily="18" charset="0"/>
              </a:rPr>
              <a:t>第二幕第十八場探討夢的虛實。塞孟多被送回監牢後，柯洛達訛騙他：王宮經歷皆是夢；另言：你睡前，我們談過那頭大鷹，你自然會夢到帝疆（頁</a:t>
            </a:r>
            <a:r>
              <a:rPr lang="en-US" altLang="zh-TW" sz="3600" dirty="0" smtClean="0">
                <a:latin typeface="Calisto MT" pitchFamily="18" charset="0"/>
              </a:rPr>
              <a:t>139</a:t>
            </a:r>
            <a:r>
              <a:rPr lang="es-ES" altLang="zh-TW" sz="3600" dirty="0" smtClean="0">
                <a:latin typeface="Calisto MT" pitchFamily="18" charset="0"/>
              </a:rPr>
              <a:t>, 141</a:t>
            </a:r>
            <a:r>
              <a:rPr lang="zh-TW" altLang="en-US" sz="3600" dirty="0" smtClean="0">
                <a:latin typeface="Calisto MT" pitchFamily="18" charset="0"/>
              </a:rPr>
              <a:t>）。但塞孟多不為所動：。</a:t>
            </a:r>
            <a:r>
              <a:rPr lang="zh-TW" altLang="en-US" sz="3600" b="1" dirty="0" smtClean="0">
                <a:solidFill>
                  <a:srgbClr val="C00000"/>
                </a:solidFill>
                <a:latin typeface="Calisto MT" pitchFamily="18" charset="0"/>
              </a:rPr>
              <a:t>一切我見過、讓我悸動的、覺得真實的，如果只是夢見，我眼前的也不會是真的</a:t>
            </a:r>
            <a:r>
              <a:rPr lang="zh-TW" altLang="en-US" sz="3600" dirty="0" smtClean="0">
                <a:latin typeface="Calisto MT" pitchFamily="18" charset="0"/>
              </a:rPr>
              <a:t>（頁</a:t>
            </a:r>
            <a:r>
              <a:rPr lang="en-US" altLang="zh-TW" sz="3600" dirty="0" smtClean="0">
                <a:latin typeface="Calisto MT" pitchFamily="18" charset="0"/>
              </a:rPr>
              <a:t>139</a:t>
            </a:r>
            <a:r>
              <a:rPr lang="zh-TW" altLang="en-US" sz="3600" dirty="0" smtClean="0">
                <a:latin typeface="Calisto MT" pitchFamily="18" charset="0"/>
              </a:rPr>
              <a:t>）。</a:t>
            </a:r>
            <a:endParaRPr lang="en-US" altLang="zh-TW" sz="3600" dirty="0" smtClean="0">
              <a:latin typeface="Calisto MT" pitchFamily="18" charset="0"/>
            </a:endParaRPr>
          </a:p>
          <a:p>
            <a:endParaRPr lang="zh-TW" altLang="en-US" sz="3600" dirty="0">
              <a:latin typeface="Calisto MT" pitchFamily="18" charset="0"/>
            </a:endParaRPr>
          </a:p>
        </p:txBody>
      </p:sp>
      <p:pic>
        <p:nvPicPr>
          <p:cNvPr id="5" name="夢境3.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4" cstate="print"/>
          <a:stretch>
            <a:fillRect/>
          </a:stretch>
        </p:blipFill>
        <p:spPr>
          <a:xfrm>
            <a:off x="6228184" y="548680"/>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8615"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C00000"/>
                </a:solidFill>
              </a:rPr>
              <a:t>夢境的虛實 </a:t>
            </a:r>
            <a:r>
              <a:rPr lang="en-US" altLang="zh-TW" b="1" dirty="0" smtClean="0">
                <a:solidFill>
                  <a:srgbClr val="C00000"/>
                </a:solidFill>
                <a:latin typeface="Calisto MT" pitchFamily="18" charset="0"/>
              </a:rPr>
              <a:t>4</a:t>
            </a:r>
            <a:endParaRPr lang="zh-TW" altLang="en-US" dirty="0"/>
          </a:p>
        </p:txBody>
      </p:sp>
      <p:sp>
        <p:nvSpPr>
          <p:cNvPr id="3" name="內容版面配置區 2"/>
          <p:cNvSpPr>
            <a:spLocks noGrp="1"/>
          </p:cNvSpPr>
          <p:nvPr>
            <p:ph idx="1"/>
          </p:nvPr>
        </p:nvSpPr>
        <p:spPr/>
        <p:txBody>
          <a:bodyPr/>
          <a:lstStyle/>
          <a:p>
            <a:r>
              <a:rPr lang="zh-TW" altLang="en-US" sz="3600" dirty="0" smtClean="0"/>
              <a:t>我愛著一位姑娘，我相信這千真萬確，在一切都消逝時，唯獨此情永不渝（頁</a:t>
            </a:r>
            <a:r>
              <a:rPr lang="en-US" altLang="zh-TW" sz="3600" dirty="0" smtClean="0"/>
              <a:t>140-141</a:t>
            </a:r>
            <a:r>
              <a:rPr lang="zh-TW" altLang="en-US" sz="3600" dirty="0" smtClean="0"/>
              <a:t>）。塞孟多他意識到自己是王儲，或對駱少樂的愛慕，顯然都不是夢境，而是活生生的事實。</a:t>
            </a:r>
            <a:endParaRPr lang="en-US" altLang="zh-TW" sz="3600" dirty="0" smtClean="0"/>
          </a:p>
          <a:p>
            <a:r>
              <a:rPr lang="zh-TW" altLang="en-US" sz="3600" dirty="0" smtClean="0"/>
              <a:t>怎麼可把我的生命稱作夢？</a:t>
            </a:r>
            <a:endParaRPr lang="en-US" altLang="zh-TW" sz="3600" dirty="0" smtClean="0"/>
          </a:p>
          <a:p>
            <a:r>
              <a:rPr lang="zh-TW" altLang="en-US" sz="3600" dirty="0" smtClean="0"/>
              <a:t>難道榮華富貴和夢這樣像？</a:t>
            </a:r>
            <a:endParaRPr lang="en-US" altLang="zh-TW" sz="3600" dirty="0" smtClean="0"/>
          </a:p>
          <a:p>
            <a:r>
              <a:rPr lang="zh-TW" altLang="en-US" sz="3600" dirty="0" smtClean="0"/>
              <a:t>真實的酷似謊言，虛假的當成真？</a:t>
            </a:r>
            <a:r>
              <a:rPr lang="zh-TW" altLang="en-US" sz="3600" dirty="0" smtClean="0">
                <a:latin typeface="Calisto MT" pitchFamily="18" charset="0"/>
              </a:rPr>
              <a:t>（頁</a:t>
            </a:r>
            <a:r>
              <a:rPr lang="en-US" altLang="zh-TW" sz="3600" dirty="0" smtClean="0">
                <a:latin typeface="Calisto MT" pitchFamily="18" charset="0"/>
              </a:rPr>
              <a:t>192</a:t>
            </a:r>
            <a:r>
              <a:rPr lang="zh-TW" altLang="en-US" sz="3600" dirty="0" smtClean="0">
                <a:latin typeface="Calisto MT" pitchFamily="18" charset="0"/>
              </a:rPr>
              <a:t>）</a:t>
            </a:r>
            <a:endParaRPr lang="zh-TW" altLang="en-US" sz="3600" dirty="0">
              <a:latin typeface="Calisto MT" pitchFamily="18" charset="0"/>
            </a:endParaRPr>
          </a:p>
        </p:txBody>
      </p:sp>
      <p:pic>
        <p:nvPicPr>
          <p:cNvPr id="6" name="夢境4.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4" cstate="print"/>
          <a:stretch>
            <a:fillRect/>
          </a:stretch>
        </p:blipFill>
        <p:spPr>
          <a:xfrm>
            <a:off x="6228184" y="548680"/>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8825"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C00000"/>
                </a:solidFill>
              </a:rPr>
              <a:t>夢境的虛實 </a:t>
            </a:r>
            <a:r>
              <a:rPr lang="en-US" altLang="zh-TW" b="1" dirty="0" smtClean="0">
                <a:solidFill>
                  <a:srgbClr val="C00000"/>
                </a:solidFill>
                <a:latin typeface="Calisto MT" pitchFamily="18" charset="0"/>
              </a:rPr>
              <a:t>5</a:t>
            </a:r>
            <a:endParaRPr lang="zh-TW" altLang="en-US" dirty="0"/>
          </a:p>
        </p:txBody>
      </p:sp>
      <p:sp>
        <p:nvSpPr>
          <p:cNvPr id="3" name="內容版面配置區 2"/>
          <p:cNvSpPr>
            <a:spLocks noGrp="1"/>
          </p:cNvSpPr>
          <p:nvPr>
            <p:ph idx="1"/>
          </p:nvPr>
        </p:nvSpPr>
        <p:spPr/>
        <p:txBody>
          <a:bodyPr/>
          <a:lstStyle/>
          <a:p>
            <a:pPr hangingPunct="0"/>
            <a:r>
              <a:rPr lang="zh-TW" altLang="zh-TW" dirty="0" smtClean="0"/>
              <a:t>幻影啊！你們走吧！</a:t>
            </a:r>
          </a:p>
          <a:p>
            <a:pPr hangingPunct="0"/>
            <a:r>
              <a:rPr lang="zh-TW" altLang="zh-TW" dirty="0" smtClean="0"/>
              <a:t>你們又要我做大夢，</a:t>
            </a:r>
          </a:p>
          <a:p>
            <a:pPr hangingPunct="0"/>
            <a:r>
              <a:rPr lang="zh-TW" altLang="zh-TW" dirty="0" smtClean="0"/>
              <a:t>時間一到煙消雲散？</a:t>
            </a:r>
          </a:p>
          <a:p>
            <a:pPr hangingPunct="0"/>
            <a:r>
              <a:rPr lang="zh-TW" altLang="zh-TW" dirty="0" smtClean="0"/>
              <a:t>你們又要我看</a:t>
            </a:r>
            <a:r>
              <a:rPr lang="es-ES" altLang="zh-TW" dirty="0" smtClean="0"/>
              <a:t>					</a:t>
            </a:r>
            <a:endParaRPr lang="zh-TW" altLang="zh-TW" dirty="0" smtClean="0"/>
          </a:p>
          <a:p>
            <a:pPr hangingPunct="0"/>
            <a:r>
              <a:rPr lang="zh-TW" altLang="zh-TW" dirty="0" smtClean="0"/>
              <a:t>在幻影和朦朧間</a:t>
            </a:r>
          </a:p>
          <a:p>
            <a:pPr hangingPunct="0"/>
            <a:r>
              <a:rPr lang="zh-TW" altLang="zh-TW" dirty="0" smtClean="0"/>
              <a:t>君王威嚴隆重儀仗</a:t>
            </a:r>
          </a:p>
          <a:p>
            <a:pPr hangingPunct="0"/>
            <a:r>
              <a:rPr lang="zh-TW" altLang="zh-TW" dirty="0" smtClean="0"/>
              <a:t>霎時在風中飄逝？</a:t>
            </a:r>
          </a:p>
          <a:p>
            <a:endParaRPr lang="zh-TW" altLang="en-US" dirty="0"/>
          </a:p>
        </p:txBody>
      </p:sp>
      <p:pic>
        <p:nvPicPr>
          <p:cNvPr id="10" name="夢境7.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4" cstate="print"/>
          <a:stretch>
            <a:fillRect/>
          </a:stretch>
        </p:blipFill>
        <p:spPr>
          <a:xfrm>
            <a:off x="6300192" y="620688"/>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3930" fill="hold"/>
                                        <p:tgtEl>
                                          <p:spTgt spid="10"/>
                                        </p:tgtEl>
                                      </p:cBhvr>
                                    </p:cmd>
                                  </p:childTnLst>
                                </p:cTn>
                              </p:par>
                            </p:childTnLst>
                          </p:cTn>
                        </p:par>
                      </p:childTnLst>
                    </p:cTn>
                  </p:par>
                </p:childTnLst>
              </p:cTn>
              <p:nextCondLst>
                <p:cond evt="onClick" delay="0">
                  <p:tgtEl>
                    <p:spTgt spid="10"/>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C00000"/>
                </a:solidFill>
              </a:rPr>
              <a:t>夢境的虛實 </a:t>
            </a:r>
            <a:r>
              <a:rPr lang="en-US" altLang="zh-TW" b="1" dirty="0" smtClean="0">
                <a:solidFill>
                  <a:srgbClr val="C00000"/>
                </a:solidFill>
                <a:latin typeface="Calisto MT" pitchFamily="18" charset="0"/>
              </a:rPr>
              <a:t>6</a:t>
            </a:r>
            <a:endParaRPr lang="zh-TW" altLang="en-US" dirty="0"/>
          </a:p>
        </p:txBody>
      </p:sp>
      <p:sp>
        <p:nvSpPr>
          <p:cNvPr id="3" name="內容版面配置區 2"/>
          <p:cNvSpPr>
            <a:spLocks noGrp="1"/>
          </p:cNvSpPr>
          <p:nvPr>
            <p:ph idx="1"/>
          </p:nvPr>
        </p:nvSpPr>
        <p:spPr/>
        <p:txBody>
          <a:bodyPr/>
          <a:lstStyle/>
          <a:p>
            <a:pPr hangingPunct="0"/>
            <a:r>
              <a:rPr lang="zh-TW" altLang="zh-TW" dirty="0" smtClean="0"/>
              <a:t>你們又要我去體驗</a:t>
            </a:r>
          </a:p>
          <a:p>
            <a:pPr hangingPunct="0"/>
            <a:r>
              <a:rPr lang="zh-TW" altLang="zh-TW" dirty="0" smtClean="0"/>
              <a:t>人類可能出生寒微</a:t>
            </a:r>
          </a:p>
          <a:p>
            <a:pPr hangingPunct="0"/>
            <a:r>
              <a:rPr lang="zh-TW" altLang="zh-TW" dirty="0" smtClean="0"/>
              <a:t>卻享盡榮華的</a:t>
            </a:r>
          </a:p>
          <a:p>
            <a:pPr hangingPunct="0"/>
            <a:r>
              <a:rPr lang="zh-TW" altLang="zh-TW" dirty="0" smtClean="0"/>
              <a:t>醒悟或風險。</a:t>
            </a:r>
            <a:r>
              <a:rPr lang="es-ES" altLang="zh-TW" dirty="0" smtClean="0"/>
              <a:t>					</a:t>
            </a:r>
          </a:p>
          <a:p>
            <a:pPr hangingPunct="0"/>
            <a:r>
              <a:rPr lang="zh-TW" altLang="zh-TW" dirty="0" smtClean="0"/>
              <a:t>不要這樣，不要這樣了。</a:t>
            </a:r>
          </a:p>
          <a:p>
            <a:pPr hangingPunct="0"/>
            <a:r>
              <a:rPr lang="zh-TW" altLang="zh-TW" dirty="0" smtClean="0"/>
              <a:t>再讓我屈服於</a:t>
            </a:r>
          </a:p>
          <a:p>
            <a:pPr hangingPunct="0"/>
            <a:r>
              <a:rPr lang="zh-TW" altLang="zh-TW" dirty="0" smtClean="0"/>
              <a:t>自己的命運；我已明白</a:t>
            </a:r>
            <a:r>
              <a:rPr lang="es-ES" altLang="zh-TW" dirty="0" smtClean="0"/>
              <a:t>				</a:t>
            </a:r>
            <a:endParaRPr lang="zh-TW" altLang="zh-TW" dirty="0" smtClean="0"/>
          </a:p>
          <a:p>
            <a:pPr hangingPunct="0"/>
            <a:r>
              <a:rPr lang="zh-TW" altLang="zh-TW" dirty="0" smtClean="0"/>
              <a:t>這一生不過是夢，</a:t>
            </a:r>
          </a:p>
          <a:p>
            <a:pPr hangingPunct="0">
              <a:buNone/>
            </a:pPr>
            <a:r>
              <a:rPr lang="es-ES" altLang="zh-TW" dirty="0" smtClean="0"/>
              <a:t> </a:t>
            </a:r>
            <a:endParaRPr lang="zh-TW" altLang="zh-TW" dirty="0" smtClean="0"/>
          </a:p>
        </p:txBody>
      </p:sp>
      <p:pic>
        <p:nvPicPr>
          <p:cNvPr id="7" name="夢境6.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4" cstate="print"/>
          <a:stretch>
            <a:fillRect/>
          </a:stretch>
        </p:blipFill>
        <p:spPr>
          <a:xfrm>
            <a:off x="6228184" y="692696"/>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7730" fill="hold"/>
                                        <p:tgtEl>
                                          <p:spTgt spid="7"/>
                                        </p:tgtEl>
                                      </p:cBhvr>
                                    </p:cmd>
                                  </p:childTnLst>
                                </p:cTn>
                              </p:par>
                            </p:childTnLst>
                          </p:cTn>
                        </p:par>
                      </p:childTnLst>
                    </p:cTn>
                  </p:par>
                </p:childTnLst>
              </p:cTn>
              <p:nextCondLst>
                <p:cond evt="onClick" delay="0">
                  <p:tgtEl>
                    <p:spTgt spid="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C00000"/>
                </a:solidFill>
              </a:rPr>
              <a:t>夢境的虛實 </a:t>
            </a:r>
            <a:r>
              <a:rPr lang="en-US" altLang="zh-TW" b="1" dirty="0" smtClean="0">
                <a:solidFill>
                  <a:srgbClr val="C00000"/>
                </a:solidFill>
                <a:latin typeface="Calisto MT" pitchFamily="18" charset="0"/>
              </a:rPr>
              <a:t>7</a:t>
            </a:r>
            <a:endParaRPr lang="zh-TW" altLang="en-US" dirty="0"/>
          </a:p>
        </p:txBody>
      </p:sp>
      <p:sp>
        <p:nvSpPr>
          <p:cNvPr id="3" name="內容版面配置區 2"/>
          <p:cNvSpPr>
            <a:spLocks noGrp="1"/>
          </p:cNvSpPr>
          <p:nvPr>
            <p:ph idx="1"/>
          </p:nvPr>
        </p:nvSpPr>
        <p:spPr/>
        <p:txBody>
          <a:bodyPr/>
          <a:lstStyle/>
          <a:p>
            <a:pPr hangingPunct="0">
              <a:buNone/>
            </a:pPr>
            <a:r>
              <a:rPr lang="zh-TW" altLang="en-US" dirty="0" smtClean="0"/>
              <a:t>幻影啊！你們走吧！</a:t>
            </a:r>
            <a:endParaRPr lang="en-US" altLang="zh-TW" dirty="0" smtClean="0"/>
          </a:p>
          <a:p>
            <a:pPr hangingPunct="0">
              <a:buNone/>
            </a:pPr>
            <a:r>
              <a:rPr lang="zh-TW" altLang="zh-TW" dirty="0" smtClean="0"/>
              <a:t>其實你們本無聲無形</a:t>
            </a:r>
            <a:endParaRPr lang="en-US" altLang="zh-TW" dirty="0" smtClean="0"/>
          </a:p>
          <a:p>
            <a:pPr hangingPunct="0">
              <a:buNone/>
            </a:pPr>
            <a:r>
              <a:rPr lang="zh-TW" altLang="zh-TW" dirty="0" smtClean="0"/>
              <a:t>你們裝得再有聲有樣，</a:t>
            </a:r>
            <a:r>
              <a:rPr lang="es-ES" altLang="zh-TW" dirty="0" smtClean="0"/>
              <a:t>				</a:t>
            </a:r>
          </a:p>
          <a:p>
            <a:pPr hangingPunct="0">
              <a:buNone/>
            </a:pPr>
            <a:r>
              <a:rPr lang="zh-TW" altLang="zh-TW" dirty="0" smtClean="0"/>
              <a:t>我感官現在全無知覺；</a:t>
            </a:r>
          </a:p>
          <a:p>
            <a:pPr hangingPunct="0">
              <a:buNone/>
            </a:pPr>
            <a:r>
              <a:rPr lang="zh-TW" altLang="zh-TW" dirty="0" smtClean="0"/>
              <a:t>我不要假扮的君王威嚴；</a:t>
            </a:r>
          </a:p>
          <a:p>
            <a:pPr hangingPunct="0">
              <a:buNone/>
            </a:pPr>
            <a:r>
              <a:rPr lang="zh-TW" altLang="zh-TW" dirty="0" smtClean="0"/>
              <a:t>也不要隆重儀仗！</a:t>
            </a:r>
          </a:p>
          <a:p>
            <a:pPr hangingPunct="0">
              <a:buNone/>
            </a:pPr>
            <a:r>
              <a:rPr lang="zh-TW" altLang="zh-TW" dirty="0" smtClean="0"/>
              <a:t>沒有招呼也無預警，</a:t>
            </a:r>
          </a:p>
          <a:p>
            <a:pPr hangingPunct="0">
              <a:buNone/>
            </a:pPr>
            <a:r>
              <a:rPr lang="zh-TW" altLang="zh-TW" dirty="0" smtClean="0"/>
              <a:t>風一吹來，謝了，</a:t>
            </a:r>
          </a:p>
          <a:p>
            <a:endParaRPr lang="zh-TW" altLang="en-US" dirty="0"/>
          </a:p>
        </p:txBody>
      </p:sp>
      <p:pic>
        <p:nvPicPr>
          <p:cNvPr id="6" name="夢境5.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4" cstate="print"/>
          <a:stretch>
            <a:fillRect/>
          </a:stretch>
        </p:blipFill>
        <p:spPr>
          <a:xfrm>
            <a:off x="6300192" y="620688"/>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5145"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C00000"/>
                </a:solidFill>
              </a:rPr>
              <a:t>夢境的虛實 </a:t>
            </a:r>
            <a:r>
              <a:rPr lang="en-US" altLang="zh-TW" b="1" dirty="0" smtClean="0">
                <a:solidFill>
                  <a:srgbClr val="C00000"/>
                </a:solidFill>
                <a:latin typeface="Calisto MT" pitchFamily="18" charset="0"/>
              </a:rPr>
              <a:t>8</a:t>
            </a:r>
            <a:endParaRPr lang="zh-TW" altLang="en-US" dirty="0"/>
          </a:p>
        </p:txBody>
      </p:sp>
      <p:sp>
        <p:nvSpPr>
          <p:cNvPr id="3" name="內容版面配置區 2"/>
          <p:cNvSpPr>
            <a:spLocks noGrp="1"/>
          </p:cNvSpPr>
          <p:nvPr>
            <p:ph idx="1"/>
          </p:nvPr>
        </p:nvSpPr>
        <p:spPr/>
        <p:txBody>
          <a:bodyPr/>
          <a:lstStyle/>
          <a:p>
            <a:pPr hangingPunct="0"/>
            <a:r>
              <a:rPr lang="zh-TW" altLang="zh-TW" dirty="0" smtClean="0"/>
              <a:t>虛無的幻相</a:t>
            </a:r>
          </a:p>
          <a:p>
            <a:pPr hangingPunct="0"/>
            <a:r>
              <a:rPr lang="zh-TW" altLang="zh-TW" dirty="0" smtClean="0"/>
              <a:t>黎明最輕的</a:t>
            </a:r>
          </a:p>
          <a:p>
            <a:pPr hangingPunct="0"/>
            <a:r>
              <a:rPr lang="zh-TW" altLang="zh-TW" dirty="0" smtClean="0"/>
              <a:t>風一吹就飄散無蹤，</a:t>
            </a:r>
            <a:r>
              <a:rPr lang="es-ES" altLang="zh-TW" dirty="0" smtClean="0"/>
              <a:t>				</a:t>
            </a:r>
          </a:p>
          <a:p>
            <a:pPr hangingPunct="0"/>
            <a:r>
              <a:rPr lang="zh-TW" altLang="zh-TW" dirty="0" smtClean="0"/>
              <a:t>像極了盛開的杏樹，</a:t>
            </a:r>
          </a:p>
          <a:p>
            <a:pPr hangingPunct="0"/>
            <a:r>
              <a:rPr lang="zh-TW" altLang="zh-TW" dirty="0" smtClean="0"/>
              <a:t>花兒過早開</a:t>
            </a:r>
          </a:p>
          <a:p>
            <a:pPr hangingPunct="0"/>
            <a:r>
              <a:rPr lang="zh-TW" altLang="zh-TW" dirty="0" smtClean="0"/>
              <a:t>粉紅蓓蕾的</a:t>
            </a:r>
          </a:p>
          <a:p>
            <a:pPr hangingPunct="0"/>
            <a:r>
              <a:rPr lang="zh-TW" altLang="zh-TW" dirty="0" smtClean="0"/>
              <a:t>美、光采和華飾</a:t>
            </a:r>
          </a:p>
          <a:p>
            <a:pPr hangingPunct="0"/>
            <a:r>
              <a:rPr lang="zh-TW" altLang="zh-TW" dirty="0" smtClean="0"/>
              <a:t>逐漸凋零，慢慢失色，</a:t>
            </a:r>
            <a:r>
              <a:rPr lang="es-ES" altLang="zh-TW" dirty="0" smtClean="0"/>
              <a:t>	</a:t>
            </a:r>
            <a:endParaRPr lang="zh-TW" altLang="en-US" dirty="0"/>
          </a:p>
        </p:txBody>
      </p:sp>
      <p:pic>
        <p:nvPicPr>
          <p:cNvPr id="6" name="夢境8.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4" cstate="print"/>
          <a:stretch>
            <a:fillRect/>
          </a:stretch>
        </p:blipFill>
        <p:spPr>
          <a:xfrm>
            <a:off x="6300192" y="620688"/>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3595"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C00000"/>
                </a:solidFill>
              </a:rPr>
              <a:t>夢境的虛實 </a:t>
            </a:r>
            <a:r>
              <a:rPr lang="en-US" altLang="zh-TW" b="1" dirty="0" smtClean="0">
                <a:solidFill>
                  <a:srgbClr val="C00000"/>
                </a:solidFill>
                <a:latin typeface="Calisto MT" pitchFamily="18" charset="0"/>
              </a:rPr>
              <a:t>9</a:t>
            </a:r>
            <a:endParaRPr lang="zh-TW" altLang="en-US" dirty="0"/>
          </a:p>
        </p:txBody>
      </p:sp>
      <p:sp>
        <p:nvSpPr>
          <p:cNvPr id="3" name="內容版面配置區 2"/>
          <p:cNvSpPr>
            <a:spLocks noGrp="1"/>
          </p:cNvSpPr>
          <p:nvPr>
            <p:ph idx="1"/>
          </p:nvPr>
        </p:nvSpPr>
        <p:spPr/>
        <p:txBody>
          <a:bodyPr/>
          <a:lstStyle/>
          <a:p>
            <a:pPr hangingPunct="0"/>
            <a:r>
              <a:rPr lang="zh-TW" altLang="zh-TW" dirty="0" smtClean="0"/>
              <a:t>我認得你們，我認得你們，</a:t>
            </a:r>
            <a:r>
              <a:rPr lang="es-ES" altLang="zh-TW" dirty="0" smtClean="0"/>
              <a:t>			</a:t>
            </a:r>
          </a:p>
          <a:p>
            <a:pPr hangingPunct="0"/>
            <a:r>
              <a:rPr lang="zh-TW" altLang="zh-TW" dirty="0" smtClean="0"/>
              <a:t>知道你們對入睡的人</a:t>
            </a:r>
            <a:r>
              <a:rPr lang="es-ES" altLang="zh-TW" dirty="0" smtClean="0"/>
              <a:t>				</a:t>
            </a:r>
          </a:p>
          <a:p>
            <a:pPr hangingPunct="0"/>
            <a:r>
              <a:rPr lang="zh-TW" altLang="zh-TW" dirty="0" smtClean="0"/>
              <a:t>都玩同樣的把戲。</a:t>
            </a:r>
          </a:p>
          <a:p>
            <a:pPr hangingPunct="0"/>
            <a:r>
              <a:rPr lang="zh-TW" altLang="zh-TW" dirty="0" smtClean="0"/>
              <a:t>一切幻象，我不會再信，</a:t>
            </a:r>
          </a:p>
          <a:p>
            <a:pPr hangingPunct="0"/>
            <a:r>
              <a:rPr lang="zh-TW" altLang="zh-TW" dirty="0" smtClean="0"/>
              <a:t>我已經覺醒了，</a:t>
            </a:r>
          </a:p>
          <a:p>
            <a:pPr hangingPunct="0"/>
            <a:r>
              <a:rPr lang="zh-TW" altLang="zh-TW" dirty="0" smtClean="0"/>
              <a:t>深知</a:t>
            </a:r>
            <a:r>
              <a:rPr lang="zh-TW" altLang="zh-TW" b="1" dirty="0" smtClean="0">
                <a:solidFill>
                  <a:srgbClr val="C00000"/>
                </a:solidFill>
                <a:latin typeface="FangSong" pitchFamily="49" charset="-122"/>
                <a:ea typeface="FangSong" pitchFamily="49" charset="-122"/>
              </a:rPr>
              <a:t>人生如夢</a:t>
            </a:r>
            <a:r>
              <a:rPr lang="zh-TW" altLang="en-US" dirty="0" smtClean="0">
                <a:latin typeface="Calisto MT" pitchFamily="18" charset="0"/>
              </a:rPr>
              <a:t>（頁</a:t>
            </a:r>
            <a:r>
              <a:rPr lang="en-US" altLang="zh-TW" dirty="0" smtClean="0">
                <a:latin typeface="Calisto MT" pitchFamily="18" charset="0"/>
              </a:rPr>
              <a:t>154-156</a:t>
            </a:r>
            <a:r>
              <a:rPr lang="zh-TW" altLang="en-US" dirty="0" smtClean="0">
                <a:latin typeface="Calisto MT" pitchFamily="18" charset="0"/>
              </a:rPr>
              <a:t>）</a:t>
            </a:r>
            <a:r>
              <a:rPr lang="zh-TW" altLang="zh-TW" dirty="0" smtClean="0">
                <a:latin typeface="Calisto MT" pitchFamily="18" charset="0"/>
              </a:rPr>
              <a:t>。</a:t>
            </a:r>
          </a:p>
          <a:p>
            <a:endParaRPr lang="zh-TW" altLang="en-US" dirty="0" smtClean="0"/>
          </a:p>
          <a:p>
            <a:endParaRPr lang="zh-TW" altLang="en-US" dirty="0"/>
          </a:p>
        </p:txBody>
      </p:sp>
      <p:pic>
        <p:nvPicPr>
          <p:cNvPr id="6" name="夢境9.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4" cstate="print"/>
          <a:stretch>
            <a:fillRect/>
          </a:stretch>
        </p:blipFill>
        <p:spPr>
          <a:xfrm>
            <a:off x="6228184" y="548680"/>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1880"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C00000"/>
                </a:solidFill>
              </a:rPr>
              <a:t>析夢</a:t>
            </a:r>
            <a:endParaRPr lang="zh-TW" altLang="en-US" dirty="0"/>
          </a:p>
        </p:txBody>
      </p:sp>
      <p:sp>
        <p:nvSpPr>
          <p:cNvPr id="3" name="內容版面配置區 2"/>
          <p:cNvSpPr>
            <a:spLocks noGrp="1"/>
          </p:cNvSpPr>
          <p:nvPr>
            <p:ph idx="1"/>
          </p:nvPr>
        </p:nvSpPr>
        <p:spPr/>
        <p:txBody>
          <a:bodyPr/>
          <a:lstStyle/>
          <a:p>
            <a:pPr hangingPunct="0">
              <a:buNone/>
            </a:pPr>
            <a:r>
              <a:rPr lang="zh-TW" altLang="zh-TW" dirty="0" smtClean="0"/>
              <a:t>活著的人，醒來之前，</a:t>
            </a:r>
          </a:p>
          <a:p>
            <a:pPr hangingPunct="0">
              <a:buNone/>
            </a:pPr>
            <a:r>
              <a:rPr lang="zh-TW" altLang="zh-TW" dirty="0" smtClean="0"/>
              <a:t>愛夢甚麼，就夢甚麼。</a:t>
            </a:r>
          </a:p>
          <a:p>
            <a:pPr hangingPunct="0">
              <a:buNone/>
            </a:pPr>
            <a:r>
              <a:rPr lang="zh-TW" altLang="zh-TW" dirty="0" smtClean="0"/>
              <a:t>國王夢見他是國王，</a:t>
            </a:r>
          </a:p>
          <a:p>
            <a:pPr hangingPunct="0">
              <a:buNone/>
            </a:pPr>
            <a:r>
              <a:rPr lang="zh-TW" altLang="zh-TW" dirty="0" smtClean="0"/>
              <a:t>懷此幻想發號施令，</a:t>
            </a:r>
          </a:p>
          <a:p>
            <a:pPr hangingPunct="0">
              <a:buNone/>
            </a:pPr>
            <a:r>
              <a:rPr lang="zh-TW" altLang="zh-TW" dirty="0" smtClean="0"/>
              <a:t>支配和統治一切；</a:t>
            </a:r>
            <a:r>
              <a:rPr lang="es-ES" altLang="zh-TW" dirty="0" smtClean="0"/>
              <a:t>			</a:t>
            </a:r>
            <a:endParaRPr lang="zh-TW" altLang="zh-TW" dirty="0" smtClean="0"/>
          </a:p>
          <a:p>
            <a:pPr hangingPunct="0">
              <a:buNone/>
            </a:pPr>
            <a:r>
              <a:rPr lang="zh-TW" altLang="zh-TW" dirty="0" smtClean="0"/>
              <a:t>他受到的掌聲</a:t>
            </a:r>
          </a:p>
          <a:p>
            <a:pPr hangingPunct="0">
              <a:buNone/>
            </a:pPr>
            <a:r>
              <a:rPr lang="zh-TW" altLang="zh-TW" dirty="0" smtClean="0"/>
              <a:t>寫在風上，</a:t>
            </a:r>
          </a:p>
          <a:p>
            <a:pPr hangingPunct="0">
              <a:buNone/>
            </a:pPr>
            <a:r>
              <a:rPr lang="zh-TW" altLang="zh-TW" dirty="0" smtClean="0"/>
              <a:t>死亡將其化為灰燼：大不幸啊！ </a:t>
            </a:r>
          </a:p>
          <a:p>
            <a:endParaRPr lang="zh-TW" altLang="en-US" dirty="0"/>
          </a:p>
        </p:txBody>
      </p:sp>
      <p:pic>
        <p:nvPicPr>
          <p:cNvPr id="6" name="析夢.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4" cstate="print"/>
          <a:stretch>
            <a:fillRect/>
          </a:stretch>
        </p:blipFill>
        <p:spPr>
          <a:xfrm>
            <a:off x="5220072" y="620688"/>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7555"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C00000"/>
                </a:solidFill>
              </a:rPr>
              <a:t>析夢 </a:t>
            </a:r>
            <a:r>
              <a:rPr lang="en-US" altLang="zh-TW" b="1" dirty="0" smtClean="0">
                <a:solidFill>
                  <a:srgbClr val="C00000"/>
                </a:solidFill>
              </a:rPr>
              <a:t>2</a:t>
            </a:r>
            <a:endParaRPr lang="zh-TW" altLang="en-US" dirty="0"/>
          </a:p>
        </p:txBody>
      </p:sp>
      <p:sp>
        <p:nvSpPr>
          <p:cNvPr id="3" name="內容版面配置區 2"/>
          <p:cNvSpPr>
            <a:spLocks noGrp="1"/>
          </p:cNvSpPr>
          <p:nvPr>
            <p:ph idx="1"/>
          </p:nvPr>
        </p:nvSpPr>
        <p:spPr/>
        <p:txBody>
          <a:bodyPr/>
          <a:lstStyle/>
          <a:p>
            <a:pPr hangingPunct="0">
              <a:buNone/>
            </a:pPr>
            <a:r>
              <a:rPr lang="zh-TW" altLang="zh-TW" dirty="0" smtClean="0"/>
              <a:t>看到自己終將</a:t>
            </a:r>
            <a:r>
              <a:rPr lang="es-ES" altLang="zh-TW" dirty="0" smtClean="0"/>
              <a:t>		</a:t>
            </a:r>
            <a:endParaRPr lang="zh-TW" altLang="zh-TW" dirty="0" smtClean="0"/>
          </a:p>
          <a:p>
            <a:pPr hangingPunct="0">
              <a:buNone/>
            </a:pPr>
            <a:r>
              <a:rPr lang="zh-TW" altLang="zh-TW" dirty="0" smtClean="0"/>
              <a:t>在死亡的夢裡醒來！</a:t>
            </a:r>
          </a:p>
          <a:p>
            <a:pPr hangingPunct="0">
              <a:buNone/>
            </a:pPr>
            <a:r>
              <a:rPr lang="zh-TW" altLang="zh-TW" dirty="0" smtClean="0"/>
              <a:t>有誰還想當國王的？</a:t>
            </a:r>
            <a:r>
              <a:rPr lang="es-ES" altLang="zh-TW" dirty="0" smtClean="0"/>
              <a:t>		</a:t>
            </a:r>
            <a:endParaRPr lang="zh-TW" altLang="zh-TW" dirty="0" smtClean="0"/>
          </a:p>
          <a:p>
            <a:pPr hangingPunct="0">
              <a:buNone/>
            </a:pPr>
            <a:r>
              <a:rPr lang="zh-TW" altLang="zh-TW" dirty="0" smtClean="0"/>
              <a:t>富人夢著金山銀山，</a:t>
            </a:r>
          </a:p>
          <a:p>
            <a:pPr hangingPunct="0">
              <a:buNone/>
            </a:pPr>
            <a:r>
              <a:rPr lang="zh-TW" altLang="zh-TW" dirty="0" smtClean="0"/>
              <a:t>但要花更多心力守護；</a:t>
            </a:r>
          </a:p>
          <a:p>
            <a:pPr hangingPunct="0">
              <a:buNone/>
            </a:pPr>
            <a:r>
              <a:rPr lang="zh-TW" altLang="zh-TW" dirty="0" smtClean="0"/>
              <a:t>潦倒貧困的窮人也做夢；</a:t>
            </a:r>
            <a:r>
              <a:rPr lang="es-ES" altLang="zh-TW" dirty="0" smtClean="0"/>
              <a:t>		</a:t>
            </a:r>
            <a:endParaRPr lang="zh-TW" altLang="zh-TW" dirty="0" smtClean="0"/>
          </a:p>
          <a:p>
            <a:pPr hangingPunct="0">
              <a:buNone/>
            </a:pPr>
            <a:r>
              <a:rPr lang="zh-TW" altLang="zh-TW" dirty="0" smtClean="0"/>
              <a:t>要開始暴發的做夢；</a:t>
            </a:r>
          </a:p>
          <a:p>
            <a:pPr hangingPunct="0">
              <a:buNone/>
            </a:pPr>
            <a:r>
              <a:rPr lang="zh-TW" altLang="zh-TW" dirty="0" smtClean="0"/>
              <a:t>要出人頭地的做夢；</a:t>
            </a:r>
          </a:p>
          <a:p>
            <a:pPr hangingPunct="0">
              <a:buNone/>
            </a:pPr>
            <a:r>
              <a:rPr lang="zh-TW" altLang="zh-TW" dirty="0" smtClean="0"/>
              <a:t>凌辱傷害人的做夢；</a:t>
            </a:r>
          </a:p>
          <a:p>
            <a:endParaRPr lang="zh-TW" altLang="en-US" dirty="0"/>
          </a:p>
        </p:txBody>
      </p:sp>
      <p:pic>
        <p:nvPicPr>
          <p:cNvPr id="6" name="析夢2.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4" cstate="print"/>
          <a:stretch>
            <a:fillRect/>
          </a:stretch>
        </p:blipFill>
        <p:spPr>
          <a:xfrm>
            <a:off x="5364088" y="620688"/>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0025"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4" name="內容版面配置區 3" descr="人生如夢中文版.jpg"/>
          <p:cNvPicPr>
            <a:picLocks noGrp="1" noChangeAspect="1"/>
          </p:cNvPicPr>
          <p:nvPr>
            <p:ph idx="1"/>
          </p:nvPr>
        </p:nvPicPr>
        <p:blipFill>
          <a:blip r:embed="rId2" cstate="print"/>
          <a:stretch>
            <a:fillRect/>
          </a:stretch>
        </p:blipFill>
        <p:spPr>
          <a:xfrm>
            <a:off x="2136425" y="404664"/>
            <a:ext cx="4379791" cy="6219303"/>
          </a:xfr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C00000"/>
                </a:solidFill>
              </a:rPr>
              <a:t>析夢 </a:t>
            </a:r>
            <a:r>
              <a:rPr lang="en-US" altLang="zh-TW" b="1" dirty="0" smtClean="0">
                <a:solidFill>
                  <a:srgbClr val="C00000"/>
                </a:solidFill>
              </a:rPr>
              <a:t>3</a:t>
            </a:r>
            <a:endParaRPr lang="zh-TW" altLang="en-US" dirty="0"/>
          </a:p>
        </p:txBody>
      </p:sp>
      <p:sp>
        <p:nvSpPr>
          <p:cNvPr id="3" name="內容版面配置區 2"/>
          <p:cNvSpPr>
            <a:spLocks noGrp="1"/>
          </p:cNvSpPr>
          <p:nvPr>
            <p:ph idx="1"/>
          </p:nvPr>
        </p:nvSpPr>
        <p:spPr/>
        <p:txBody>
          <a:bodyPr/>
          <a:lstStyle/>
          <a:p>
            <a:pPr hangingPunct="0">
              <a:buNone/>
            </a:pPr>
            <a:r>
              <a:rPr lang="zh-TW" altLang="zh-TW" dirty="0" smtClean="0"/>
              <a:t>總之，在這個世界， </a:t>
            </a:r>
            <a:r>
              <a:rPr lang="es-ES" altLang="zh-TW" dirty="0" smtClean="0"/>
              <a:t>	</a:t>
            </a:r>
            <a:endParaRPr lang="zh-TW" altLang="zh-TW" dirty="0" smtClean="0"/>
          </a:p>
          <a:p>
            <a:pPr hangingPunct="0">
              <a:buNone/>
            </a:pPr>
            <a:r>
              <a:rPr lang="zh-TW" altLang="zh-TW" dirty="0" smtClean="0"/>
              <a:t>人人都</a:t>
            </a:r>
            <a:r>
              <a:rPr lang="zh-TW" altLang="en-US" dirty="0" smtClean="0"/>
              <a:t>作</a:t>
            </a:r>
            <a:r>
              <a:rPr lang="zh-TW" altLang="zh-TW" dirty="0" smtClean="0"/>
              <a:t>自己要的夢，</a:t>
            </a:r>
          </a:p>
          <a:p>
            <a:pPr hangingPunct="0">
              <a:buNone/>
            </a:pPr>
            <a:r>
              <a:rPr lang="zh-TW" altLang="zh-TW" dirty="0" smtClean="0"/>
              <a:t>雖然誰也不懂要甚麼。</a:t>
            </a:r>
          </a:p>
          <a:p>
            <a:pPr hangingPunct="0">
              <a:buNone/>
            </a:pPr>
            <a:r>
              <a:rPr lang="zh-TW" altLang="zh-TW" dirty="0" smtClean="0"/>
              <a:t>我夢見自己在這裡</a:t>
            </a:r>
          </a:p>
          <a:p>
            <a:pPr hangingPunct="0">
              <a:buNone/>
            </a:pPr>
            <a:r>
              <a:rPr lang="zh-TW" altLang="zh-TW" dirty="0" smtClean="0"/>
              <a:t>戴著鐐銬，</a:t>
            </a:r>
          </a:p>
          <a:p>
            <a:pPr hangingPunct="0">
              <a:buNone/>
            </a:pPr>
            <a:r>
              <a:rPr lang="zh-TW" altLang="zh-TW" dirty="0" smtClean="0"/>
              <a:t>也曾夢見在另一場合</a:t>
            </a:r>
            <a:r>
              <a:rPr lang="es-ES" altLang="zh-TW" dirty="0" smtClean="0"/>
              <a:t>		</a:t>
            </a:r>
            <a:endParaRPr lang="zh-TW" altLang="zh-TW" dirty="0" smtClean="0"/>
          </a:p>
          <a:p>
            <a:pPr hangingPunct="0">
              <a:buNone/>
            </a:pPr>
            <a:r>
              <a:rPr lang="zh-TW" altLang="zh-TW" dirty="0" smtClean="0"/>
              <a:t>自己風光又快樂。</a:t>
            </a:r>
          </a:p>
          <a:p>
            <a:endParaRPr lang="zh-TW" altLang="en-US" dirty="0"/>
          </a:p>
        </p:txBody>
      </p:sp>
      <p:pic>
        <p:nvPicPr>
          <p:cNvPr id="6" name="析夢3.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4" cstate="print"/>
          <a:stretch>
            <a:fillRect/>
          </a:stretch>
        </p:blipFill>
        <p:spPr>
          <a:xfrm>
            <a:off x="5436096" y="548680"/>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3870"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C00000"/>
                </a:solidFill>
              </a:rPr>
              <a:t>析夢 </a:t>
            </a:r>
            <a:r>
              <a:rPr lang="en-US" altLang="zh-TW" b="1" dirty="0" smtClean="0">
                <a:solidFill>
                  <a:srgbClr val="C00000"/>
                </a:solidFill>
              </a:rPr>
              <a:t>4</a:t>
            </a:r>
            <a:endParaRPr lang="zh-TW" altLang="en-US" dirty="0"/>
          </a:p>
        </p:txBody>
      </p:sp>
      <p:sp>
        <p:nvSpPr>
          <p:cNvPr id="3" name="內容版面配置區 2"/>
          <p:cNvSpPr>
            <a:spLocks noGrp="1"/>
          </p:cNvSpPr>
          <p:nvPr>
            <p:ph idx="1"/>
          </p:nvPr>
        </p:nvSpPr>
        <p:spPr/>
        <p:txBody>
          <a:bodyPr/>
          <a:lstStyle/>
          <a:p>
            <a:pPr hangingPunct="0">
              <a:buNone/>
            </a:pPr>
            <a:r>
              <a:rPr lang="zh-TW" altLang="zh-TW" sz="3600" dirty="0" smtClean="0">
                <a:solidFill>
                  <a:srgbClr val="00B050"/>
                </a:solidFill>
                <a:latin typeface="Calisto MT" pitchFamily="18" charset="0"/>
              </a:rPr>
              <a:t>人生是甚麼？一點狂熱。</a:t>
            </a:r>
          </a:p>
          <a:p>
            <a:pPr hangingPunct="0">
              <a:buNone/>
            </a:pPr>
            <a:r>
              <a:rPr lang="zh-TW" altLang="zh-TW" sz="3600" dirty="0" smtClean="0">
                <a:solidFill>
                  <a:srgbClr val="00B050"/>
                </a:solidFill>
                <a:latin typeface="Calisto MT" pitchFamily="18" charset="0"/>
              </a:rPr>
              <a:t>人生是甚麼？一幕幻景，</a:t>
            </a:r>
          </a:p>
          <a:p>
            <a:pPr hangingPunct="0">
              <a:buNone/>
            </a:pPr>
            <a:r>
              <a:rPr lang="zh-TW" altLang="zh-TW" sz="3600" dirty="0" smtClean="0">
                <a:solidFill>
                  <a:srgbClr val="00B050"/>
                </a:solidFill>
                <a:latin typeface="Calisto MT" pitchFamily="18" charset="0"/>
              </a:rPr>
              <a:t>一片影子，一個假象，</a:t>
            </a:r>
          </a:p>
          <a:p>
            <a:pPr hangingPunct="0">
              <a:buNone/>
            </a:pPr>
            <a:r>
              <a:rPr lang="zh-TW" altLang="en-US" sz="3600" dirty="0" smtClean="0">
                <a:solidFill>
                  <a:srgbClr val="00B050"/>
                </a:solidFill>
                <a:latin typeface="Calisto MT" pitchFamily="18" charset="0"/>
              </a:rPr>
              <a:t>再大福樂也極其</a:t>
            </a:r>
            <a:r>
              <a:rPr lang="zh-TW" altLang="zh-TW" sz="3600" dirty="0" smtClean="0">
                <a:solidFill>
                  <a:srgbClr val="00B050"/>
                </a:solidFill>
                <a:latin typeface="Calisto MT" pitchFamily="18" charset="0"/>
              </a:rPr>
              <a:t>小，</a:t>
            </a:r>
            <a:r>
              <a:rPr lang="es-ES" altLang="zh-TW" sz="3600" dirty="0" smtClean="0">
                <a:solidFill>
                  <a:srgbClr val="00B050"/>
                </a:solidFill>
                <a:latin typeface="Calisto MT" pitchFamily="18" charset="0"/>
              </a:rPr>
              <a:t>				</a:t>
            </a:r>
            <a:endParaRPr lang="zh-TW" altLang="zh-TW" sz="3600" dirty="0" smtClean="0">
              <a:solidFill>
                <a:srgbClr val="00B050"/>
              </a:solidFill>
              <a:latin typeface="Calisto MT" pitchFamily="18" charset="0"/>
            </a:endParaRPr>
          </a:p>
          <a:p>
            <a:pPr hangingPunct="0">
              <a:buNone/>
            </a:pPr>
            <a:r>
              <a:rPr lang="zh-TW" altLang="zh-TW" sz="3600" dirty="0" smtClean="0">
                <a:solidFill>
                  <a:srgbClr val="00B050"/>
                </a:solidFill>
                <a:latin typeface="Calisto MT" pitchFamily="18" charset="0"/>
              </a:rPr>
              <a:t>終其一生，不過是一場夢，</a:t>
            </a:r>
          </a:p>
          <a:p>
            <a:pPr hangingPunct="0">
              <a:buNone/>
            </a:pPr>
            <a:r>
              <a:rPr lang="zh-TW" altLang="zh-TW" sz="3600" dirty="0" smtClean="0">
                <a:solidFill>
                  <a:srgbClr val="00B050"/>
                </a:solidFill>
                <a:latin typeface="Calisto MT" pitchFamily="18" charset="0"/>
              </a:rPr>
              <a:t>大大小小，都還是夢</a:t>
            </a:r>
            <a:r>
              <a:rPr lang="zh-TW" altLang="zh-TW" dirty="0" smtClean="0">
                <a:latin typeface="Calisto MT" pitchFamily="18" charset="0"/>
              </a:rPr>
              <a:t>（頁</a:t>
            </a:r>
            <a:r>
              <a:rPr lang="es-ES" altLang="zh-TW" dirty="0" smtClean="0">
                <a:latin typeface="Calisto MT" pitchFamily="18" charset="0"/>
              </a:rPr>
              <a:t>142-144</a:t>
            </a:r>
            <a:r>
              <a:rPr lang="zh-TW" altLang="zh-TW" dirty="0" smtClean="0">
                <a:latin typeface="Calisto MT" pitchFamily="18" charset="0"/>
              </a:rPr>
              <a:t>）。</a:t>
            </a:r>
          </a:p>
          <a:p>
            <a:endParaRPr lang="zh-TW" altLang="en-US" dirty="0"/>
          </a:p>
        </p:txBody>
      </p:sp>
      <p:pic>
        <p:nvPicPr>
          <p:cNvPr id="7" name="析夢4A13861364048389.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4" cstate="print"/>
          <a:stretch>
            <a:fillRect/>
          </a:stretch>
        </p:blipFill>
        <p:spPr>
          <a:xfrm>
            <a:off x="5436096" y="620688"/>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5480" fill="hold"/>
                                        <p:tgtEl>
                                          <p:spTgt spid="7"/>
                                        </p:tgtEl>
                                      </p:cBhvr>
                                    </p:cmd>
                                  </p:childTnLst>
                                </p:cTn>
                              </p:par>
                            </p:childTnLst>
                          </p:cTn>
                        </p:par>
                      </p:childTnLst>
                    </p:cTn>
                  </p:par>
                </p:childTnLst>
              </p:cTn>
              <p:nextCondLst>
                <p:cond evt="onClick" delay="0">
                  <p:tgtEl>
                    <p:spTgt spid="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0070C0"/>
                </a:solidFill>
              </a:rPr>
              <a:t>翻譯原則</a:t>
            </a:r>
            <a:endParaRPr lang="zh-TW" altLang="en-US" b="1" dirty="0">
              <a:solidFill>
                <a:srgbClr val="0070C0"/>
              </a:solidFill>
            </a:endParaRPr>
          </a:p>
        </p:txBody>
      </p:sp>
      <p:sp>
        <p:nvSpPr>
          <p:cNvPr id="3" name="內容版面配置區 2"/>
          <p:cNvSpPr>
            <a:spLocks noGrp="1"/>
          </p:cNvSpPr>
          <p:nvPr>
            <p:ph idx="1"/>
          </p:nvPr>
        </p:nvSpPr>
        <p:spPr/>
        <p:txBody>
          <a:bodyPr/>
          <a:lstStyle/>
          <a:p>
            <a:pPr marL="514350" indent="-514350">
              <a:buFont typeface="+mj-lt"/>
              <a:buAutoNum type="arabicPeriod"/>
            </a:pPr>
            <a:r>
              <a:rPr lang="zh-TW" altLang="zh-TW" dirty="0" smtClean="0"/>
              <a:t>劇本翻譯要為讀者，也要為觀眾和演員著想。余</a:t>
            </a:r>
            <a:r>
              <a:rPr lang="zh-TW" altLang="en-US" dirty="0" smtClean="0"/>
              <a:t>光中的原則是要讓</a:t>
            </a:r>
            <a:r>
              <a:rPr lang="zh-TW" altLang="zh-TW" dirty="0" smtClean="0"/>
              <a:t>「讀者順眼、觀眾入耳、演員上口」</a:t>
            </a:r>
            <a:r>
              <a:rPr lang="zh-TW" altLang="en-US" dirty="0" smtClean="0"/>
              <a:t>。</a:t>
            </a:r>
            <a:endParaRPr lang="en-US" altLang="zh-TW" dirty="0" smtClean="0"/>
          </a:p>
          <a:p>
            <a:pPr marL="514350" indent="-514350">
              <a:buFont typeface="+mj-lt"/>
              <a:buAutoNum type="arabicPeriod"/>
            </a:pPr>
            <a:r>
              <a:rPr lang="zh-TW" altLang="zh-TW" dirty="0" smtClean="0"/>
              <a:t>英若誠認為戲劇語言要力求鏗鏘有聲，切忌拖泥帶水。譯本應該儘量讓本國觀眾能夠像閱讀或聆聽原作的人得到同樣的感受</a:t>
            </a:r>
            <a:r>
              <a:rPr lang="zh-TW" altLang="en-US" dirty="0" smtClean="0"/>
              <a:t>。</a:t>
            </a:r>
            <a:endParaRPr lang="en-US" altLang="zh-TW" dirty="0" smtClean="0"/>
          </a:p>
          <a:p>
            <a:pPr marL="514350" indent="-514350">
              <a:buFont typeface="+mj-lt"/>
              <a:buAutoNum type="arabicPeriod"/>
            </a:pPr>
            <a:r>
              <a:rPr lang="zh-TW" altLang="zh-TW" dirty="0" smtClean="0"/>
              <a:t>楊絳</a:t>
            </a:r>
            <a:r>
              <a:rPr lang="zh-TW" altLang="en-US" dirty="0" smtClean="0"/>
              <a:t>則說</a:t>
            </a:r>
            <a:r>
              <a:rPr lang="zh-TW" altLang="zh-TW" dirty="0" smtClean="0"/>
              <a:t>：一句句死盯著原</a:t>
            </a:r>
            <a:r>
              <a:rPr lang="en-US" altLang="zh-TW" dirty="0" smtClean="0"/>
              <a:t>[</a:t>
            </a:r>
            <a:r>
              <a:rPr lang="zh-TW" altLang="zh-TW" dirty="0" smtClean="0"/>
              <a:t>譯</a:t>
            </a:r>
            <a:r>
              <a:rPr lang="en-US" altLang="zh-TW" dirty="0" smtClean="0"/>
              <a:t>]</a:t>
            </a:r>
            <a:r>
              <a:rPr lang="zh-TW" altLang="zh-TW" dirty="0" smtClean="0"/>
              <a:t>文而力求通達順暢。</a:t>
            </a:r>
          </a:p>
          <a:p>
            <a:pPr marL="514350" indent="-514350">
              <a:buFont typeface="+mj-lt"/>
              <a:buAutoNum type="arabicPeriod"/>
            </a:pPr>
            <a:endParaRPr lang="zh-TW" altLang="en-US" dirty="0"/>
          </a:p>
        </p:txBody>
      </p:sp>
      <p:pic>
        <p:nvPicPr>
          <p:cNvPr id="6" name="翻譯原則.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4" cstate="print"/>
          <a:stretch>
            <a:fillRect/>
          </a:stretch>
        </p:blipFill>
        <p:spPr>
          <a:xfrm>
            <a:off x="5724128" y="620688"/>
            <a:ext cx="288032" cy="288032"/>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8970"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0070C0"/>
                </a:solidFill>
              </a:rPr>
              <a:t>譯者的不足</a:t>
            </a:r>
            <a:endParaRPr lang="zh-TW" altLang="en-US" dirty="0"/>
          </a:p>
        </p:txBody>
      </p:sp>
      <p:sp>
        <p:nvSpPr>
          <p:cNvPr id="3" name="內容版面配置區 2"/>
          <p:cNvSpPr>
            <a:spLocks noGrp="1"/>
          </p:cNvSpPr>
          <p:nvPr>
            <p:ph idx="1"/>
          </p:nvPr>
        </p:nvSpPr>
        <p:spPr/>
        <p:txBody>
          <a:bodyPr/>
          <a:lstStyle/>
          <a:p>
            <a:r>
              <a:rPr lang="en-US" altLang="zh-TW" dirty="0" smtClean="0"/>
              <a:t>《</a:t>
            </a:r>
            <a:r>
              <a:rPr lang="zh-TW" altLang="en-US" dirty="0" smtClean="0"/>
              <a:t>人生如夢</a:t>
            </a:r>
            <a:r>
              <a:rPr lang="en-US" altLang="zh-TW" dirty="0" smtClean="0"/>
              <a:t>》</a:t>
            </a:r>
            <a:r>
              <a:rPr lang="zh-TW" altLang="en-US" dirty="0" smtClean="0"/>
              <a:t>是詩劇，自然有押韻。但譯者不通韻律，所以只能以</a:t>
            </a:r>
            <a:r>
              <a:rPr lang="zh-TW" altLang="zh-TW" dirty="0" smtClean="0"/>
              <a:t>譯出真義</a:t>
            </a:r>
            <a:r>
              <a:rPr lang="zh-TW" altLang="en-US" dirty="0" smtClean="0"/>
              <a:t>和情境</a:t>
            </a:r>
            <a:r>
              <a:rPr lang="zh-TW" altLang="zh-TW" dirty="0" smtClean="0"/>
              <a:t>為重，押不押韻</a:t>
            </a:r>
            <a:r>
              <a:rPr lang="zh-TW" altLang="en-US" dirty="0" smtClean="0"/>
              <a:t>只好</a:t>
            </a:r>
            <a:r>
              <a:rPr lang="zh-TW" altLang="zh-TW" dirty="0" smtClean="0"/>
              <a:t>順其自然；否則以韻害義，恐不值得。</a:t>
            </a:r>
            <a:endParaRPr lang="en-US" altLang="zh-TW" dirty="0" smtClean="0"/>
          </a:p>
          <a:p>
            <a:r>
              <a:rPr lang="zh-TW" altLang="zh-TW" dirty="0" smtClean="0"/>
              <a:t>任何作品包括詩，都不宜因遷就韻腳，造成譯文不夠流暢。況且古詩體文字，貿然改用白話來譯，是否合適？但若保持原有詩體形式，則劇本上演，應多口語，觀眾始能吸收</a:t>
            </a:r>
            <a:r>
              <a:rPr lang="zh-TW" altLang="en-US" dirty="0" smtClean="0"/>
              <a:t>。</a:t>
            </a:r>
            <a:endParaRPr lang="zh-TW" altLang="en-US" dirty="0"/>
          </a:p>
        </p:txBody>
      </p:sp>
      <p:pic>
        <p:nvPicPr>
          <p:cNvPr id="6" name="譯者的不足.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4" cstate="print"/>
          <a:stretch>
            <a:fillRect/>
          </a:stretch>
        </p:blipFill>
        <p:spPr>
          <a:xfrm>
            <a:off x="6012160" y="548680"/>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3535"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0070C0"/>
                </a:solidFill>
              </a:rPr>
              <a:t>譯者的不足 </a:t>
            </a:r>
            <a:r>
              <a:rPr lang="en-US" altLang="zh-TW" b="1" dirty="0" smtClean="0">
                <a:solidFill>
                  <a:srgbClr val="0070C0"/>
                </a:solidFill>
                <a:latin typeface="Calisto MT" pitchFamily="18" charset="0"/>
              </a:rPr>
              <a:t>2</a:t>
            </a:r>
            <a:endParaRPr lang="zh-TW" altLang="en-US" b="1" dirty="0">
              <a:solidFill>
                <a:srgbClr val="0070C0"/>
              </a:solidFill>
              <a:latin typeface="Calisto MT" pitchFamily="18" charset="0"/>
            </a:endParaRPr>
          </a:p>
        </p:txBody>
      </p:sp>
      <p:sp>
        <p:nvSpPr>
          <p:cNvPr id="3" name="內容版面配置區 2"/>
          <p:cNvSpPr>
            <a:spLocks noGrp="1"/>
          </p:cNvSpPr>
          <p:nvPr>
            <p:ph idx="1"/>
          </p:nvPr>
        </p:nvSpPr>
        <p:spPr/>
        <p:txBody>
          <a:bodyPr/>
          <a:lstStyle/>
          <a:p>
            <a:pPr marL="514350" indent="-514350">
              <a:buFont typeface="+mj-lt"/>
              <a:buAutoNum type="arabicPeriod"/>
            </a:pPr>
            <a:r>
              <a:rPr lang="zh-TW" altLang="en-US" dirty="0" smtClean="0"/>
              <a:t>現在就來瞧瞧</a:t>
            </a:r>
            <a:endParaRPr lang="en-US" altLang="zh-TW" dirty="0" smtClean="0"/>
          </a:p>
          <a:p>
            <a:r>
              <a:rPr lang="zh-TW" altLang="en-US" dirty="0" smtClean="0"/>
              <a:t>恐懼會否讓你</a:t>
            </a:r>
            <a:r>
              <a:rPr lang="zh-TW" altLang="en-US" b="1" dirty="0" smtClean="0">
                <a:solidFill>
                  <a:srgbClr val="C00000"/>
                </a:solidFill>
              </a:rPr>
              <a:t>失去美麗</a:t>
            </a:r>
            <a:r>
              <a:rPr lang="zh-TW" altLang="en-US" dirty="0" smtClean="0"/>
              <a:t>？（行</a:t>
            </a:r>
            <a:r>
              <a:rPr lang="en-US" altLang="zh-TW" dirty="0" smtClean="0"/>
              <a:t>1639</a:t>
            </a:r>
            <a:r>
              <a:rPr lang="zh-TW" altLang="en-US" dirty="0" smtClean="0"/>
              <a:t>）</a:t>
            </a:r>
            <a:endParaRPr lang="en-US" altLang="zh-TW" dirty="0" smtClean="0"/>
          </a:p>
          <a:p>
            <a:r>
              <a:rPr lang="zh-TW" altLang="en-US" dirty="0" smtClean="0"/>
              <a:t>恐懼會否讓你</a:t>
            </a:r>
            <a:r>
              <a:rPr lang="zh-TW" altLang="en-US" b="1" dirty="0" smtClean="0">
                <a:solidFill>
                  <a:srgbClr val="7030A0"/>
                </a:solidFill>
              </a:rPr>
              <a:t>花容失色</a:t>
            </a:r>
            <a:r>
              <a:rPr lang="zh-TW" altLang="en-US" dirty="0" smtClean="0"/>
              <a:t>？</a:t>
            </a:r>
            <a:endParaRPr lang="en-US" altLang="zh-TW" dirty="0" smtClean="0"/>
          </a:p>
          <a:p>
            <a:pPr marL="514350" indent="-514350">
              <a:buFont typeface="+mj-lt"/>
              <a:buAutoNum type="arabicPeriod" startAt="2"/>
            </a:pPr>
            <a:r>
              <a:rPr lang="zh-TW" altLang="en-US" dirty="0" smtClean="0"/>
              <a:t>我吻你的腳一千次。 （行</a:t>
            </a:r>
            <a:r>
              <a:rPr lang="en-US" altLang="zh-TW" dirty="0" smtClean="0"/>
              <a:t>988</a:t>
            </a:r>
            <a:r>
              <a:rPr lang="es-ES" altLang="zh-TW" dirty="0" smtClean="0"/>
              <a:t>, </a:t>
            </a:r>
            <a:r>
              <a:rPr lang="zh-TW" altLang="en-US" dirty="0" smtClean="0"/>
              <a:t>頁</a:t>
            </a:r>
            <a:r>
              <a:rPr lang="es-ES" altLang="zh-TW" dirty="0" smtClean="0"/>
              <a:t>60</a:t>
            </a:r>
            <a:r>
              <a:rPr lang="zh-TW" altLang="en-US" dirty="0" smtClean="0"/>
              <a:t>）</a:t>
            </a:r>
            <a:endParaRPr lang="en-US" altLang="zh-TW" dirty="0" smtClean="0"/>
          </a:p>
          <a:p>
            <a:pPr marL="514350" indent="-514350"/>
            <a:r>
              <a:rPr lang="es-ES" altLang="zh-TW" dirty="0" smtClean="0"/>
              <a:t>Tus pies </a:t>
            </a:r>
            <a:r>
              <a:rPr lang="es-ES" altLang="zh-TW" i="1" dirty="0" smtClean="0">
                <a:solidFill>
                  <a:srgbClr val="0070C0"/>
                </a:solidFill>
              </a:rPr>
              <a:t>beso</a:t>
            </a:r>
            <a:r>
              <a:rPr lang="es-ES" altLang="zh-TW" dirty="0" smtClean="0"/>
              <a:t> mil veces.</a:t>
            </a:r>
            <a:endParaRPr lang="en-US" altLang="zh-TW" dirty="0" smtClean="0"/>
          </a:p>
          <a:p>
            <a:pPr marL="514350" indent="-514350"/>
            <a:r>
              <a:rPr lang="zh-TW" altLang="en-US" dirty="0" smtClean="0"/>
              <a:t>那我也來</a:t>
            </a:r>
            <a:r>
              <a:rPr lang="zh-TW" altLang="en-US" b="1" dirty="0" smtClean="0">
                <a:solidFill>
                  <a:srgbClr val="C00000"/>
                </a:solidFill>
              </a:rPr>
              <a:t>問</a:t>
            </a:r>
            <a:r>
              <a:rPr lang="zh-TW" altLang="en-US" dirty="0" smtClean="0"/>
              <a:t>。 （觀眾）</a:t>
            </a:r>
            <a:endParaRPr lang="en-US" altLang="zh-TW" dirty="0" smtClean="0"/>
          </a:p>
          <a:p>
            <a:pPr marL="514350" indent="-514350"/>
            <a:r>
              <a:rPr lang="zh-TW" altLang="en-US" dirty="0" smtClean="0"/>
              <a:t>那我也來</a:t>
            </a:r>
            <a:r>
              <a:rPr lang="zh-TW" altLang="en-US" b="1" dirty="0" smtClean="0">
                <a:solidFill>
                  <a:srgbClr val="C00000"/>
                </a:solidFill>
              </a:rPr>
              <a:t>聞</a:t>
            </a:r>
            <a:r>
              <a:rPr lang="zh-TW" altLang="en-US" dirty="0" smtClean="0"/>
              <a:t>。 （讀者）</a:t>
            </a:r>
            <a:endParaRPr lang="es-ES" altLang="zh-TW" dirty="0" smtClean="0"/>
          </a:p>
          <a:p>
            <a:pPr marL="514350" indent="-514350"/>
            <a:r>
              <a:rPr lang="es-ES" altLang="zh-TW" dirty="0" smtClean="0"/>
              <a:t>Y yo los </a:t>
            </a:r>
            <a:r>
              <a:rPr lang="es-ES" altLang="zh-TW" i="1" dirty="0" smtClean="0">
                <a:solidFill>
                  <a:srgbClr val="0070C0"/>
                </a:solidFill>
              </a:rPr>
              <a:t>viso</a:t>
            </a:r>
            <a:r>
              <a:rPr lang="es-ES" altLang="zh-TW" dirty="0" smtClean="0"/>
              <a:t>. </a:t>
            </a:r>
            <a:r>
              <a:rPr lang="zh-TW" altLang="en-US" dirty="0" smtClean="0"/>
              <a:t>我也來驗證你的腳</a:t>
            </a:r>
            <a:endParaRPr lang="en-US" altLang="zh-TW" dirty="0" smtClean="0"/>
          </a:p>
          <a:p>
            <a:pPr marL="514350" indent="-514350">
              <a:buFont typeface="+mj-lt"/>
              <a:buAutoNum type="arabicPeriod" startAt="2"/>
            </a:pPr>
            <a:endParaRPr lang="en-US" altLang="zh-TW" dirty="0" smtClean="0"/>
          </a:p>
          <a:p>
            <a:endParaRPr lang="en-US" altLang="zh-TW" dirty="0" smtClean="0"/>
          </a:p>
          <a:p>
            <a:endParaRPr lang="zh-TW"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0070C0"/>
                </a:solidFill>
              </a:rPr>
              <a:t>譯者的不足 </a:t>
            </a:r>
            <a:r>
              <a:rPr lang="en-US" altLang="zh-TW" b="1" dirty="0" smtClean="0">
                <a:solidFill>
                  <a:srgbClr val="0070C0"/>
                </a:solidFill>
              </a:rPr>
              <a:t>3</a:t>
            </a:r>
            <a:endParaRPr lang="zh-TW" altLang="en-US" dirty="0"/>
          </a:p>
        </p:txBody>
      </p:sp>
      <p:sp>
        <p:nvSpPr>
          <p:cNvPr id="3" name="內容版面配置區 2"/>
          <p:cNvSpPr>
            <a:spLocks noGrp="1"/>
          </p:cNvSpPr>
          <p:nvPr>
            <p:ph idx="1"/>
          </p:nvPr>
        </p:nvSpPr>
        <p:spPr/>
        <p:txBody>
          <a:bodyPr/>
          <a:lstStyle/>
          <a:p>
            <a:pPr marL="514350" indent="-514350" hangingPunct="0">
              <a:buFont typeface="+mj-lt"/>
              <a:buAutoNum type="arabicPeriod" startAt="3"/>
            </a:pPr>
            <a:r>
              <a:rPr lang="en-US" altLang="zh-TW" dirty="0" smtClean="0"/>
              <a:t>[</a:t>
            </a:r>
            <a:r>
              <a:rPr lang="zh-TW" altLang="en-US" dirty="0" smtClean="0"/>
              <a:t>我</a:t>
            </a:r>
            <a:r>
              <a:rPr lang="en-US" altLang="zh-TW" dirty="0" smtClean="0"/>
              <a:t>]</a:t>
            </a:r>
            <a:r>
              <a:rPr lang="zh-TW" altLang="zh-TW" dirty="0" smtClean="0"/>
              <a:t>卻快要成餓殍了；</a:t>
            </a:r>
          </a:p>
          <a:p>
            <a:pPr hangingPunct="0"/>
            <a:r>
              <a:rPr lang="zh-TW" altLang="zh-TW" dirty="0" smtClean="0"/>
              <a:t>誰也不記得我了，</a:t>
            </a:r>
          </a:p>
          <a:p>
            <a:pPr hangingPunct="0"/>
            <a:r>
              <a:rPr lang="zh-TW" altLang="zh-TW" dirty="0" smtClean="0"/>
              <a:t>看也不看一眼，我可是</a:t>
            </a:r>
            <a:r>
              <a:rPr lang="zh-TW" altLang="zh-TW" b="1" dirty="0" smtClean="0">
                <a:solidFill>
                  <a:srgbClr val="0070C0"/>
                </a:solidFill>
              </a:rPr>
              <a:t>克拉寧</a:t>
            </a:r>
            <a:r>
              <a:rPr lang="zh-TW" altLang="zh-TW" dirty="0" smtClean="0"/>
              <a:t>啊，</a:t>
            </a:r>
          </a:p>
          <a:p>
            <a:pPr hangingPunct="0"/>
            <a:r>
              <a:rPr lang="zh-TW" altLang="zh-TW" dirty="0" smtClean="0"/>
              <a:t>這個</a:t>
            </a:r>
            <a:r>
              <a:rPr lang="zh-TW" altLang="zh-TW" b="1" dirty="0" smtClean="0">
                <a:solidFill>
                  <a:srgbClr val="FF0000"/>
                </a:solidFill>
              </a:rPr>
              <a:t>可拉鈴</a:t>
            </a:r>
            <a:r>
              <a:rPr lang="zh-TW" altLang="zh-TW" dirty="0" smtClean="0"/>
              <a:t>要是響起來，</a:t>
            </a:r>
          </a:p>
          <a:p>
            <a:pPr hangingPunct="0"/>
            <a:r>
              <a:rPr lang="zh-TW" altLang="zh-TW" dirty="0" smtClean="0"/>
              <a:t>就會把發生過的全都報告國王、阿斯汑和耶絲徳</a:t>
            </a:r>
            <a:r>
              <a:rPr lang="zh-TW" altLang="en-US" dirty="0" smtClean="0"/>
              <a:t>（頁</a:t>
            </a:r>
            <a:r>
              <a:rPr lang="en-US" altLang="zh-TW" dirty="0" smtClean="0"/>
              <a:t>78-79</a:t>
            </a:r>
            <a:r>
              <a:rPr lang="zh-TW" altLang="en-US" dirty="0" smtClean="0"/>
              <a:t>）。</a:t>
            </a:r>
            <a:endParaRPr lang="en-US" altLang="zh-TW" dirty="0" smtClean="0"/>
          </a:p>
          <a:p>
            <a:pPr hangingPunct="0"/>
            <a:r>
              <a:rPr lang="zh-TW" altLang="zh-TW" dirty="0" smtClean="0">
                <a:solidFill>
                  <a:srgbClr val="0070C0"/>
                </a:solidFill>
                <a:latin typeface="Calisto MT" pitchFamily="18" charset="0"/>
                <a:ea typeface="FangSong" pitchFamily="49" charset="-122"/>
              </a:rPr>
              <a:t>原文</a:t>
            </a:r>
            <a:r>
              <a:rPr lang="es-ES_tradnl" altLang="zh-TW" dirty="0" smtClean="0">
                <a:solidFill>
                  <a:srgbClr val="0070C0"/>
                </a:solidFill>
                <a:latin typeface="Calisto MT" pitchFamily="18" charset="0"/>
                <a:ea typeface="FangSong" pitchFamily="49" charset="-122"/>
              </a:rPr>
              <a:t>c</a:t>
            </a:r>
            <a:r>
              <a:rPr lang="es-ES" altLang="zh-TW" dirty="0" err="1" smtClean="0">
                <a:solidFill>
                  <a:srgbClr val="0070C0"/>
                </a:solidFill>
                <a:latin typeface="Calisto MT" pitchFamily="18" charset="0"/>
                <a:ea typeface="FangSong" pitchFamily="49" charset="-122"/>
              </a:rPr>
              <a:t>larín</a:t>
            </a:r>
            <a:r>
              <a:rPr lang="zh-TW" altLang="zh-TW" dirty="0" smtClean="0">
                <a:solidFill>
                  <a:srgbClr val="0070C0"/>
                </a:solidFill>
                <a:latin typeface="Calisto MT" pitchFamily="18" charset="0"/>
                <a:ea typeface="FangSong" pitchFamily="49" charset="-122"/>
              </a:rPr>
              <a:t>，義為「軍號、喇叭」，譯音「可拉鈴」。</a:t>
            </a:r>
          </a:p>
          <a:p>
            <a:endParaRPr lang="zh-TW" altLang="en-US" dirty="0"/>
          </a:p>
        </p:txBody>
      </p:sp>
      <p:pic>
        <p:nvPicPr>
          <p:cNvPr id="5" name="13854354393935餓殍.wav">
            <a:hlinkClick r:id="" action="ppaction://media"/>
          </p:cNvPr>
          <p:cNvPicPr>
            <a:picLocks noRot="1" noChangeAspect="1"/>
          </p:cNvPicPr>
          <p:nvPr>
            <a:audioFile r:link="rId1"/>
          </p:nvPr>
        </p:nvPicPr>
        <p:blipFill>
          <a:blip r:embed="rId5" cstate="print"/>
          <a:stretch>
            <a:fillRect/>
          </a:stretch>
        </p:blipFill>
        <p:spPr>
          <a:xfrm>
            <a:off x="4449763" y="3306763"/>
            <a:ext cx="244475" cy="244475"/>
          </a:xfrm>
          <a:prstGeom prst="rect">
            <a:avLst/>
          </a:prstGeom>
        </p:spPr>
      </p:pic>
      <p:pic>
        <p:nvPicPr>
          <p:cNvPr id="7" name="譯者的不足3.wav">
            <a:hlinkClick r:id="" action="ppaction://media"/>
          </p:cNvPr>
          <p:cNvPicPr>
            <a:picLocks noChangeAspect="1"/>
          </p:cNvPicPr>
          <p:nvPr>
            <a:audioFile r:link="rId3"/>
            <p:extLst>
              <p:ext uri="{DAA4B4D4-6D71-4841-9C94-3DE7FCFB9230}">
                <p14:media xmlns:p14="http://schemas.microsoft.com/office/powerpoint/2010/main" r:link="rId2"/>
              </p:ext>
            </p:extLst>
          </p:nvPr>
        </p:nvPicPr>
        <p:blipFill>
          <a:blip r:embed="rId6" cstate="print"/>
          <a:stretch>
            <a:fillRect/>
          </a:stretch>
        </p:blipFill>
        <p:spPr>
          <a:xfrm>
            <a:off x="6300192" y="620688"/>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8350"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15090" fill="hold"/>
                                        <p:tgtEl>
                                          <p:spTgt spid="7"/>
                                        </p:tgtEl>
                                      </p:cBhvr>
                                    </p:cmd>
                                  </p:childTnLst>
                                </p:cTn>
                              </p:par>
                            </p:childTnLst>
                          </p:cTn>
                        </p:par>
                      </p:childTnLst>
                    </p:cTn>
                  </p:par>
                </p:childTnLst>
              </p:cTn>
              <p:nextCondLst>
                <p:cond evt="onClick" delay="0">
                  <p:tgtEl>
                    <p:spTgt spid="7"/>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0070C0"/>
                </a:solidFill>
              </a:rPr>
              <a:t>潤飾的重要：單詞</a:t>
            </a:r>
            <a:endParaRPr lang="zh-TW" altLang="en-US" dirty="0"/>
          </a:p>
        </p:txBody>
      </p:sp>
      <p:sp>
        <p:nvSpPr>
          <p:cNvPr id="3" name="內容版面配置區 2"/>
          <p:cNvSpPr>
            <a:spLocks noGrp="1"/>
          </p:cNvSpPr>
          <p:nvPr>
            <p:ph idx="1"/>
          </p:nvPr>
        </p:nvSpPr>
        <p:spPr/>
        <p:txBody>
          <a:bodyPr/>
          <a:lstStyle/>
          <a:p>
            <a:r>
              <a:rPr lang="es-ES" altLang="zh-TW" dirty="0" smtClean="0"/>
              <a:t>Señora</a:t>
            </a:r>
            <a:endParaRPr lang="en-US" altLang="zh-TW" dirty="0" smtClean="0"/>
          </a:p>
          <a:p>
            <a:r>
              <a:rPr lang="zh-TW" altLang="en-US" dirty="0" smtClean="0"/>
              <a:t>指太太、夫人，一般用來尊稱已婚女士；駱少樂未婚，和克拉寧是主僕關係，故譯成小姐。如果沒有身分高低，譯成姊姊也許更親切。（頁</a:t>
            </a:r>
            <a:r>
              <a:rPr lang="en-US" altLang="zh-TW" dirty="0" smtClean="0"/>
              <a:t>10</a:t>
            </a:r>
            <a:r>
              <a:rPr lang="zh-TW" altLang="en-US" dirty="0" smtClean="0"/>
              <a:t>）</a:t>
            </a:r>
            <a:endParaRPr lang="en-US" altLang="zh-TW" dirty="0" smtClean="0"/>
          </a:p>
          <a:p>
            <a:endParaRPr lang="zh-TW" alt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0070C0"/>
                </a:solidFill>
              </a:rPr>
              <a:t>潤飾的重要：單詞</a:t>
            </a:r>
            <a:endParaRPr lang="zh-TW" altLang="en-US" dirty="0"/>
          </a:p>
        </p:txBody>
      </p:sp>
      <p:sp>
        <p:nvSpPr>
          <p:cNvPr id="3" name="內容版面配置區 2"/>
          <p:cNvSpPr>
            <a:spLocks noGrp="1"/>
          </p:cNvSpPr>
          <p:nvPr>
            <p:ph idx="1"/>
          </p:nvPr>
        </p:nvSpPr>
        <p:spPr/>
        <p:txBody>
          <a:bodyPr/>
          <a:lstStyle/>
          <a:p>
            <a:r>
              <a:rPr lang="en-US" altLang="zh-TW" dirty="0" smtClean="0">
                <a:latin typeface="Calisto MT" pitchFamily="18" charset="0"/>
              </a:rPr>
              <a:t>Pr</a:t>
            </a:r>
            <a:r>
              <a:rPr lang="es-ES" altLang="zh-TW" dirty="0" err="1" smtClean="0">
                <a:latin typeface="Calisto MT" pitchFamily="18" charset="0"/>
              </a:rPr>
              <a:t>íncipe</a:t>
            </a:r>
            <a:r>
              <a:rPr lang="zh-TW" altLang="zh-TW" dirty="0" smtClean="0">
                <a:latin typeface="Calisto MT" pitchFamily="18" charset="0"/>
              </a:rPr>
              <a:t>，王儲；比如西班牙王儲阿斯圖里亞斯親王、英國王儲維爾斯親王；另也譯作「王子」。但也指郡王、親王（分封的小國、公國國君，如摩納哥親王）或大公（國王封賜爵位）。在西班牙，王儲外的王子則稱</a:t>
            </a:r>
            <a:r>
              <a:rPr lang="es-ES" altLang="zh-TW" dirty="0" smtClean="0">
                <a:latin typeface="Calisto MT" pitchFamily="18" charset="0"/>
              </a:rPr>
              <a:t>infante</a:t>
            </a:r>
            <a:r>
              <a:rPr lang="zh-TW" altLang="zh-TW" dirty="0" smtClean="0">
                <a:latin typeface="Calisto MT" pitchFamily="18" charset="0"/>
              </a:rPr>
              <a:t>。</a:t>
            </a:r>
            <a:endParaRPr lang="en-US" altLang="zh-TW" dirty="0" smtClean="0">
              <a:latin typeface="Calisto MT" pitchFamily="18" charset="0"/>
            </a:endParaRPr>
          </a:p>
          <a:p>
            <a:r>
              <a:rPr lang="zh-TW" altLang="en-US" dirty="0" smtClean="0">
                <a:latin typeface="Calisto MT" pitchFamily="18" charset="0"/>
              </a:rPr>
              <a:t>阿斯沱是莫斯科公爵，為避免和塞孟多的「王子」身分混淆，本書提及他時，</a:t>
            </a:r>
            <a:r>
              <a:rPr lang="en-US" altLang="zh-TW" dirty="0" smtClean="0">
                <a:latin typeface="Calisto MT" pitchFamily="18" charset="0"/>
              </a:rPr>
              <a:t>pr</a:t>
            </a:r>
            <a:r>
              <a:rPr lang="es-ES" altLang="zh-TW" dirty="0" err="1" smtClean="0">
                <a:latin typeface="Calisto MT" pitchFamily="18" charset="0"/>
              </a:rPr>
              <a:t>íncipe</a:t>
            </a:r>
            <a:r>
              <a:rPr lang="es-ES" altLang="zh-TW" dirty="0" smtClean="0">
                <a:latin typeface="Calisto MT" pitchFamily="18" charset="0"/>
              </a:rPr>
              <a:t> </a:t>
            </a:r>
            <a:r>
              <a:rPr lang="zh-TW" altLang="en-US" dirty="0" smtClean="0">
                <a:latin typeface="Calisto MT" pitchFamily="18" charset="0"/>
              </a:rPr>
              <a:t>一詞分別譯成「爵爺」或「公爵」。 </a:t>
            </a:r>
            <a:endParaRPr lang="en-US" altLang="zh-TW" dirty="0" smtClean="0">
              <a:latin typeface="Calisto MT" pitchFamily="18" charset="0"/>
            </a:endParaRPr>
          </a:p>
          <a:p>
            <a:endParaRPr lang="zh-TW" altLang="en-US" dirty="0">
              <a:latin typeface="Calisto MT"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0070C0"/>
                </a:solidFill>
              </a:rPr>
              <a:t>潤飾的重要：句序</a:t>
            </a:r>
            <a:endParaRPr lang="zh-TW" altLang="en-US" dirty="0"/>
          </a:p>
        </p:txBody>
      </p:sp>
      <p:sp>
        <p:nvSpPr>
          <p:cNvPr id="3" name="內容版面配置區 2"/>
          <p:cNvSpPr>
            <a:spLocks noGrp="1"/>
          </p:cNvSpPr>
          <p:nvPr>
            <p:ph idx="1"/>
          </p:nvPr>
        </p:nvSpPr>
        <p:spPr/>
        <p:txBody>
          <a:bodyPr/>
          <a:lstStyle/>
          <a:p>
            <a:pPr hangingPunct="0">
              <a:buNone/>
            </a:pPr>
            <a:r>
              <a:rPr lang="zh-TW" altLang="en-US" dirty="0" smtClean="0">
                <a:solidFill>
                  <a:srgbClr val="00B0F0"/>
                </a:solidFill>
              </a:rPr>
              <a:t>凶狠</a:t>
            </a:r>
            <a:r>
              <a:rPr lang="zh-TW" altLang="zh-TW" dirty="0" smtClean="0">
                <a:solidFill>
                  <a:srgbClr val="00B0F0"/>
                </a:solidFill>
              </a:rPr>
              <a:t>的鷲馬</a:t>
            </a:r>
            <a:r>
              <a:rPr lang="es-ES" altLang="zh-TW" dirty="0" smtClean="0">
                <a:solidFill>
                  <a:srgbClr val="00B0F0"/>
                </a:solidFill>
              </a:rPr>
              <a:t> </a:t>
            </a:r>
            <a:r>
              <a:rPr lang="zh-TW" altLang="en-US" dirty="0" smtClean="0">
                <a:solidFill>
                  <a:srgbClr val="00B0F0"/>
                </a:solidFill>
              </a:rPr>
              <a:t> </a:t>
            </a:r>
            <a:r>
              <a:rPr lang="zh-TW" altLang="zh-TW" dirty="0" smtClean="0">
                <a:solidFill>
                  <a:srgbClr val="00B0F0"/>
                </a:solidFill>
              </a:rPr>
              <a:t>你</a:t>
            </a:r>
            <a:r>
              <a:rPr lang="zh-TW" altLang="en-US" dirty="0" smtClean="0">
                <a:solidFill>
                  <a:srgbClr val="00B0F0"/>
                </a:solidFill>
              </a:rPr>
              <a:t>隨風東奔西馳</a:t>
            </a:r>
            <a:r>
              <a:rPr lang="zh-TW" altLang="zh-TW" dirty="0" smtClean="0">
                <a:solidFill>
                  <a:srgbClr val="00B0F0"/>
                </a:solidFill>
              </a:rPr>
              <a:t>！</a:t>
            </a:r>
            <a:endParaRPr lang="en-US" altLang="zh-TW" dirty="0" smtClean="0">
              <a:solidFill>
                <a:srgbClr val="00B0F0"/>
              </a:solidFill>
            </a:endParaRPr>
          </a:p>
          <a:p>
            <a:pPr hangingPunct="0">
              <a:buNone/>
            </a:pPr>
            <a:r>
              <a:rPr lang="zh-TW" altLang="en-US" dirty="0" smtClean="0">
                <a:solidFill>
                  <a:srgbClr val="00B0F0"/>
                </a:solidFill>
              </a:rPr>
              <a:t>何處去？</a:t>
            </a:r>
            <a:r>
              <a:rPr lang="zh-TW" altLang="zh-TW" dirty="0" smtClean="0"/>
              <a:t>失去火燄的光，</a:t>
            </a:r>
            <a:endParaRPr lang="en-US" altLang="zh-TW" dirty="0" smtClean="0"/>
          </a:p>
          <a:p>
            <a:pPr hangingPunct="0">
              <a:buNone/>
            </a:pPr>
            <a:r>
              <a:rPr lang="zh-TW" altLang="zh-TW" dirty="0" smtClean="0"/>
              <a:t>單色的鳥，無鱗的魚，</a:t>
            </a:r>
            <a:endParaRPr lang="en-US" altLang="zh-TW" dirty="0" smtClean="0"/>
          </a:p>
          <a:p>
            <a:pPr hangingPunct="0">
              <a:buNone/>
            </a:pPr>
            <a:r>
              <a:rPr lang="zh-TW" altLang="en-US" dirty="0" smtClean="0"/>
              <a:t>良知</a:t>
            </a:r>
            <a:r>
              <a:rPr lang="zh-TW" altLang="zh-TW" dirty="0" smtClean="0"/>
              <a:t>喪盡的野獸，</a:t>
            </a:r>
            <a:r>
              <a:rPr lang="es-ES" altLang="zh-TW" dirty="0" smtClean="0"/>
              <a:t>				</a:t>
            </a:r>
          </a:p>
          <a:p>
            <a:pPr hangingPunct="0">
              <a:buNone/>
            </a:pPr>
            <a:r>
              <a:rPr lang="zh-TW" altLang="zh-TW" dirty="0" smtClean="0"/>
              <a:t>衝向渾沌的迷宮</a:t>
            </a:r>
            <a:endParaRPr lang="en-US" altLang="zh-TW" dirty="0" smtClean="0"/>
          </a:p>
          <a:p>
            <a:pPr hangingPunct="0">
              <a:buNone/>
            </a:pPr>
            <a:r>
              <a:rPr lang="zh-TW" altLang="zh-TW" dirty="0" smtClean="0"/>
              <a:t>從這些光禿禿岩石</a:t>
            </a:r>
            <a:endParaRPr lang="en-US" altLang="zh-TW" dirty="0" smtClean="0"/>
          </a:p>
          <a:p>
            <a:pPr hangingPunct="0">
              <a:buNone/>
            </a:pPr>
            <a:r>
              <a:rPr lang="zh-TW" altLang="zh-TW" dirty="0" smtClean="0"/>
              <a:t>你狂奔、拖曳、墜下</a:t>
            </a:r>
            <a:r>
              <a:rPr lang="zh-TW" altLang="en-US" dirty="0" smtClean="0"/>
              <a:t>？</a:t>
            </a:r>
            <a:endParaRPr lang="zh-TW" altLang="zh-TW" dirty="0" smtClean="0"/>
          </a:p>
          <a:p>
            <a:pPr>
              <a:buNone/>
            </a:pPr>
            <a:endParaRPr lang="zh-TW" alt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0070C0"/>
                </a:solidFill>
              </a:rPr>
              <a:t>潤飾的重要：句序 </a:t>
            </a:r>
            <a:r>
              <a:rPr lang="en-US" altLang="zh-TW" b="1" dirty="0" smtClean="0">
                <a:solidFill>
                  <a:srgbClr val="0070C0"/>
                </a:solidFill>
              </a:rPr>
              <a:t>2</a:t>
            </a:r>
            <a:endParaRPr lang="zh-TW" altLang="en-US" dirty="0"/>
          </a:p>
        </p:txBody>
      </p:sp>
      <p:sp>
        <p:nvSpPr>
          <p:cNvPr id="3" name="內容版面配置區 2"/>
          <p:cNvSpPr>
            <a:spLocks noGrp="1"/>
          </p:cNvSpPr>
          <p:nvPr>
            <p:ph idx="1"/>
          </p:nvPr>
        </p:nvSpPr>
        <p:spPr/>
        <p:txBody>
          <a:bodyPr/>
          <a:lstStyle/>
          <a:p>
            <a:pPr>
              <a:buNone/>
            </a:pPr>
            <a:r>
              <a:rPr lang="zh-TW" altLang="en-US" b="1" dirty="0" smtClean="0">
                <a:solidFill>
                  <a:srgbClr val="00B050"/>
                </a:solidFill>
                <a:latin typeface="Calisto MT" pitchFamily="18" charset="0"/>
              </a:rPr>
              <a:t>譯無定譯</a:t>
            </a:r>
            <a:r>
              <a:rPr lang="zh-TW" altLang="en-US" dirty="0" smtClean="0">
                <a:latin typeface="Calisto MT" pitchFamily="18" charset="0"/>
              </a:rPr>
              <a:t>，修訂新譯都有其必要。</a:t>
            </a:r>
            <a:endParaRPr lang="en-US" altLang="zh-TW" dirty="0" smtClean="0">
              <a:latin typeface="Calisto MT" pitchFamily="18" charset="0"/>
            </a:endParaRPr>
          </a:p>
          <a:p>
            <a:pPr hangingPunct="0">
              <a:buNone/>
            </a:pPr>
            <a:endParaRPr lang="en-US" altLang="zh-TW" dirty="0" smtClean="0">
              <a:latin typeface="Calisto MT" pitchFamily="18" charset="0"/>
            </a:endParaRPr>
          </a:p>
          <a:p>
            <a:pPr hangingPunct="0">
              <a:buNone/>
            </a:pPr>
            <a:r>
              <a:rPr lang="zh-TW" altLang="zh-TW" dirty="0" smtClean="0">
                <a:solidFill>
                  <a:srgbClr val="00B050"/>
                </a:solidFill>
                <a:latin typeface="Calisto MT" pitchFamily="18" charset="0"/>
              </a:rPr>
              <a:t>狂暴的鷲馬</a:t>
            </a:r>
            <a:r>
              <a:rPr lang="es-ES" altLang="zh-TW" dirty="0" smtClean="0">
                <a:solidFill>
                  <a:srgbClr val="00B050"/>
                </a:solidFill>
                <a:latin typeface="Calisto MT" pitchFamily="18" charset="0"/>
              </a:rPr>
              <a:t> </a:t>
            </a:r>
            <a:r>
              <a:rPr lang="zh-TW" altLang="en-US" dirty="0" smtClean="0">
                <a:solidFill>
                  <a:srgbClr val="00B050"/>
                </a:solidFill>
                <a:latin typeface="Calisto MT" pitchFamily="18" charset="0"/>
              </a:rPr>
              <a:t> </a:t>
            </a:r>
            <a:r>
              <a:rPr lang="zh-TW" altLang="zh-TW" dirty="0" smtClean="0">
                <a:solidFill>
                  <a:srgbClr val="00B050"/>
                </a:solidFill>
                <a:latin typeface="Calisto MT" pitchFamily="18" charset="0"/>
              </a:rPr>
              <a:t>你像疾風般奔騰！</a:t>
            </a:r>
            <a:endParaRPr lang="en-US" altLang="zh-TW" dirty="0" smtClean="0">
              <a:solidFill>
                <a:srgbClr val="00B050"/>
              </a:solidFill>
              <a:latin typeface="Calisto MT" pitchFamily="18" charset="0"/>
            </a:endParaRPr>
          </a:p>
          <a:p>
            <a:pPr hangingPunct="0">
              <a:buNone/>
            </a:pPr>
            <a:r>
              <a:rPr lang="zh-TW" altLang="zh-TW" dirty="0" smtClean="0">
                <a:latin typeface="Calisto MT" pitchFamily="18" charset="0"/>
              </a:rPr>
              <a:t>像失去火燄的光，像單色的鳥，無鱗的魚，</a:t>
            </a:r>
            <a:endParaRPr lang="en-US" altLang="zh-TW" dirty="0" smtClean="0">
              <a:latin typeface="Calisto MT" pitchFamily="18" charset="0"/>
            </a:endParaRPr>
          </a:p>
          <a:p>
            <a:pPr hangingPunct="0">
              <a:buNone/>
            </a:pPr>
            <a:r>
              <a:rPr lang="zh-TW" altLang="zh-TW" dirty="0" smtClean="0">
                <a:latin typeface="Calisto MT" pitchFamily="18" charset="0"/>
              </a:rPr>
              <a:t>像本能喪盡的野獸，</a:t>
            </a:r>
            <a:r>
              <a:rPr lang="es-ES" altLang="zh-TW" dirty="0" smtClean="0">
                <a:latin typeface="Calisto MT" pitchFamily="18" charset="0"/>
              </a:rPr>
              <a:t>				</a:t>
            </a:r>
          </a:p>
          <a:p>
            <a:pPr hangingPunct="0">
              <a:buNone/>
            </a:pPr>
            <a:r>
              <a:rPr lang="zh-TW" altLang="zh-TW" dirty="0" smtClean="0">
                <a:latin typeface="Calisto MT" pitchFamily="18" charset="0"/>
              </a:rPr>
              <a:t>從這些光禿禿岩石中</a:t>
            </a:r>
            <a:r>
              <a:rPr lang="zh-TW" altLang="en-US" dirty="0" smtClean="0">
                <a:latin typeface="Calisto MT" pitchFamily="18" charset="0"/>
              </a:rPr>
              <a:t>  </a:t>
            </a:r>
            <a:endParaRPr lang="en-US" altLang="zh-TW" dirty="0" smtClean="0">
              <a:latin typeface="Calisto MT" pitchFamily="18" charset="0"/>
            </a:endParaRPr>
          </a:p>
          <a:p>
            <a:pPr hangingPunct="0">
              <a:buNone/>
            </a:pPr>
            <a:r>
              <a:rPr lang="zh-TW" altLang="zh-TW" dirty="0" smtClean="0">
                <a:latin typeface="Calisto MT" pitchFamily="18" charset="0"/>
              </a:rPr>
              <a:t>你狂奔、拖曳、墜下</a:t>
            </a:r>
          </a:p>
          <a:p>
            <a:pPr hangingPunct="0">
              <a:buNone/>
            </a:pPr>
            <a:r>
              <a:rPr lang="zh-TW" altLang="zh-TW" dirty="0" smtClean="0">
                <a:latin typeface="Calisto MT" pitchFamily="18" charset="0"/>
              </a:rPr>
              <a:t>衝向那渾沌的迷宮</a:t>
            </a:r>
            <a:r>
              <a:rPr lang="zh-TW" altLang="en-US" dirty="0" smtClean="0">
                <a:latin typeface="Calisto MT" pitchFamily="18" charset="0"/>
              </a:rPr>
              <a:t>  </a:t>
            </a:r>
            <a:r>
              <a:rPr lang="zh-TW" altLang="zh-TW" b="1" dirty="0" smtClean="0">
                <a:solidFill>
                  <a:srgbClr val="00B050"/>
                </a:solidFill>
                <a:latin typeface="Calisto MT" pitchFamily="18" charset="0"/>
              </a:rPr>
              <a:t>你究竟要往何處去？</a:t>
            </a:r>
          </a:p>
          <a:p>
            <a:pPr hangingPunct="0">
              <a:buNone/>
            </a:pPr>
            <a:endParaRPr lang="en-US" altLang="zh-TW" dirty="0" smtClean="0">
              <a:latin typeface="Calisto MT" pitchFamily="18" charset="0"/>
            </a:endParaRPr>
          </a:p>
          <a:p>
            <a:pPr marL="514350" indent="-514350">
              <a:buFont typeface="+mj-lt"/>
              <a:buAutoNum type="arabicPeriod"/>
            </a:pPr>
            <a:endParaRPr lang="en-US" altLang="zh-TW" dirty="0" smtClean="0">
              <a:latin typeface="Calisto MT" pitchFamily="18" charset="0"/>
            </a:endParaRPr>
          </a:p>
          <a:p>
            <a:pPr marL="514350" indent="-514350">
              <a:buFont typeface="+mj-lt"/>
              <a:buAutoNum type="arabicPeriod"/>
            </a:pPr>
            <a:endParaRPr lang="zh-TW" altLang="en-US" dirty="0">
              <a:latin typeface="Calisto MT" pitchFamily="18" charset="0"/>
            </a:endParaRPr>
          </a:p>
        </p:txBody>
      </p:sp>
      <p:pic>
        <p:nvPicPr>
          <p:cNvPr id="5" name="句序138613680721611.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4" cstate="print"/>
          <a:stretch>
            <a:fillRect/>
          </a:stretch>
        </p:blipFill>
        <p:spPr>
          <a:xfrm>
            <a:off x="7092280" y="620688"/>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8350"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fontScale="90000"/>
          </a:bodyPr>
          <a:lstStyle/>
          <a:p>
            <a:pPr fontAlgn="auto">
              <a:spcAft>
                <a:spcPts val="0"/>
              </a:spcAft>
              <a:defRPr/>
            </a:pPr>
            <a:r>
              <a:rPr lang="en-US" altLang="zh-TW" sz="5300" b="1" dirty="0" smtClean="0"/>
              <a:t/>
            </a:r>
            <a:br>
              <a:rPr lang="en-US" altLang="zh-TW" sz="5300" b="1" dirty="0" smtClean="0"/>
            </a:br>
            <a:r>
              <a:rPr lang="zh-TW" altLang="en-US" sz="5400" b="1" dirty="0" smtClean="0">
                <a:solidFill>
                  <a:srgbClr val="00B050"/>
                </a:solidFill>
              </a:rPr>
              <a:t>卡爾德隆其人其事</a:t>
            </a:r>
            <a:r>
              <a:rPr lang="en-US" altLang="zh-TW" sz="5400" b="1" dirty="0" smtClean="0"/>
              <a:t/>
            </a:r>
            <a:br>
              <a:rPr lang="en-US" altLang="zh-TW" sz="5400" b="1" dirty="0" smtClean="0"/>
            </a:br>
            <a:r>
              <a:rPr lang="en-US" altLang="zh-TW" b="1" dirty="0" smtClean="0"/>
              <a:t/>
            </a:r>
            <a:br>
              <a:rPr lang="en-US" altLang="zh-TW" b="1" dirty="0" smtClean="0"/>
            </a:br>
            <a:endParaRPr lang="zh-TW" altLang="en-US" dirty="0"/>
          </a:p>
        </p:txBody>
      </p:sp>
      <p:sp>
        <p:nvSpPr>
          <p:cNvPr id="4099" name="內容版面配置區 2"/>
          <p:cNvSpPr>
            <a:spLocks noGrp="1"/>
          </p:cNvSpPr>
          <p:nvPr>
            <p:ph idx="1"/>
          </p:nvPr>
        </p:nvSpPr>
        <p:spPr/>
        <p:txBody>
          <a:bodyPr/>
          <a:lstStyle/>
          <a:p>
            <a:r>
              <a:rPr lang="zh-TW" altLang="en-US" sz="5400" b="1" dirty="0" smtClean="0"/>
              <a:t>身世可憐</a:t>
            </a:r>
            <a:endParaRPr lang="en-US" altLang="zh-TW" sz="5400" b="1" dirty="0" smtClean="0"/>
          </a:p>
          <a:p>
            <a:r>
              <a:rPr lang="zh-TW" altLang="en-US" sz="5400" b="1" dirty="0" smtClean="0"/>
              <a:t>身份多重</a:t>
            </a:r>
            <a:endParaRPr lang="en-US" altLang="zh-TW" sz="5400" b="1" dirty="0" smtClean="0"/>
          </a:p>
          <a:p>
            <a:r>
              <a:rPr lang="zh-TW" altLang="en-US" sz="5400" b="1" dirty="0" smtClean="0"/>
              <a:t>戲劇成就</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0070C0"/>
                </a:solidFill>
              </a:rPr>
              <a:t>潤飾的重要：語氣</a:t>
            </a:r>
            <a:endParaRPr lang="zh-TW" altLang="en-US" b="1" dirty="0">
              <a:solidFill>
                <a:srgbClr val="0070C0"/>
              </a:solidFill>
            </a:endParaRPr>
          </a:p>
        </p:txBody>
      </p:sp>
      <p:sp>
        <p:nvSpPr>
          <p:cNvPr id="3" name="內容版面配置區 2"/>
          <p:cNvSpPr>
            <a:spLocks noGrp="1"/>
          </p:cNvSpPr>
          <p:nvPr>
            <p:ph idx="1"/>
          </p:nvPr>
        </p:nvSpPr>
        <p:spPr/>
        <p:txBody>
          <a:bodyPr/>
          <a:lstStyle/>
          <a:p>
            <a:pPr>
              <a:buNone/>
            </a:pPr>
            <a:r>
              <a:rPr lang="zh-TW" altLang="en-US" dirty="0" smtClean="0"/>
              <a:t>柯：你想要甚麼？</a:t>
            </a:r>
            <a:r>
              <a:rPr lang="en-US" altLang="zh-TW" dirty="0" smtClean="0"/>
              <a:t>	</a:t>
            </a:r>
          </a:p>
          <a:p>
            <a:pPr>
              <a:buNone/>
            </a:pPr>
            <a:r>
              <a:rPr lang="zh-TW" altLang="en-US" dirty="0" smtClean="0"/>
              <a:t>駱：我死好了。</a:t>
            </a:r>
            <a:endParaRPr lang="en-US" altLang="zh-TW" dirty="0" smtClean="0"/>
          </a:p>
          <a:p>
            <a:pPr>
              <a:buNone/>
            </a:pPr>
            <a:r>
              <a:rPr lang="zh-TW" altLang="en-US" dirty="0" smtClean="0"/>
              <a:t>柯：但願只是氣話。</a:t>
            </a:r>
            <a:r>
              <a:rPr lang="en-US" altLang="zh-TW" dirty="0" smtClean="0"/>
              <a:t>	</a:t>
            </a:r>
            <a:r>
              <a:rPr lang="en-US" altLang="zh-TW" dirty="0" smtClean="0">
                <a:solidFill>
                  <a:srgbClr val="0070C0"/>
                </a:solidFill>
              </a:rPr>
              <a:t>/</a:t>
            </a:r>
            <a:r>
              <a:rPr lang="zh-TW" altLang="en-US" dirty="0" smtClean="0">
                <a:solidFill>
                  <a:srgbClr val="0070C0"/>
                </a:solidFill>
              </a:rPr>
              <a:t>啊！萬念俱灰。</a:t>
            </a:r>
            <a:endParaRPr lang="en-US" altLang="zh-TW" dirty="0" smtClean="0">
              <a:solidFill>
                <a:srgbClr val="0070C0"/>
              </a:solidFill>
            </a:endParaRPr>
          </a:p>
          <a:p>
            <a:pPr>
              <a:buNone/>
            </a:pPr>
            <a:r>
              <a:rPr lang="zh-TW" altLang="en-US" dirty="0" smtClean="0"/>
              <a:t>駱：名節事大。</a:t>
            </a:r>
            <a:endParaRPr lang="en-US" altLang="zh-TW" dirty="0" smtClean="0"/>
          </a:p>
          <a:p>
            <a:pPr>
              <a:buNone/>
            </a:pPr>
            <a:r>
              <a:rPr lang="zh-TW" altLang="en-US" dirty="0" smtClean="0"/>
              <a:t>柯：</a:t>
            </a:r>
            <a:r>
              <a:rPr lang="zh-TW" altLang="en-US" dirty="0" smtClean="0">
                <a:solidFill>
                  <a:srgbClr val="FF0000"/>
                </a:solidFill>
              </a:rPr>
              <a:t>錯誤</a:t>
            </a:r>
            <a:r>
              <a:rPr lang="zh-TW" altLang="en-US" dirty="0" smtClean="0"/>
              <a:t>。</a:t>
            </a:r>
            <a:r>
              <a:rPr lang="en-US" altLang="zh-TW" dirty="0" smtClean="0"/>
              <a:t>	/</a:t>
            </a:r>
            <a:r>
              <a:rPr lang="zh-TW" altLang="en-US" dirty="0" smtClean="0"/>
              <a:t>愚蠢</a:t>
            </a:r>
            <a:r>
              <a:rPr lang="en-US" altLang="zh-TW" dirty="0" smtClean="0"/>
              <a:t>	</a:t>
            </a:r>
            <a:r>
              <a:rPr lang="en-US" altLang="zh-TW" dirty="0" smtClean="0">
                <a:solidFill>
                  <a:srgbClr val="0070C0"/>
                </a:solidFill>
              </a:rPr>
              <a:t>/</a:t>
            </a:r>
            <a:r>
              <a:rPr lang="zh-TW" altLang="en-US" dirty="0" smtClean="0">
                <a:solidFill>
                  <a:srgbClr val="0070C0"/>
                </a:solidFill>
              </a:rPr>
              <a:t>胡塗</a:t>
            </a:r>
            <a:r>
              <a:rPr lang="zh-TW" altLang="en-US" dirty="0" smtClean="0"/>
              <a:t>。</a:t>
            </a:r>
            <a:endParaRPr lang="en-US" altLang="zh-TW" dirty="0" smtClean="0"/>
          </a:p>
          <a:p>
            <a:pPr>
              <a:buNone/>
            </a:pPr>
            <a:r>
              <a:rPr lang="zh-TW" altLang="en-US" dirty="0" smtClean="0"/>
              <a:t>駱：勇氣。</a:t>
            </a:r>
            <a:endParaRPr lang="en-US" altLang="zh-TW" dirty="0" smtClean="0"/>
          </a:p>
          <a:p>
            <a:pPr>
              <a:buNone/>
            </a:pPr>
            <a:r>
              <a:rPr lang="zh-TW" altLang="en-US" dirty="0" smtClean="0"/>
              <a:t>柯：總之，</a:t>
            </a:r>
            <a:r>
              <a:rPr lang="zh-TW" altLang="en-US" dirty="0" smtClean="0">
                <a:solidFill>
                  <a:srgbClr val="FF0000"/>
                </a:solidFill>
              </a:rPr>
              <a:t>你沒把盲目的情緒控制</a:t>
            </a:r>
            <a:r>
              <a:rPr lang="zh-TW" altLang="en-US" dirty="0" smtClean="0"/>
              <a:t>？</a:t>
            </a:r>
            <a:endParaRPr lang="en-US" altLang="zh-TW" dirty="0" smtClean="0"/>
          </a:p>
          <a:p>
            <a:pPr>
              <a:buNone/>
            </a:pPr>
            <a:r>
              <a:rPr lang="zh-TW" altLang="en-US" dirty="0" smtClean="0"/>
              <a:t>         </a:t>
            </a:r>
            <a:r>
              <a:rPr lang="en-US" altLang="zh-TW" dirty="0" smtClean="0"/>
              <a:t>/</a:t>
            </a:r>
            <a:r>
              <a:rPr lang="zh-TW" altLang="en-US" dirty="0" smtClean="0">
                <a:solidFill>
                  <a:srgbClr val="0070C0"/>
                </a:solidFill>
              </a:rPr>
              <a:t>說來，妳太癡情，放不下。</a:t>
            </a:r>
            <a:r>
              <a:rPr lang="zh-TW" altLang="en-US" dirty="0" smtClean="0"/>
              <a:t>（頁</a:t>
            </a:r>
            <a:r>
              <a:rPr lang="en-US" altLang="zh-TW" dirty="0" smtClean="0"/>
              <a:t>175-176</a:t>
            </a:r>
            <a:r>
              <a:rPr lang="zh-TW" altLang="en-US" dirty="0" smtClean="0"/>
              <a:t>）</a:t>
            </a:r>
            <a:r>
              <a:rPr lang="en-US" altLang="zh-TW" dirty="0" smtClean="0"/>
              <a:t>	</a:t>
            </a:r>
          </a:p>
          <a:p>
            <a:pPr>
              <a:buNone/>
            </a:pPr>
            <a:endParaRPr lang="en-US" altLang="zh-TW" dirty="0" smtClean="0"/>
          </a:p>
          <a:p>
            <a:pPr>
              <a:buNone/>
            </a:pPr>
            <a:endParaRPr lang="zh-TW" alt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0070C0"/>
                </a:solidFill>
              </a:rPr>
              <a:t>潤飾的重要：前段原文</a:t>
            </a:r>
            <a:endParaRPr lang="zh-TW" altLang="en-US" dirty="0"/>
          </a:p>
        </p:txBody>
      </p:sp>
      <p:sp>
        <p:nvSpPr>
          <p:cNvPr id="3" name="內容版面配置區 2"/>
          <p:cNvSpPr>
            <a:spLocks noGrp="1"/>
          </p:cNvSpPr>
          <p:nvPr>
            <p:ph idx="1"/>
          </p:nvPr>
        </p:nvSpPr>
        <p:spPr/>
        <p:txBody>
          <a:bodyPr/>
          <a:lstStyle/>
          <a:p>
            <a:r>
              <a:rPr lang="en-US" altLang="zh-TW" dirty="0" smtClean="0">
                <a:latin typeface="Calisto MT" pitchFamily="18" charset="0"/>
              </a:rPr>
              <a:t>C:</a:t>
            </a:r>
            <a:r>
              <a:rPr lang="zh-TW" altLang="en-US" dirty="0" smtClean="0">
                <a:latin typeface="Calisto MT" pitchFamily="18" charset="0"/>
              </a:rPr>
              <a:t>  </a:t>
            </a:r>
            <a:r>
              <a:rPr lang="es-ES" altLang="zh-TW" dirty="0" smtClean="0">
                <a:latin typeface="Calisto MT" pitchFamily="18" charset="0"/>
              </a:rPr>
              <a:t>	¿Qué intentas?</a:t>
            </a:r>
          </a:p>
          <a:p>
            <a:r>
              <a:rPr lang="es-ES" altLang="zh-TW" dirty="0" smtClean="0">
                <a:latin typeface="Calisto MT" pitchFamily="18" charset="0"/>
              </a:rPr>
              <a:t>R:  	</a:t>
            </a:r>
            <a:r>
              <a:rPr lang="es-ES" altLang="zh-TW" i="1" dirty="0" smtClean="0">
                <a:latin typeface="Calisto MT" pitchFamily="18" charset="0"/>
              </a:rPr>
              <a:t>Mi muerte.</a:t>
            </a:r>
          </a:p>
          <a:p>
            <a:r>
              <a:rPr lang="es-ES" altLang="zh-TW" dirty="0" smtClean="0">
                <a:latin typeface="Calisto MT" pitchFamily="18" charset="0"/>
              </a:rPr>
              <a:t>C:  	</a:t>
            </a:r>
            <a:r>
              <a:rPr lang="es-ES" altLang="zh-TW" dirty="0" smtClean="0">
                <a:solidFill>
                  <a:srgbClr val="C00000"/>
                </a:solidFill>
                <a:latin typeface="Calisto MT" pitchFamily="18" charset="0"/>
              </a:rPr>
              <a:t>Mira que eso es despecho.</a:t>
            </a:r>
          </a:p>
          <a:p>
            <a:r>
              <a:rPr lang="es-ES" altLang="zh-TW" dirty="0" smtClean="0">
                <a:latin typeface="Calisto MT" pitchFamily="18" charset="0"/>
              </a:rPr>
              <a:t>R:   	</a:t>
            </a:r>
            <a:r>
              <a:rPr lang="es-ES" altLang="zh-TW" i="1" dirty="0" smtClean="0">
                <a:latin typeface="Calisto MT" pitchFamily="18" charset="0"/>
              </a:rPr>
              <a:t>Es honor.</a:t>
            </a:r>
          </a:p>
          <a:p>
            <a:r>
              <a:rPr lang="es-ES" altLang="zh-TW" dirty="0" smtClean="0">
                <a:latin typeface="Calisto MT" pitchFamily="18" charset="0"/>
              </a:rPr>
              <a:t>C:   	</a:t>
            </a:r>
            <a:r>
              <a:rPr lang="es-ES" altLang="zh-TW" dirty="0" smtClean="0">
                <a:solidFill>
                  <a:srgbClr val="C00000"/>
                </a:solidFill>
                <a:latin typeface="Calisto MT" pitchFamily="18" charset="0"/>
              </a:rPr>
              <a:t>Es desatino.</a:t>
            </a:r>
          </a:p>
          <a:p>
            <a:r>
              <a:rPr lang="es-ES" altLang="zh-TW" dirty="0" smtClean="0">
                <a:latin typeface="Calisto MT" pitchFamily="18" charset="0"/>
              </a:rPr>
              <a:t>R:   	</a:t>
            </a:r>
            <a:r>
              <a:rPr lang="es-ES" altLang="zh-TW" i="1" dirty="0" smtClean="0">
                <a:latin typeface="Calisto MT" pitchFamily="18" charset="0"/>
              </a:rPr>
              <a:t>Es valor.</a:t>
            </a:r>
          </a:p>
          <a:p>
            <a:r>
              <a:rPr lang="es-ES" altLang="zh-TW" dirty="0" smtClean="0">
                <a:latin typeface="Calisto MT" pitchFamily="18" charset="0"/>
              </a:rPr>
              <a:t>C:   	</a:t>
            </a:r>
            <a:r>
              <a:rPr lang="es-ES" altLang="zh-TW" dirty="0" smtClean="0">
                <a:solidFill>
                  <a:srgbClr val="C00000"/>
                </a:solidFill>
                <a:latin typeface="Calisto MT" pitchFamily="18" charset="0"/>
              </a:rPr>
              <a:t>En fin, ¿qué no se da medio a tu 		ciega  pasión?</a:t>
            </a:r>
          </a:p>
          <a:p>
            <a:endParaRPr lang="zh-TW" altLang="en-US" dirty="0">
              <a:latin typeface="Calisto MT"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0070C0"/>
                </a:solidFill>
              </a:rPr>
              <a:t>潤飾的重要</a:t>
            </a:r>
            <a:endParaRPr lang="zh-TW" altLang="en-US" dirty="0"/>
          </a:p>
        </p:txBody>
      </p:sp>
      <p:sp>
        <p:nvSpPr>
          <p:cNvPr id="3" name="內容版面配置區 2"/>
          <p:cNvSpPr>
            <a:spLocks noGrp="1"/>
          </p:cNvSpPr>
          <p:nvPr>
            <p:ph idx="1"/>
          </p:nvPr>
        </p:nvSpPr>
        <p:spPr/>
        <p:txBody>
          <a:bodyPr/>
          <a:lstStyle/>
          <a:p>
            <a:r>
              <a:rPr lang="zh-TW" altLang="en-US" dirty="0" smtClean="0"/>
              <a:t>潤飾，不僅是單詞、整句、句序或倒裝等等；最重要恐怕還是：字裡行間的弦外之音，原文的風格和氣勢。有些情景無論鮮明或晦暗，要用另一種文字呈現，或許還有可能；但意境，那些言外之意，那些不易捉摸的內涵， 譯者有時即使花再多時間，也還是掌握不了、拿捏不定。譯者除了努力再努力，常常也無可奈何。</a:t>
            </a:r>
            <a:endParaRPr lang="zh-TW" altLang="en-US" dirty="0"/>
          </a:p>
        </p:txBody>
      </p:sp>
      <p:pic>
        <p:nvPicPr>
          <p:cNvPr id="6" name="潤飾的重要.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4" cstate="print"/>
          <a:stretch>
            <a:fillRect/>
          </a:stretch>
        </p:blipFill>
        <p:spPr>
          <a:xfrm>
            <a:off x="6084168" y="620688"/>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3035"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0070C0"/>
                </a:solidFill>
              </a:rPr>
              <a:t>譯者的快樂</a:t>
            </a:r>
            <a:endParaRPr lang="zh-TW" altLang="en-US" b="1" dirty="0">
              <a:solidFill>
                <a:srgbClr val="0070C0"/>
              </a:solidFill>
            </a:endParaRPr>
          </a:p>
        </p:txBody>
      </p:sp>
      <p:sp>
        <p:nvSpPr>
          <p:cNvPr id="3" name="內容版面配置區 2"/>
          <p:cNvSpPr>
            <a:spLocks noGrp="1"/>
          </p:cNvSpPr>
          <p:nvPr>
            <p:ph idx="1"/>
          </p:nvPr>
        </p:nvSpPr>
        <p:spPr/>
        <p:txBody>
          <a:bodyPr/>
          <a:lstStyle/>
          <a:p>
            <a:r>
              <a:rPr lang="zh-TW" altLang="en-US" dirty="0" smtClean="0"/>
              <a:t>翻譯時，常不自覺地和劇中人物融合，感同身受。比如塞孟多在地牢中鐐銬上身，哀嘆自己：比鳥兒魚兒，我心縱然更良善、本能也更好、自由的意願更高，活力也更充沛，為什麼卻只有更少的自由？（頁</a:t>
            </a:r>
            <a:r>
              <a:rPr lang="en-US" altLang="zh-TW" dirty="0" smtClean="0"/>
              <a:t>15-17</a:t>
            </a:r>
            <a:r>
              <a:rPr lang="zh-TW" altLang="en-US" dirty="0" smtClean="0"/>
              <a:t>）</a:t>
            </a:r>
            <a:endParaRPr lang="en-US" altLang="zh-TW" dirty="0" smtClean="0"/>
          </a:p>
          <a:p>
            <a:r>
              <a:rPr lang="zh-TW" altLang="en-US" dirty="0" smtClean="0"/>
              <a:t>而最令我感動的是第三幕第十場駱少樂自述身世，同時要求塞孟多為她出面討回名節卻遭拒的場景（頁</a:t>
            </a:r>
            <a:r>
              <a:rPr lang="en-US" altLang="zh-TW" dirty="0" smtClean="0"/>
              <a:t>180-196</a:t>
            </a:r>
            <a:r>
              <a:rPr lang="zh-TW" altLang="en-US" dirty="0" smtClean="0"/>
              <a:t>），實在讓人為之鼻酸。</a:t>
            </a:r>
            <a:endParaRPr lang="zh-TW" altLang="en-US" dirty="0"/>
          </a:p>
        </p:txBody>
      </p:sp>
      <p:pic>
        <p:nvPicPr>
          <p:cNvPr id="6" name="潤飾的重要.wav">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6" cstate="print"/>
          <a:stretch>
            <a:fillRect/>
          </a:stretch>
        </p:blipFill>
        <p:spPr>
          <a:xfrm>
            <a:off x="4449763" y="3306763"/>
            <a:ext cx="244475" cy="244475"/>
          </a:xfrm>
          <a:prstGeom prst="rect">
            <a:avLst/>
          </a:prstGeom>
        </p:spPr>
      </p:pic>
      <p:pic>
        <p:nvPicPr>
          <p:cNvPr id="7" name="譯者的快樂.wav">
            <a:hlinkClick r:id="" action="ppaction://media"/>
          </p:cNvPr>
          <p:cNvPicPr>
            <a:picLocks noChangeAspect="1"/>
          </p:cNvPicPr>
          <p:nvPr>
            <a:audioFile r:link="rId4"/>
            <p:extLst>
              <p:ext uri="{DAA4B4D4-6D71-4841-9C94-3DE7FCFB9230}">
                <p14:media xmlns:p14="http://schemas.microsoft.com/office/powerpoint/2010/main" r:link="rId3"/>
              </p:ext>
            </p:extLst>
          </p:nvPr>
        </p:nvPicPr>
        <p:blipFill>
          <a:blip r:embed="rId6" cstate="print"/>
          <a:stretch>
            <a:fillRect/>
          </a:stretch>
        </p:blipFill>
        <p:spPr>
          <a:xfrm>
            <a:off x="6084168" y="620688"/>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3035"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33115" fill="hold"/>
                                        <p:tgtEl>
                                          <p:spTgt spid="7"/>
                                        </p:tgtEl>
                                      </p:cBhvr>
                                    </p:cmd>
                                  </p:childTnLst>
                                </p:cTn>
                              </p:par>
                            </p:childTnLst>
                          </p:cTn>
                        </p:par>
                      </p:childTnLst>
                    </p:cTn>
                  </p:par>
                </p:childTnLst>
              </p:cTn>
              <p:nextCondLst>
                <p:cond evt="onClick" delay="0">
                  <p:tgtEl>
                    <p:spTgt spid="7"/>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suee"/>
          <p:cNvPicPr>
            <a:picLocks noChangeAspect="1" noChangeArrowheads="1"/>
          </p:cNvPicPr>
          <p:nvPr/>
        </p:nvPicPr>
        <p:blipFill>
          <a:blip r:embed="rId3">
            <a:extLst>
              <a:ext uri="{28A0092B-C50C-407E-A947-70E740481C1C}">
                <a14:useLocalDpi xmlns:a14="http://schemas.microsoft.com/office/drawing/2010/main" val="0"/>
              </a:ext>
            </a:extLst>
          </a:blip>
          <a:srcRect r="1167" b="116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ctrTitle"/>
          </p:nvPr>
        </p:nvSpPr>
        <p:spPr>
          <a:xfrm>
            <a:off x="1187450" y="2133600"/>
            <a:ext cx="7772400" cy="1470025"/>
          </a:xfrm>
        </p:spPr>
        <p:txBody>
          <a:bodyPr/>
          <a:lstStyle/>
          <a:p>
            <a:pPr eaLnBrk="1" hangingPunct="1"/>
            <a:r>
              <a:rPr kumimoji="0" lang="en-US" altLang="zh-TW" smtClean="0">
                <a:solidFill>
                  <a:srgbClr val="FFFF00"/>
                </a:solidFill>
              </a:rPr>
              <a:t>《</a:t>
            </a:r>
            <a:r>
              <a:rPr kumimoji="0" lang="zh-TW" altLang="en-US" smtClean="0">
                <a:solidFill>
                  <a:srgbClr val="FFFF00"/>
                </a:solidFill>
                <a:ea typeface="標楷體" panose="03000509000000000000" pitchFamily="65" charset="-120"/>
              </a:rPr>
              <a:t>人</a:t>
            </a:r>
            <a:r>
              <a:rPr lang="zh-TW" altLang="en-US" smtClean="0">
                <a:solidFill>
                  <a:srgbClr val="FFFF00"/>
                </a:solidFill>
                <a:ea typeface="標楷體" panose="03000509000000000000" pitchFamily="65" charset="-120"/>
              </a:rPr>
              <a:t>生如夢</a:t>
            </a:r>
            <a:r>
              <a:rPr lang="en-US" altLang="zh-TW" smtClean="0">
                <a:solidFill>
                  <a:srgbClr val="FFFF00"/>
                </a:solidFill>
              </a:rPr>
              <a:t>》</a:t>
            </a:r>
            <a:br>
              <a:rPr lang="en-US" altLang="zh-TW" smtClean="0">
                <a:solidFill>
                  <a:srgbClr val="FFFF00"/>
                </a:solidFill>
              </a:rPr>
            </a:br>
            <a:r>
              <a:rPr lang="en-US" altLang="zh-TW" smtClean="0">
                <a:solidFill>
                  <a:srgbClr val="FFFF00"/>
                </a:solidFill>
              </a:rPr>
              <a:t>(</a:t>
            </a:r>
            <a:r>
              <a:rPr lang="en-US" altLang="zh-TW" i="1" smtClean="0">
                <a:solidFill>
                  <a:srgbClr val="FFFF00"/>
                </a:solidFill>
              </a:rPr>
              <a:t>La vida es su</a:t>
            </a:r>
            <a:r>
              <a:rPr lang="es-ES" altLang="zh-TW" i="1" smtClean="0">
                <a:solidFill>
                  <a:srgbClr val="FFFF00"/>
                </a:solidFill>
              </a:rPr>
              <a:t>eño</a:t>
            </a:r>
            <a:r>
              <a:rPr lang="es-ES" altLang="zh-TW" smtClean="0">
                <a:solidFill>
                  <a:srgbClr val="FFFF00"/>
                </a:solidFill>
              </a:rPr>
              <a:t>)</a:t>
            </a:r>
            <a:endParaRPr lang="en-US" altLang="zh-TW" smtClean="0">
              <a:solidFill>
                <a:srgbClr val="FFFF00"/>
              </a:solidFill>
            </a:endParaRPr>
          </a:p>
        </p:txBody>
      </p:sp>
      <p:sp>
        <p:nvSpPr>
          <p:cNvPr id="2052" name="Rectangle 3"/>
          <p:cNvSpPr>
            <a:spLocks noGrp="1" noChangeArrowheads="1"/>
          </p:cNvSpPr>
          <p:nvPr>
            <p:ph type="subTitle" idx="1"/>
          </p:nvPr>
        </p:nvSpPr>
        <p:spPr>
          <a:xfrm>
            <a:off x="1476375" y="4365625"/>
            <a:ext cx="6400800" cy="1752600"/>
          </a:xfrm>
        </p:spPr>
        <p:txBody>
          <a:bodyPr/>
          <a:lstStyle/>
          <a:p>
            <a:pPr eaLnBrk="1" hangingPunct="1"/>
            <a:r>
              <a:rPr lang="zh-TW" altLang="en-US" sz="2400" smtClean="0">
                <a:solidFill>
                  <a:srgbClr val="FFFF00"/>
                </a:solidFill>
                <a:ea typeface="標楷體" panose="03000509000000000000" pitchFamily="65" charset="-120"/>
              </a:rPr>
              <a:t>楊瓊瑩</a:t>
            </a:r>
          </a:p>
          <a:p>
            <a:pPr eaLnBrk="1" hangingPunct="1"/>
            <a:r>
              <a:rPr lang="zh-TW" altLang="en-US" sz="2400" smtClean="0">
                <a:solidFill>
                  <a:srgbClr val="FFFF00"/>
                </a:solidFill>
                <a:ea typeface="標楷體" panose="03000509000000000000" pitchFamily="65" charset="-120"/>
              </a:rPr>
              <a:t>政治大學歐洲語文學系西班牙語教授</a:t>
            </a:r>
          </a:p>
          <a:p>
            <a:pPr eaLnBrk="1" hangingPunct="1"/>
            <a:r>
              <a:rPr lang="en-US" altLang="zh-TW" sz="2400" smtClean="0">
                <a:solidFill>
                  <a:srgbClr val="FFFF00"/>
                </a:solidFill>
                <a:ea typeface="標楷體" panose="03000509000000000000" pitchFamily="65" charset="-120"/>
              </a:rPr>
              <a:t>102(2013/12/4)</a:t>
            </a:r>
            <a:r>
              <a:rPr lang="zh-TW" altLang="en-US" sz="2400" smtClean="0">
                <a:solidFill>
                  <a:srgbClr val="FFFF00"/>
                </a:solidFill>
                <a:ea typeface="標楷體" panose="03000509000000000000" pitchFamily="65" charset="-120"/>
              </a:rPr>
              <a:t>年度國科會經典譯注系列講座</a:t>
            </a:r>
          </a:p>
        </p:txBody>
      </p:sp>
    </p:spTree>
    <p:extLst>
      <p:ext uri="{BB962C8B-B14F-4D97-AF65-F5344CB8AC3E}">
        <p14:creationId xmlns:p14="http://schemas.microsoft.com/office/powerpoint/2010/main" val="422541786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2"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1" name="Rectangle 3"/>
          <p:cNvSpPr>
            <a:spLocks noGrp="1" noChangeArrowheads="1"/>
          </p:cNvSpPr>
          <p:nvPr>
            <p:ph type="title"/>
          </p:nvPr>
        </p:nvSpPr>
        <p:spPr/>
        <p:txBody>
          <a:bodyPr/>
          <a:lstStyle/>
          <a:p>
            <a:pPr eaLnBrk="1" hangingPunct="1"/>
            <a:r>
              <a:rPr lang="zh-TW" altLang="en-US" i="1" smtClean="0"/>
              <a:t>L</a:t>
            </a:r>
            <a:r>
              <a:rPr lang="en-US" altLang="zh-TW" i="1" smtClean="0"/>
              <a:t>a vida es </a:t>
            </a:r>
            <a:r>
              <a:rPr lang="es-ES" altLang="zh-TW" i="1" smtClean="0"/>
              <a:t>sueño</a:t>
            </a:r>
            <a:r>
              <a:rPr lang="zh-TW" altLang="zh-TW" smtClean="0">
                <a:latin typeface="標楷體" panose="03000509000000000000" pitchFamily="65" charset="-120"/>
                <a:ea typeface="標楷體" panose="03000509000000000000" pitchFamily="65" charset="-120"/>
              </a:rPr>
              <a:t>原文</a:t>
            </a:r>
          </a:p>
        </p:txBody>
      </p:sp>
      <p:pic>
        <p:nvPicPr>
          <p:cNvPr id="73745" name="Picture 17" descr="Pedro_Calderón_de_la_Barca_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557338"/>
            <a:ext cx="1871663" cy="2663825"/>
          </a:xfrm>
          <a:prstGeom prst="rect">
            <a:avLst/>
          </a:prstGeom>
          <a:noFill/>
          <a:extLst>
            <a:ext uri="{909E8E84-426E-40DD-AFC4-6F175D3DCCD1}">
              <a14:hiddenFill xmlns:a14="http://schemas.microsoft.com/office/drawing/2010/main">
                <a:solidFill>
                  <a:srgbClr val="FFFFFF"/>
                </a:solidFill>
              </a14:hiddenFill>
            </a:ext>
          </a:extLst>
        </p:spPr>
      </p:pic>
      <p:sp>
        <p:nvSpPr>
          <p:cNvPr id="73746" name="Text Box 18"/>
          <p:cNvSpPr txBox="1">
            <a:spLocks noChangeArrowheads="1"/>
          </p:cNvSpPr>
          <p:nvPr/>
        </p:nvSpPr>
        <p:spPr bwMode="auto">
          <a:xfrm>
            <a:off x="323850" y="4437063"/>
            <a:ext cx="25923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TW"/>
              <a:t>Pedro </a:t>
            </a:r>
            <a:r>
              <a:rPr lang="es-ES" altLang="zh-TW"/>
              <a:t>Calderón de la Barca (1600-1681)</a:t>
            </a:r>
            <a:endParaRPr lang="zh-TW" altLang="en-US"/>
          </a:p>
        </p:txBody>
      </p:sp>
      <p:pic>
        <p:nvPicPr>
          <p:cNvPr id="73747" name="Picture 19" descr="la-vida-es-sueno-97884376009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6238" y="1628775"/>
            <a:ext cx="1871662" cy="3114675"/>
          </a:xfrm>
          <a:prstGeom prst="rect">
            <a:avLst/>
          </a:prstGeom>
          <a:noFill/>
          <a:extLst>
            <a:ext uri="{909E8E84-426E-40DD-AFC4-6F175D3DCCD1}">
              <a14:hiddenFill xmlns:a14="http://schemas.microsoft.com/office/drawing/2010/main">
                <a:solidFill>
                  <a:srgbClr val="FFFFFF"/>
                </a:solidFill>
              </a14:hiddenFill>
            </a:ext>
          </a:extLst>
        </p:spPr>
      </p:pic>
      <p:pic>
        <p:nvPicPr>
          <p:cNvPr id="73748" name="Picture 20" descr="Portada-libro-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32363" y="1628775"/>
            <a:ext cx="1871662" cy="3095625"/>
          </a:xfrm>
          <a:prstGeom prst="rect">
            <a:avLst/>
          </a:prstGeom>
          <a:noFill/>
          <a:extLst>
            <a:ext uri="{909E8E84-426E-40DD-AFC4-6F175D3DCCD1}">
              <a14:hiddenFill xmlns:a14="http://schemas.microsoft.com/office/drawing/2010/main">
                <a:solidFill>
                  <a:srgbClr val="FFFFFF"/>
                </a:solidFill>
              </a14:hiddenFill>
            </a:ext>
          </a:extLst>
        </p:spPr>
      </p:pic>
      <p:pic>
        <p:nvPicPr>
          <p:cNvPr id="73749" name="Picture 21" descr="978849740410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19925" y="1628775"/>
            <a:ext cx="1763713" cy="3095625"/>
          </a:xfrm>
          <a:prstGeom prst="rect">
            <a:avLst/>
          </a:prstGeom>
          <a:noFill/>
          <a:extLst>
            <a:ext uri="{909E8E84-426E-40DD-AFC4-6F175D3DCCD1}">
              <a14:hiddenFill xmlns:a14="http://schemas.microsoft.com/office/drawing/2010/main">
                <a:solidFill>
                  <a:srgbClr val="FFFFFF"/>
                </a:solidFill>
              </a14:hiddenFill>
            </a:ext>
          </a:extLst>
        </p:spPr>
      </p:pic>
      <p:sp>
        <p:nvSpPr>
          <p:cNvPr id="73750" name="Text Box 22"/>
          <p:cNvSpPr txBox="1">
            <a:spLocks noChangeArrowheads="1"/>
          </p:cNvSpPr>
          <p:nvPr/>
        </p:nvSpPr>
        <p:spPr bwMode="auto">
          <a:xfrm>
            <a:off x="539750" y="5661025"/>
            <a:ext cx="8208963" cy="91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TW" sz="900"/>
              <a:t>Fuente: </a:t>
            </a:r>
          </a:p>
          <a:p>
            <a:r>
              <a:rPr lang="en-US" altLang="zh-TW" sz="900"/>
              <a:t>1.</a:t>
            </a:r>
            <a:r>
              <a:rPr lang="en-US" altLang="zh-TW" sz="900">
                <a:hlinkClick r:id="rId7"/>
              </a:rPr>
              <a:t>http://www.catedra.com/cgigeneral/newFichaProducto.pl?obrcod=1373032&amp;id_sello_editorial_web=01</a:t>
            </a:r>
            <a:endParaRPr lang="en-US" altLang="zh-TW" sz="900"/>
          </a:p>
          <a:p>
            <a:r>
              <a:rPr lang="en-US" altLang="zh-TW" sz="900"/>
              <a:t>2.</a:t>
            </a:r>
            <a:r>
              <a:rPr lang="en-US" altLang="zh-TW" sz="900">
                <a:hlinkClick r:id="rId8"/>
              </a:rPr>
              <a:t>http://www.castalia.es/libros/libros_personas.php?idp=1507&amp;p=Ruano+de+la+Haza%2C+Jos%C3%A9+Mar%C3%ADa</a:t>
            </a:r>
            <a:endParaRPr lang="en-US" altLang="zh-TW" sz="900"/>
          </a:p>
          <a:p>
            <a:r>
              <a:rPr lang="en-US" altLang="zh-TW" sz="900"/>
              <a:t>3.http://parnaseo2.uv.es/blogtheatrica/?page_id=39</a:t>
            </a:r>
          </a:p>
          <a:p>
            <a:r>
              <a:rPr lang="en-US" altLang="zh-TW"/>
              <a:t>             </a:t>
            </a:r>
          </a:p>
        </p:txBody>
      </p:sp>
    </p:spTree>
    <p:extLst>
      <p:ext uri="{BB962C8B-B14F-4D97-AF65-F5344CB8AC3E}">
        <p14:creationId xmlns:p14="http://schemas.microsoft.com/office/powerpoint/2010/main" val="172501103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2"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79" name="Rectangle 3"/>
          <p:cNvSpPr>
            <a:spLocks noGrp="1" noChangeArrowheads="1"/>
          </p:cNvSpPr>
          <p:nvPr>
            <p:ph type="title" idx="4294967295"/>
          </p:nvPr>
        </p:nvSpPr>
        <p:spPr/>
        <p:txBody>
          <a:bodyPr/>
          <a:lstStyle/>
          <a:p>
            <a:pPr eaLnBrk="1" hangingPunct="1"/>
            <a:r>
              <a:rPr lang="zh-TW" altLang="en-US" i="1" smtClean="0"/>
              <a:t>L</a:t>
            </a:r>
            <a:r>
              <a:rPr lang="en-US" altLang="zh-TW" i="1" smtClean="0"/>
              <a:t>a vida es </a:t>
            </a:r>
            <a:r>
              <a:rPr lang="es-ES" altLang="zh-TW" i="1" smtClean="0"/>
              <a:t>sueño</a:t>
            </a:r>
            <a:r>
              <a:rPr lang="zh-TW" altLang="es-ES" smtClean="0">
                <a:latin typeface="標楷體" panose="03000509000000000000" pitchFamily="65" charset="-120"/>
                <a:ea typeface="標楷體" panose="03000509000000000000" pitchFamily="65" charset="-120"/>
              </a:rPr>
              <a:t>譯本</a:t>
            </a:r>
            <a:endParaRPr lang="zh-TW" altLang="zh-TW" smtClean="0">
              <a:latin typeface="標楷體" panose="03000509000000000000" pitchFamily="65" charset="-120"/>
              <a:ea typeface="標楷體" panose="03000509000000000000" pitchFamily="65" charset="-120"/>
            </a:endParaRPr>
          </a:p>
        </p:txBody>
      </p:sp>
      <p:sp>
        <p:nvSpPr>
          <p:cNvPr id="75780" name="Rectangle 4"/>
          <p:cNvSpPr>
            <a:spLocks noGrp="1" noChangeArrowheads="1"/>
          </p:cNvSpPr>
          <p:nvPr>
            <p:ph type="body" idx="4294967295"/>
          </p:nvPr>
        </p:nvSpPr>
        <p:spPr/>
        <p:txBody>
          <a:bodyPr/>
          <a:lstStyle/>
          <a:p>
            <a:pPr eaLnBrk="1" hangingPunct="1"/>
            <a:endParaRPr lang="zh-TW" altLang="zh-TW" smtClean="0"/>
          </a:p>
        </p:txBody>
      </p:sp>
      <p:pic>
        <p:nvPicPr>
          <p:cNvPr id="75781" name="Picture 5" descr="LifeIsADream_William Col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50" y="1125538"/>
            <a:ext cx="2058988" cy="2952750"/>
          </a:xfrm>
          <a:prstGeom prst="rect">
            <a:avLst/>
          </a:prstGeom>
          <a:noFill/>
          <a:extLst>
            <a:ext uri="{909E8E84-426E-40DD-AFC4-6F175D3DCCD1}">
              <a14:hiddenFill xmlns:a14="http://schemas.microsoft.com/office/drawing/2010/main">
                <a:solidFill>
                  <a:srgbClr val="FFFFFF"/>
                </a:solidFill>
              </a14:hiddenFill>
            </a:ext>
          </a:extLst>
        </p:spPr>
      </p:pic>
      <p:pic>
        <p:nvPicPr>
          <p:cNvPr id="75782" name="Picture 6" descr="elizabeth huberma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463" y="1196975"/>
            <a:ext cx="1906587" cy="3024188"/>
          </a:xfrm>
          <a:prstGeom prst="rect">
            <a:avLst/>
          </a:prstGeom>
          <a:noFill/>
          <a:extLst>
            <a:ext uri="{909E8E84-426E-40DD-AFC4-6F175D3DCCD1}">
              <a14:hiddenFill xmlns:a14="http://schemas.microsoft.com/office/drawing/2010/main">
                <a:solidFill>
                  <a:srgbClr val="FFFFFF"/>
                </a:solidFill>
              </a14:hiddenFill>
            </a:ext>
          </a:extLst>
        </p:spPr>
      </p:pic>
      <p:pic>
        <p:nvPicPr>
          <p:cNvPr id="75783" name="Picture 7" descr="51EubW3Fy9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6375" y="3573463"/>
            <a:ext cx="28575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75784" name="Picture 8" descr="B00020676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80063" y="3644900"/>
            <a:ext cx="2028825" cy="2881313"/>
          </a:xfrm>
          <a:prstGeom prst="rect">
            <a:avLst/>
          </a:prstGeom>
          <a:noFill/>
          <a:extLst>
            <a:ext uri="{909E8E84-426E-40DD-AFC4-6F175D3DCCD1}">
              <a14:hiddenFill xmlns:a14="http://schemas.microsoft.com/office/drawing/2010/main">
                <a:solidFill>
                  <a:srgbClr val="FFFFFF"/>
                </a:solidFill>
              </a14:hiddenFill>
            </a:ext>
          </a:extLst>
        </p:spPr>
      </p:pic>
      <p:sp>
        <p:nvSpPr>
          <p:cNvPr id="75785" name="Text Box 9"/>
          <p:cNvSpPr txBox="1">
            <a:spLocks noChangeArrowheads="1"/>
          </p:cNvSpPr>
          <p:nvPr/>
        </p:nvSpPr>
        <p:spPr bwMode="auto">
          <a:xfrm>
            <a:off x="2843213" y="2349500"/>
            <a:ext cx="15128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TW" altLang="en-US" sz="1200">
                <a:latin typeface="標楷體" panose="03000509000000000000" pitchFamily="65" charset="-120"/>
                <a:ea typeface="標楷體" panose="03000509000000000000" pitchFamily="65" charset="-120"/>
              </a:rPr>
              <a:t>譯者：</a:t>
            </a:r>
            <a:r>
              <a:rPr lang="en-US" altLang="zh-TW" sz="1200">
                <a:latin typeface="Times New Roman" panose="02020603050405020304" pitchFamily="18" charset="0"/>
                <a:ea typeface="標楷體" panose="03000509000000000000" pitchFamily="65" charset="-120"/>
              </a:rPr>
              <a:t>W. Colford</a:t>
            </a:r>
          </a:p>
        </p:txBody>
      </p:sp>
      <p:sp>
        <p:nvSpPr>
          <p:cNvPr id="75786" name="Text Box 10"/>
          <p:cNvSpPr txBox="1">
            <a:spLocks noChangeArrowheads="1"/>
          </p:cNvSpPr>
          <p:nvPr/>
        </p:nvSpPr>
        <p:spPr bwMode="auto">
          <a:xfrm>
            <a:off x="6608763" y="2420938"/>
            <a:ext cx="25352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TW" altLang="en-US" sz="1200">
                <a:latin typeface="標楷體" panose="03000509000000000000" pitchFamily="65" charset="-120"/>
                <a:ea typeface="標楷體" panose="03000509000000000000" pitchFamily="65" charset="-120"/>
              </a:rPr>
              <a:t>譯者：</a:t>
            </a:r>
            <a:r>
              <a:rPr lang="en-US" altLang="zh-TW" sz="1200">
                <a:latin typeface="Times New Roman" panose="02020603050405020304" pitchFamily="18" charset="0"/>
                <a:ea typeface="標楷體" panose="03000509000000000000" pitchFamily="65" charset="-120"/>
              </a:rPr>
              <a:t>Edward&amp; Elizabeth Huberman</a:t>
            </a:r>
          </a:p>
        </p:txBody>
      </p:sp>
      <p:sp>
        <p:nvSpPr>
          <p:cNvPr id="75787" name="Text Box 11"/>
          <p:cNvSpPr txBox="1">
            <a:spLocks noChangeArrowheads="1"/>
          </p:cNvSpPr>
          <p:nvPr/>
        </p:nvSpPr>
        <p:spPr bwMode="auto">
          <a:xfrm>
            <a:off x="4140200" y="4941888"/>
            <a:ext cx="12509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TW" altLang="en-US" sz="1200">
                <a:ea typeface="標楷體" panose="03000509000000000000" pitchFamily="65" charset="-120"/>
              </a:rPr>
              <a:t>譯者：高橋正武</a:t>
            </a:r>
          </a:p>
        </p:txBody>
      </p:sp>
      <p:sp>
        <p:nvSpPr>
          <p:cNvPr id="75788" name="Text Box 12"/>
          <p:cNvSpPr txBox="1">
            <a:spLocks noChangeArrowheads="1"/>
          </p:cNvSpPr>
          <p:nvPr/>
        </p:nvSpPr>
        <p:spPr bwMode="auto">
          <a:xfrm>
            <a:off x="7667625" y="5013325"/>
            <a:ext cx="10985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TW" altLang="en-US" sz="1200">
                <a:ea typeface="標楷體" panose="03000509000000000000" pitchFamily="65" charset="-120"/>
              </a:rPr>
              <a:t>譯者：曾茂川</a:t>
            </a:r>
          </a:p>
        </p:txBody>
      </p:sp>
    </p:spTree>
    <p:extLst>
      <p:ext uri="{BB962C8B-B14F-4D97-AF65-F5344CB8AC3E}">
        <p14:creationId xmlns:p14="http://schemas.microsoft.com/office/powerpoint/2010/main" val="127138094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p:cNvSpPr>
            <a:spLocks noGrp="1" noChangeArrowheads="1"/>
          </p:cNvSpPr>
          <p:nvPr>
            <p:ph type="title"/>
          </p:nvPr>
        </p:nvSpPr>
        <p:spPr/>
        <p:txBody>
          <a:bodyPr/>
          <a:lstStyle/>
          <a:p>
            <a:pPr eaLnBrk="1" hangingPunct="1"/>
            <a:r>
              <a:rPr kumimoji="0" lang="en-US" altLang="zh-TW" smtClean="0"/>
              <a:t>《</a:t>
            </a:r>
            <a:r>
              <a:rPr kumimoji="0" lang="zh-TW" altLang="en-US" smtClean="0">
                <a:ea typeface="標楷體" panose="03000509000000000000" pitchFamily="65" charset="-120"/>
              </a:rPr>
              <a:t>人</a:t>
            </a:r>
            <a:r>
              <a:rPr lang="zh-TW" altLang="en-US" smtClean="0">
                <a:ea typeface="標楷體" panose="03000509000000000000" pitchFamily="65" charset="-120"/>
              </a:rPr>
              <a:t>生如夢</a:t>
            </a:r>
            <a:r>
              <a:rPr lang="en-US" altLang="zh-TW" smtClean="0"/>
              <a:t>》</a:t>
            </a:r>
            <a:r>
              <a:rPr lang="zh-TW" altLang="en-US" smtClean="0">
                <a:ea typeface="標楷體" panose="03000509000000000000" pitchFamily="65" charset="-120"/>
              </a:rPr>
              <a:t>中譯導讀</a:t>
            </a:r>
          </a:p>
        </p:txBody>
      </p:sp>
      <p:sp>
        <p:nvSpPr>
          <p:cNvPr id="3076" name="Rectangle 3"/>
          <p:cNvSpPr>
            <a:spLocks noGrp="1" noChangeArrowheads="1"/>
          </p:cNvSpPr>
          <p:nvPr>
            <p:ph type="body" idx="1"/>
          </p:nvPr>
        </p:nvSpPr>
        <p:spPr/>
        <p:txBody>
          <a:bodyPr/>
          <a:lstStyle/>
          <a:p>
            <a:pPr>
              <a:buFont typeface="Wingdings" panose="05000000000000000000" pitchFamily="2" charset="2"/>
              <a:buChar char="u"/>
            </a:pPr>
            <a:r>
              <a:rPr lang="zh-TW" altLang="en-US" smtClean="0">
                <a:ea typeface="標楷體" panose="03000509000000000000" pitchFamily="65" charset="-120"/>
              </a:rPr>
              <a:t>十六世紀西班牙戲劇</a:t>
            </a:r>
          </a:p>
          <a:p>
            <a:pPr lvl="1"/>
            <a:r>
              <a:rPr lang="zh-TW" altLang="en-US" smtClean="0">
                <a:ea typeface="標楷體" panose="03000509000000000000" pitchFamily="65" charset="-120"/>
              </a:rPr>
              <a:t>戲劇發展穩定，具有多樣性的類型：「聖禮劇」</a:t>
            </a:r>
            <a:r>
              <a:rPr lang="en-US" altLang="zh-TW" smtClean="0">
                <a:ea typeface="標楷體" panose="03000509000000000000" pitchFamily="65" charset="-120"/>
              </a:rPr>
              <a:t>(auto sacramental)</a:t>
            </a:r>
            <a:r>
              <a:rPr lang="zh-TW" altLang="en-US" smtClean="0">
                <a:ea typeface="標楷體" panose="03000509000000000000" pitchFamily="65" charset="-120"/>
              </a:rPr>
              <a:t>、「幕間劇」</a:t>
            </a:r>
            <a:r>
              <a:rPr lang="en-US" altLang="zh-TW" smtClean="0">
                <a:ea typeface="標楷體" panose="03000509000000000000" pitchFamily="65" charset="-120"/>
              </a:rPr>
              <a:t>(entrem</a:t>
            </a:r>
            <a:r>
              <a:rPr lang="es-ES" altLang="zh-TW" smtClean="0">
                <a:ea typeface="標楷體" panose="03000509000000000000" pitchFamily="65" charset="-120"/>
              </a:rPr>
              <a:t>és)</a:t>
            </a:r>
            <a:r>
              <a:rPr lang="zh-TW" altLang="es-ES" smtClean="0">
                <a:ea typeface="標楷體" panose="03000509000000000000" pitchFamily="65" charset="-120"/>
              </a:rPr>
              <a:t>、喜劇等。</a:t>
            </a:r>
          </a:p>
          <a:p>
            <a:pPr lvl="1"/>
            <a:r>
              <a:rPr lang="zh-TW" altLang="es-ES" smtClean="0">
                <a:ea typeface="標楷體" panose="03000509000000000000" pitchFamily="65" charset="-120"/>
              </a:rPr>
              <a:t>大眾化的通俗戲劇與古典戲劇</a:t>
            </a:r>
          </a:p>
          <a:p>
            <a:pPr lvl="1">
              <a:buFontTx/>
              <a:buNone/>
            </a:pPr>
            <a:endParaRPr lang="zh-TW" altLang="es-ES" smtClean="0">
              <a:ea typeface="標楷體" panose="03000509000000000000" pitchFamily="65" charset="-120"/>
            </a:endParaRPr>
          </a:p>
          <a:p>
            <a:pPr eaLnBrk="1" hangingPunct="1"/>
            <a:endParaRPr lang="zh-TW" altLang="zh-TW" smtClean="0"/>
          </a:p>
        </p:txBody>
      </p:sp>
    </p:spTree>
    <p:extLst>
      <p:ext uri="{BB962C8B-B14F-4D97-AF65-F5344CB8AC3E}">
        <p14:creationId xmlns:p14="http://schemas.microsoft.com/office/powerpoint/2010/main" val="73579676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9"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2"/>
          <p:cNvSpPr>
            <a:spLocks noGrp="1" noChangeArrowheads="1"/>
          </p:cNvSpPr>
          <p:nvPr>
            <p:ph type="title"/>
          </p:nvPr>
        </p:nvSpPr>
        <p:spPr/>
        <p:txBody>
          <a:bodyPr/>
          <a:lstStyle/>
          <a:p>
            <a:pPr eaLnBrk="1" hangingPunct="1"/>
            <a:r>
              <a:rPr kumimoji="0" lang="en-US" altLang="zh-TW" smtClean="0"/>
              <a:t>《</a:t>
            </a:r>
            <a:r>
              <a:rPr kumimoji="0" lang="zh-TW" altLang="en-US" smtClean="0">
                <a:ea typeface="標楷體" panose="03000509000000000000" pitchFamily="65" charset="-120"/>
              </a:rPr>
              <a:t>人</a:t>
            </a:r>
            <a:r>
              <a:rPr lang="zh-TW" altLang="en-US" smtClean="0">
                <a:ea typeface="標楷體" panose="03000509000000000000" pitchFamily="65" charset="-120"/>
              </a:rPr>
              <a:t>生如夢</a:t>
            </a:r>
            <a:r>
              <a:rPr lang="en-US" altLang="zh-TW" smtClean="0"/>
              <a:t>》</a:t>
            </a:r>
            <a:r>
              <a:rPr lang="zh-TW" altLang="en-US" smtClean="0">
                <a:ea typeface="標楷體" panose="03000509000000000000" pitchFamily="65" charset="-120"/>
              </a:rPr>
              <a:t>中譯導讀</a:t>
            </a:r>
          </a:p>
        </p:txBody>
      </p:sp>
      <p:sp>
        <p:nvSpPr>
          <p:cNvPr id="4100" name="Rectangle 3"/>
          <p:cNvSpPr>
            <a:spLocks noGrp="1" noChangeArrowheads="1"/>
          </p:cNvSpPr>
          <p:nvPr>
            <p:ph type="body" idx="1"/>
          </p:nvPr>
        </p:nvSpPr>
        <p:spPr/>
        <p:txBody>
          <a:bodyPr/>
          <a:lstStyle/>
          <a:p>
            <a:pPr>
              <a:buFont typeface="Wingdings" panose="05000000000000000000" pitchFamily="2" charset="2"/>
              <a:buChar char="u"/>
            </a:pPr>
            <a:r>
              <a:rPr lang="zh-TW" altLang="en-US" sz="2800" smtClean="0">
                <a:ea typeface="標楷體" panose="03000509000000000000" pitchFamily="65" charset="-120"/>
              </a:rPr>
              <a:t>西班牙黃金時代</a:t>
            </a:r>
            <a:r>
              <a:rPr lang="en-US" altLang="zh-TW" sz="2800" smtClean="0">
                <a:ea typeface="標楷體" panose="03000509000000000000" pitchFamily="65" charset="-120"/>
              </a:rPr>
              <a:t>(Golden Age)</a:t>
            </a:r>
            <a:r>
              <a:rPr lang="zh-TW" altLang="en-US" sz="2800" smtClean="0">
                <a:ea typeface="標楷體" panose="03000509000000000000" pitchFamily="65" charset="-120"/>
              </a:rPr>
              <a:t>文學：介於</a:t>
            </a:r>
            <a:r>
              <a:rPr lang="en-US" altLang="zh-TW" sz="2800" smtClean="0">
                <a:ea typeface="標楷體" panose="03000509000000000000" pitchFamily="65" charset="-120"/>
              </a:rPr>
              <a:t>1616</a:t>
            </a:r>
            <a:r>
              <a:rPr lang="zh-TW" altLang="en-US" sz="2800" smtClean="0">
                <a:ea typeface="標楷體" panose="03000509000000000000" pitchFamily="65" charset="-120"/>
              </a:rPr>
              <a:t>年（塞萬提斯逝世）及</a:t>
            </a:r>
            <a:r>
              <a:rPr lang="en-US" altLang="zh-TW" sz="2800" smtClean="0">
                <a:ea typeface="標楷體" panose="03000509000000000000" pitchFamily="65" charset="-120"/>
              </a:rPr>
              <a:t>1681</a:t>
            </a:r>
            <a:r>
              <a:rPr lang="zh-TW" altLang="en-US" sz="2800" smtClean="0">
                <a:ea typeface="標楷體" panose="03000509000000000000" pitchFamily="65" charset="-120"/>
              </a:rPr>
              <a:t>年（卡爾德隆逝世</a:t>
            </a:r>
            <a:r>
              <a:rPr lang="en-US" altLang="zh-TW" sz="2800" smtClean="0">
                <a:ea typeface="標楷體" panose="03000509000000000000" pitchFamily="65" charset="-120"/>
              </a:rPr>
              <a:t>)</a:t>
            </a:r>
          </a:p>
          <a:p>
            <a:pPr>
              <a:buFont typeface="Wingdings" panose="05000000000000000000" pitchFamily="2" charset="2"/>
              <a:buChar char="u"/>
            </a:pPr>
            <a:r>
              <a:rPr kumimoji="0" lang="zh-TW" altLang="en-US" sz="2800" smtClean="0">
                <a:ea typeface="標楷體" panose="03000509000000000000" pitchFamily="65" charset="-120"/>
              </a:rPr>
              <a:t>西班牙十七世紀戲劇為黃金時代之文學顛峰</a:t>
            </a:r>
          </a:p>
          <a:p>
            <a:pPr>
              <a:buFont typeface="Wingdings" panose="05000000000000000000" pitchFamily="2" charset="2"/>
              <a:buChar char="u"/>
            </a:pPr>
            <a:r>
              <a:rPr kumimoji="0" lang="zh-TW" altLang="en-US" sz="2800" smtClean="0">
                <a:ea typeface="標楷體" panose="03000509000000000000" pitchFamily="65" charset="-120"/>
              </a:rPr>
              <a:t>洛貝</a:t>
            </a:r>
            <a:r>
              <a:rPr kumimoji="0" lang="en-US" altLang="zh-TW" sz="2800" smtClean="0">
                <a:ea typeface="標楷體" panose="03000509000000000000" pitchFamily="65" charset="-120"/>
              </a:rPr>
              <a:t>‧</a:t>
            </a:r>
            <a:r>
              <a:rPr kumimoji="0" lang="zh-TW" altLang="en-US" sz="2800" smtClean="0">
                <a:ea typeface="標楷體" panose="03000509000000000000" pitchFamily="65" charset="-120"/>
              </a:rPr>
              <a:t>德</a:t>
            </a:r>
            <a:r>
              <a:rPr kumimoji="0" lang="en-US" altLang="zh-TW" sz="2800" smtClean="0">
                <a:ea typeface="標楷體" panose="03000509000000000000" pitchFamily="65" charset="-120"/>
              </a:rPr>
              <a:t>‧</a:t>
            </a:r>
            <a:r>
              <a:rPr kumimoji="0" lang="zh-TW" altLang="en-US" sz="2800" smtClean="0">
                <a:ea typeface="標楷體" panose="03000509000000000000" pitchFamily="65" charset="-120"/>
              </a:rPr>
              <a:t>維加</a:t>
            </a:r>
            <a:r>
              <a:rPr kumimoji="0" lang="en-US" altLang="zh-TW" sz="2800" smtClean="0">
                <a:ea typeface="標楷體" panose="03000509000000000000" pitchFamily="65" charset="-120"/>
              </a:rPr>
              <a:t>(Félix Lope de Vega Caprio, 1652-1635):</a:t>
            </a:r>
            <a:r>
              <a:rPr kumimoji="0" lang="zh-TW" altLang="en-US" sz="2800" smtClean="0">
                <a:ea typeface="標楷體" panose="03000509000000000000" pitchFamily="65" charset="-120"/>
              </a:rPr>
              <a:t>撰述</a:t>
            </a:r>
            <a:r>
              <a:rPr kumimoji="0" lang="en-US" altLang="zh-TW" sz="2800" smtClean="0">
                <a:ea typeface="標楷體" panose="03000509000000000000" pitchFamily="65" charset="-120"/>
              </a:rPr>
              <a:t>〈</a:t>
            </a:r>
            <a:r>
              <a:rPr kumimoji="0" lang="zh-TW" altLang="en-US" sz="2800" smtClean="0">
                <a:ea typeface="標楷體" panose="03000509000000000000" pitchFamily="65" charset="-120"/>
              </a:rPr>
              <a:t>當代編劇新技巧</a:t>
            </a:r>
            <a:r>
              <a:rPr kumimoji="0" lang="en-US" altLang="zh-TW" sz="2800" smtClean="0">
                <a:ea typeface="標楷體" panose="03000509000000000000" pitchFamily="65" charset="-120"/>
              </a:rPr>
              <a:t>〉(</a:t>
            </a:r>
            <a:r>
              <a:rPr kumimoji="0" lang="en-US" altLang="zh-TW" sz="2800" i="1" smtClean="0">
                <a:ea typeface="標楷體" panose="03000509000000000000" pitchFamily="65" charset="-120"/>
              </a:rPr>
              <a:t>Arte nuevo de hacer comedias en este tiempo</a:t>
            </a:r>
            <a:r>
              <a:rPr kumimoji="0" lang="en-US" altLang="zh-TW" sz="2800" smtClean="0">
                <a:ea typeface="標楷體" panose="03000509000000000000" pitchFamily="65" charset="-120"/>
              </a:rPr>
              <a:t>, 1609) </a:t>
            </a:r>
            <a:r>
              <a:rPr kumimoji="0" lang="zh-TW" altLang="en-US" sz="2800" smtClean="0">
                <a:ea typeface="標楷體" panose="03000509000000000000" pitchFamily="65" charset="-120"/>
              </a:rPr>
              <a:t>，</a:t>
            </a:r>
            <a:r>
              <a:rPr kumimoji="0" lang="zh-TW" altLang="es-ES" sz="2800" smtClean="0">
                <a:ea typeface="標楷體" panose="03000509000000000000" pitchFamily="65" charset="-120"/>
              </a:rPr>
              <a:t>重新界定「喜劇」的功能，延續西班牙文化傳統，創新西班牙戲劇的創作準則，達到娛樂觀眾之效。</a:t>
            </a:r>
            <a:endParaRPr kumimoji="0" lang="en-US" altLang="zh-TW" sz="2800" smtClean="0">
              <a:ea typeface="標楷體" panose="03000509000000000000" pitchFamily="65" charset="-120"/>
            </a:endParaRPr>
          </a:p>
          <a:p>
            <a:pPr eaLnBrk="1" hangingPunct="1"/>
            <a:endParaRPr lang="zh-TW" altLang="zh-TW" sz="2800" smtClean="0"/>
          </a:p>
        </p:txBody>
      </p:sp>
    </p:spTree>
    <p:extLst>
      <p:ext uri="{BB962C8B-B14F-4D97-AF65-F5344CB8AC3E}">
        <p14:creationId xmlns:p14="http://schemas.microsoft.com/office/powerpoint/2010/main" val="272163873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7" name="Rectangle 3"/>
          <p:cNvSpPr>
            <a:spLocks noGrp="1" noChangeArrowheads="1"/>
          </p:cNvSpPr>
          <p:nvPr>
            <p:ph type="title" idx="4294967295"/>
          </p:nvPr>
        </p:nvSpPr>
        <p:spPr/>
        <p:txBody>
          <a:bodyPr/>
          <a:lstStyle/>
          <a:p>
            <a:pPr eaLnBrk="1" hangingPunct="1"/>
            <a:r>
              <a:rPr kumimoji="0" lang="en-US" altLang="zh-TW" smtClean="0"/>
              <a:t>《</a:t>
            </a:r>
            <a:r>
              <a:rPr kumimoji="0" lang="zh-TW" altLang="en-US" smtClean="0">
                <a:ea typeface="標楷體" panose="03000509000000000000" pitchFamily="65" charset="-120"/>
              </a:rPr>
              <a:t>人</a:t>
            </a:r>
            <a:r>
              <a:rPr lang="zh-TW" altLang="en-US" smtClean="0">
                <a:ea typeface="標楷體" panose="03000509000000000000" pitchFamily="65" charset="-120"/>
              </a:rPr>
              <a:t>生如夢</a:t>
            </a:r>
            <a:r>
              <a:rPr lang="en-US" altLang="zh-TW" smtClean="0"/>
              <a:t>》</a:t>
            </a:r>
            <a:r>
              <a:rPr lang="zh-TW" altLang="en-US" smtClean="0">
                <a:ea typeface="標楷體" panose="03000509000000000000" pitchFamily="65" charset="-120"/>
              </a:rPr>
              <a:t>中譯導讀</a:t>
            </a:r>
            <a:endParaRPr lang="zh-TW" altLang="zh-TW" smtClean="0">
              <a:ea typeface="標楷體" panose="03000509000000000000" pitchFamily="65" charset="-120"/>
            </a:endParaRPr>
          </a:p>
        </p:txBody>
      </p:sp>
      <p:sp>
        <p:nvSpPr>
          <p:cNvPr id="67588" name="Rectangle 4"/>
          <p:cNvSpPr>
            <a:spLocks noGrp="1" noChangeArrowheads="1"/>
          </p:cNvSpPr>
          <p:nvPr>
            <p:ph type="body" idx="4294967295"/>
          </p:nvPr>
        </p:nvSpPr>
        <p:spPr/>
        <p:txBody>
          <a:bodyPr/>
          <a:lstStyle/>
          <a:p>
            <a:pPr>
              <a:lnSpc>
                <a:spcPct val="80000"/>
              </a:lnSpc>
              <a:buFont typeface="Wingdings" panose="05000000000000000000" pitchFamily="2" charset="2"/>
              <a:buChar char="u"/>
            </a:pPr>
            <a:r>
              <a:rPr lang="zh-TW" altLang="en-US" sz="2800" smtClean="0">
                <a:ea typeface="標楷體" panose="03000509000000000000" pitchFamily="65" charset="-120"/>
              </a:rPr>
              <a:t>卡爾德隆</a:t>
            </a:r>
            <a:r>
              <a:rPr lang="en-US" altLang="zh-TW" sz="2800" smtClean="0">
                <a:ea typeface="標楷體" panose="03000509000000000000" pitchFamily="65" charset="-120"/>
              </a:rPr>
              <a:t>(Pedro de </a:t>
            </a:r>
            <a:r>
              <a:rPr lang="es-ES" altLang="zh-TW" sz="2800" smtClean="0">
                <a:ea typeface="標楷體" panose="03000509000000000000" pitchFamily="65" charset="-120"/>
              </a:rPr>
              <a:t>Calderón, 1600-1681)</a:t>
            </a:r>
            <a:r>
              <a:rPr lang="zh-TW" altLang="es-ES" sz="2800" smtClean="0">
                <a:ea typeface="標楷體" panose="03000509000000000000" pitchFamily="65" charset="-120"/>
              </a:rPr>
              <a:t>的作品</a:t>
            </a:r>
            <a:r>
              <a:rPr kumimoji="0" lang="en-US" altLang="zh-TW" sz="2800" smtClean="0">
                <a:ea typeface="標楷體" panose="03000509000000000000" pitchFamily="65" charset="-120"/>
              </a:rPr>
              <a:t>《</a:t>
            </a:r>
            <a:r>
              <a:rPr kumimoji="0" lang="zh-TW" altLang="en-US" sz="2800" smtClean="0">
                <a:ea typeface="標楷體" panose="03000509000000000000" pitchFamily="65" charset="-120"/>
              </a:rPr>
              <a:t>人</a:t>
            </a:r>
            <a:r>
              <a:rPr lang="zh-TW" altLang="en-US" sz="2800" smtClean="0">
                <a:ea typeface="標楷體" panose="03000509000000000000" pitchFamily="65" charset="-120"/>
              </a:rPr>
              <a:t>生如夢</a:t>
            </a:r>
            <a:r>
              <a:rPr lang="en-US" altLang="zh-TW" sz="2800" smtClean="0">
                <a:ea typeface="標楷體" panose="03000509000000000000" pitchFamily="65" charset="-120"/>
              </a:rPr>
              <a:t>》(</a:t>
            </a:r>
            <a:r>
              <a:rPr lang="es-ES" altLang="zh-TW" sz="2800" i="1" smtClean="0">
                <a:ea typeface="標楷體" panose="03000509000000000000" pitchFamily="65" charset="-120"/>
              </a:rPr>
              <a:t>La vida es sueño</a:t>
            </a:r>
            <a:r>
              <a:rPr lang="es-ES" altLang="zh-TW" sz="2800" smtClean="0">
                <a:ea typeface="標楷體" panose="03000509000000000000" pitchFamily="65" charset="-120"/>
              </a:rPr>
              <a:t>, 1635)</a:t>
            </a:r>
            <a:r>
              <a:rPr lang="zh-TW" altLang="es-ES" sz="2800" smtClean="0">
                <a:ea typeface="標楷體" panose="03000509000000000000" pitchFamily="65" charset="-120"/>
              </a:rPr>
              <a:t>大致依循</a:t>
            </a:r>
            <a:r>
              <a:rPr kumimoji="0" lang="zh-TW" altLang="en-US" sz="2800" smtClean="0">
                <a:ea typeface="標楷體" panose="03000509000000000000" pitchFamily="65" charset="-120"/>
              </a:rPr>
              <a:t>維加的</a:t>
            </a:r>
            <a:r>
              <a:rPr kumimoji="0" lang="en-US" altLang="zh-TW" sz="2800" smtClean="0">
                <a:ea typeface="標楷體" panose="03000509000000000000" pitchFamily="65" charset="-120"/>
              </a:rPr>
              <a:t>〈</a:t>
            </a:r>
            <a:r>
              <a:rPr kumimoji="0" lang="zh-TW" altLang="en-US" sz="2800" smtClean="0">
                <a:ea typeface="標楷體" panose="03000509000000000000" pitchFamily="65" charset="-120"/>
              </a:rPr>
              <a:t>當代編劇新技巧</a:t>
            </a:r>
            <a:r>
              <a:rPr kumimoji="0" lang="en-US" altLang="zh-TW" sz="2800" smtClean="0">
                <a:ea typeface="標楷體" panose="03000509000000000000" pitchFamily="65" charset="-120"/>
              </a:rPr>
              <a:t>〉</a:t>
            </a:r>
            <a:r>
              <a:rPr kumimoji="0" lang="zh-TW" altLang="en-US" sz="2800" smtClean="0">
                <a:ea typeface="標楷體" panose="03000509000000000000" pitchFamily="65" charset="-120"/>
              </a:rPr>
              <a:t>所提出的編劇準則：</a:t>
            </a:r>
          </a:p>
          <a:p>
            <a:pPr lvl="1">
              <a:lnSpc>
                <a:spcPct val="80000"/>
              </a:lnSpc>
            </a:pPr>
            <a:r>
              <a:rPr kumimoji="0" lang="zh-TW" altLang="en-US" sz="2400" smtClean="0">
                <a:ea typeface="標楷體" panose="03000509000000000000" pitchFamily="65" charset="-120"/>
              </a:rPr>
              <a:t>劇作具有娛樂、教化的功能。</a:t>
            </a:r>
          </a:p>
          <a:p>
            <a:pPr lvl="1">
              <a:lnSpc>
                <a:spcPct val="80000"/>
              </a:lnSpc>
            </a:pPr>
            <a:r>
              <a:rPr kumimoji="0" lang="zh-TW" altLang="en-US" sz="2400" smtClean="0">
                <a:ea typeface="標楷體" panose="03000509000000000000" pitchFamily="65" charset="-120"/>
              </a:rPr>
              <a:t>結構上遵循三一律的古典規範</a:t>
            </a:r>
            <a:r>
              <a:rPr kumimoji="0" lang="en-US" altLang="zh-TW" sz="2400" smtClean="0">
                <a:ea typeface="標楷體" panose="03000509000000000000" pitchFamily="65" charset="-120"/>
              </a:rPr>
              <a:t>(three unities of action, time and place)</a:t>
            </a:r>
            <a:r>
              <a:rPr kumimoji="0" lang="zh-TW" altLang="en-US" sz="2400" smtClean="0">
                <a:ea typeface="標楷體" panose="03000509000000000000" pitchFamily="65" charset="-120"/>
              </a:rPr>
              <a:t>。</a:t>
            </a:r>
          </a:p>
          <a:p>
            <a:pPr lvl="1">
              <a:lnSpc>
                <a:spcPct val="80000"/>
              </a:lnSpc>
            </a:pPr>
            <a:r>
              <a:rPr kumimoji="0" lang="zh-TW" altLang="en-US" sz="2400" smtClean="0">
                <a:ea typeface="標楷體" panose="03000509000000000000" pitchFamily="65" charset="-120"/>
              </a:rPr>
              <a:t>以詩體書寫，詩節具有變化。</a:t>
            </a:r>
          </a:p>
          <a:p>
            <a:pPr lvl="1">
              <a:lnSpc>
                <a:spcPct val="80000"/>
              </a:lnSpc>
            </a:pPr>
            <a:r>
              <a:rPr kumimoji="0" lang="zh-TW" altLang="en-US" sz="2400" smtClean="0">
                <a:ea typeface="標楷體" panose="03000509000000000000" pitchFamily="65" charset="-120"/>
              </a:rPr>
              <a:t>分為三幕</a:t>
            </a:r>
            <a:r>
              <a:rPr kumimoji="0" lang="en-US" altLang="zh-TW" sz="2400" smtClean="0">
                <a:ea typeface="標楷體" panose="03000509000000000000" pitchFamily="65" charset="-120"/>
              </a:rPr>
              <a:t>(</a:t>
            </a:r>
            <a:r>
              <a:rPr kumimoji="0" lang="zh-TW" altLang="en-US" sz="2400" smtClean="0">
                <a:ea typeface="標楷體" panose="03000509000000000000" pitchFamily="65" charset="-120"/>
              </a:rPr>
              <a:t>提示、問題的難點及結局）。</a:t>
            </a:r>
          </a:p>
          <a:p>
            <a:pPr lvl="1">
              <a:lnSpc>
                <a:spcPct val="80000"/>
              </a:lnSpc>
            </a:pPr>
            <a:r>
              <a:rPr kumimoji="0" lang="zh-TW" altLang="en-US" sz="2400" smtClean="0">
                <a:ea typeface="標楷體" panose="03000509000000000000" pitchFamily="65" charset="-120"/>
              </a:rPr>
              <a:t>文字較為講究修辭，使用譬喻及其他修辭上的技巧。</a:t>
            </a:r>
          </a:p>
          <a:p>
            <a:pPr lvl="1">
              <a:lnSpc>
                <a:spcPct val="80000"/>
              </a:lnSpc>
            </a:pPr>
            <a:r>
              <a:rPr kumimoji="0" lang="zh-TW" altLang="en-US" sz="2400" smtClean="0">
                <a:ea typeface="標楷體" panose="03000509000000000000" pitchFamily="65" charset="-120"/>
              </a:rPr>
              <a:t>主要議題依舊環繞在榮譽與愛情。</a:t>
            </a:r>
          </a:p>
          <a:p>
            <a:pPr eaLnBrk="1" hangingPunct="1">
              <a:lnSpc>
                <a:spcPct val="80000"/>
              </a:lnSpc>
            </a:pPr>
            <a:endParaRPr lang="zh-TW" altLang="zh-TW" sz="2400" smtClean="0"/>
          </a:p>
        </p:txBody>
      </p:sp>
    </p:spTree>
    <p:extLst>
      <p:ext uri="{BB962C8B-B14F-4D97-AF65-F5344CB8AC3E}">
        <p14:creationId xmlns:p14="http://schemas.microsoft.com/office/powerpoint/2010/main" val="3647796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4" name="內容版面配置區 3" descr="卡爾德隆大頭像.jpg"/>
          <p:cNvPicPr>
            <a:picLocks noGrp="1" noChangeAspect="1"/>
          </p:cNvPicPr>
          <p:nvPr>
            <p:ph idx="1"/>
          </p:nvPr>
        </p:nvPicPr>
        <p:blipFill>
          <a:blip r:embed="rId2" cstate="print"/>
          <a:stretch>
            <a:fillRect/>
          </a:stretch>
        </p:blipFill>
        <p:spPr>
          <a:xfrm>
            <a:off x="1580347" y="1268760"/>
            <a:ext cx="5646254" cy="4896544"/>
          </a:xfrm>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1" name="Rectangle 3"/>
          <p:cNvSpPr>
            <a:spLocks noGrp="1" noChangeArrowheads="1"/>
          </p:cNvSpPr>
          <p:nvPr>
            <p:ph type="title" idx="4294967295"/>
          </p:nvPr>
        </p:nvSpPr>
        <p:spPr/>
        <p:txBody>
          <a:bodyPr/>
          <a:lstStyle/>
          <a:p>
            <a:pPr eaLnBrk="1" hangingPunct="1"/>
            <a:r>
              <a:rPr kumimoji="0" lang="en-US" altLang="zh-TW" smtClean="0"/>
              <a:t>《</a:t>
            </a:r>
            <a:r>
              <a:rPr kumimoji="0" lang="zh-TW" altLang="en-US" smtClean="0">
                <a:ea typeface="標楷體" panose="03000509000000000000" pitchFamily="65" charset="-120"/>
              </a:rPr>
              <a:t>人</a:t>
            </a:r>
            <a:r>
              <a:rPr lang="zh-TW" altLang="en-US" smtClean="0">
                <a:ea typeface="標楷體" panose="03000509000000000000" pitchFamily="65" charset="-120"/>
              </a:rPr>
              <a:t>生如夢</a:t>
            </a:r>
            <a:r>
              <a:rPr lang="en-US" altLang="zh-TW" smtClean="0"/>
              <a:t>》</a:t>
            </a:r>
            <a:r>
              <a:rPr lang="zh-TW" altLang="en-US" smtClean="0">
                <a:ea typeface="標楷體" panose="03000509000000000000" pitchFamily="65" charset="-120"/>
              </a:rPr>
              <a:t>中譯導讀</a:t>
            </a:r>
            <a:endParaRPr lang="zh-TW" altLang="zh-TW" smtClean="0">
              <a:ea typeface="標楷體" panose="03000509000000000000" pitchFamily="65" charset="-120"/>
            </a:endParaRPr>
          </a:p>
        </p:txBody>
      </p:sp>
      <p:sp>
        <p:nvSpPr>
          <p:cNvPr id="68612" name="Rectangle 4"/>
          <p:cNvSpPr>
            <a:spLocks noGrp="1" noChangeArrowheads="1"/>
          </p:cNvSpPr>
          <p:nvPr>
            <p:ph type="body" idx="4294967295"/>
          </p:nvPr>
        </p:nvSpPr>
        <p:spPr/>
        <p:txBody>
          <a:bodyPr/>
          <a:lstStyle/>
          <a:p>
            <a:pPr>
              <a:buFont typeface="Wingdings" panose="05000000000000000000" pitchFamily="2" charset="2"/>
              <a:buChar char="u"/>
            </a:pPr>
            <a:r>
              <a:rPr kumimoji="0" lang="en-US" altLang="zh-TW" smtClean="0">
                <a:ea typeface="標楷體" panose="03000509000000000000" pitchFamily="65" charset="-120"/>
              </a:rPr>
              <a:t>《</a:t>
            </a:r>
            <a:r>
              <a:rPr kumimoji="0" lang="zh-TW" altLang="en-US" smtClean="0">
                <a:ea typeface="標楷體" panose="03000509000000000000" pitchFamily="65" charset="-120"/>
              </a:rPr>
              <a:t>人</a:t>
            </a:r>
            <a:r>
              <a:rPr lang="zh-TW" altLang="en-US" smtClean="0">
                <a:ea typeface="標楷體" panose="03000509000000000000" pitchFamily="65" charset="-120"/>
              </a:rPr>
              <a:t>生如夢</a:t>
            </a:r>
            <a:r>
              <a:rPr lang="en-US" altLang="zh-TW" smtClean="0">
                <a:ea typeface="標楷體" panose="03000509000000000000" pitchFamily="65" charset="-120"/>
              </a:rPr>
              <a:t>》</a:t>
            </a:r>
            <a:r>
              <a:rPr lang="zh-TW" altLang="en-US" smtClean="0">
                <a:ea typeface="標楷體" panose="03000509000000000000" pitchFamily="65" charset="-120"/>
              </a:rPr>
              <a:t>融入人物心理的描述及意識型態的論述，強調哲學性的概念及理性思考，較為抽象，其象徵意涵濃厚。</a:t>
            </a:r>
          </a:p>
          <a:p>
            <a:pPr>
              <a:buFont typeface="Wingdings" panose="05000000000000000000" pitchFamily="2" charset="2"/>
              <a:buChar char="u"/>
            </a:pPr>
            <a:r>
              <a:rPr kumimoji="0" lang="zh-TW" altLang="en-US" smtClean="0">
                <a:ea typeface="標楷體" panose="03000509000000000000" pitchFamily="65" charset="-120"/>
              </a:rPr>
              <a:t>主題呈現二元性</a:t>
            </a:r>
          </a:p>
          <a:p>
            <a:pPr>
              <a:buFont typeface="Wingdings" panose="05000000000000000000" pitchFamily="2" charset="2"/>
              <a:buChar char="u"/>
            </a:pPr>
            <a:r>
              <a:rPr kumimoji="0" lang="zh-TW" altLang="en-US" smtClean="0">
                <a:ea typeface="標楷體" panose="03000509000000000000" pitchFamily="65" charset="-120"/>
              </a:rPr>
              <a:t>夢與真實</a:t>
            </a:r>
            <a:r>
              <a:rPr kumimoji="0" lang="en-US" altLang="zh-TW" smtClean="0">
                <a:ea typeface="標楷體" panose="03000509000000000000" pitchFamily="65" charset="-120"/>
              </a:rPr>
              <a:t>(dreams vs. reality)</a:t>
            </a:r>
            <a:r>
              <a:rPr kumimoji="0" lang="zh-TW" altLang="en-US" smtClean="0">
                <a:ea typeface="標楷體" panose="03000509000000000000" pitchFamily="65" charset="-120"/>
              </a:rPr>
              <a:t>：人生如夢的概念早已呈現在印度教、柏拉圖主義。</a:t>
            </a:r>
            <a:endParaRPr kumimoji="0" lang="en-US" altLang="zh-TW" smtClean="0">
              <a:ea typeface="標楷體" panose="03000509000000000000" pitchFamily="65" charset="-120"/>
            </a:endParaRPr>
          </a:p>
          <a:p>
            <a:pPr eaLnBrk="1" hangingPunct="1"/>
            <a:endParaRPr lang="zh-TW" altLang="zh-TW" smtClean="0"/>
          </a:p>
        </p:txBody>
      </p:sp>
    </p:spTree>
    <p:extLst>
      <p:ext uri="{BB962C8B-B14F-4D97-AF65-F5344CB8AC3E}">
        <p14:creationId xmlns:p14="http://schemas.microsoft.com/office/powerpoint/2010/main" val="395676292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2"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5" name="Rectangle 3"/>
          <p:cNvSpPr>
            <a:spLocks noGrp="1" noChangeArrowheads="1"/>
          </p:cNvSpPr>
          <p:nvPr>
            <p:ph type="title" idx="4294967295"/>
          </p:nvPr>
        </p:nvSpPr>
        <p:spPr/>
        <p:txBody>
          <a:bodyPr/>
          <a:lstStyle/>
          <a:p>
            <a:pPr eaLnBrk="1" hangingPunct="1"/>
            <a:r>
              <a:rPr kumimoji="0" lang="en-US" altLang="zh-TW" smtClean="0"/>
              <a:t>《</a:t>
            </a:r>
            <a:r>
              <a:rPr kumimoji="0" lang="zh-TW" altLang="en-US" smtClean="0">
                <a:ea typeface="標楷體" panose="03000509000000000000" pitchFamily="65" charset="-120"/>
              </a:rPr>
              <a:t>人</a:t>
            </a:r>
            <a:r>
              <a:rPr lang="zh-TW" altLang="en-US" smtClean="0">
                <a:ea typeface="標楷體" panose="03000509000000000000" pitchFamily="65" charset="-120"/>
              </a:rPr>
              <a:t>生如夢</a:t>
            </a:r>
            <a:r>
              <a:rPr lang="en-US" altLang="zh-TW" smtClean="0"/>
              <a:t>》</a:t>
            </a:r>
            <a:r>
              <a:rPr lang="zh-TW" altLang="en-US" smtClean="0">
                <a:ea typeface="標楷體" panose="03000509000000000000" pitchFamily="65" charset="-120"/>
              </a:rPr>
              <a:t>中譯導讀</a:t>
            </a:r>
            <a:endParaRPr lang="zh-TW" altLang="zh-TW" smtClean="0">
              <a:ea typeface="標楷體" panose="03000509000000000000" pitchFamily="65" charset="-120"/>
            </a:endParaRPr>
          </a:p>
        </p:txBody>
      </p:sp>
      <p:sp>
        <p:nvSpPr>
          <p:cNvPr id="69636" name="Rectangle 4"/>
          <p:cNvSpPr>
            <a:spLocks noGrp="1" noChangeArrowheads="1"/>
          </p:cNvSpPr>
          <p:nvPr>
            <p:ph type="body" idx="4294967295"/>
          </p:nvPr>
        </p:nvSpPr>
        <p:spPr/>
        <p:txBody>
          <a:bodyPr/>
          <a:lstStyle/>
          <a:p>
            <a:pPr>
              <a:buFont typeface="Wingdings" panose="05000000000000000000" pitchFamily="2" charset="2"/>
              <a:buChar char="u"/>
            </a:pPr>
            <a:r>
              <a:rPr lang="zh-TW" altLang="en-US" smtClean="0">
                <a:ea typeface="標楷體" panose="03000509000000000000" pitchFamily="65" charset="-120"/>
              </a:rPr>
              <a:t>命運與自由意志</a:t>
            </a:r>
            <a:r>
              <a:rPr lang="en-US" altLang="zh-TW" smtClean="0">
                <a:ea typeface="標楷體" panose="03000509000000000000" pitchFamily="65" charset="-120"/>
              </a:rPr>
              <a:t>(fate vs. free will)</a:t>
            </a:r>
            <a:r>
              <a:rPr lang="zh-TW" altLang="en-US" smtClean="0">
                <a:ea typeface="標楷體" panose="03000509000000000000" pitchFamily="65" charset="-120"/>
              </a:rPr>
              <a:t>：王子受到預言無妄之災與伊底帕斯王</a:t>
            </a:r>
            <a:r>
              <a:rPr lang="zh-TW" altLang="en-US" smtClean="0"/>
              <a:t> </a:t>
            </a:r>
            <a:r>
              <a:rPr lang="en-US" altLang="zh-TW" smtClean="0">
                <a:ea typeface="標楷體" panose="03000509000000000000" pitchFamily="65" charset="-120"/>
              </a:rPr>
              <a:t>Oedipus the king</a:t>
            </a:r>
            <a:r>
              <a:rPr lang="zh-TW" altLang="en-US" smtClean="0">
                <a:ea typeface="標楷體" panose="03000509000000000000" pitchFamily="65" charset="-120"/>
              </a:rPr>
              <a:t>雷同</a:t>
            </a:r>
            <a:r>
              <a:rPr lang="en-US" altLang="zh-TW" smtClean="0">
                <a:ea typeface="標楷體" panose="03000509000000000000" pitchFamily="65" charset="-120"/>
              </a:rPr>
              <a:t>(</a:t>
            </a:r>
            <a:r>
              <a:rPr lang="zh-TW" altLang="en-US" smtClean="0">
                <a:ea typeface="標楷體" panose="03000509000000000000" pitchFamily="65" charset="-120"/>
              </a:rPr>
              <a:t>為逃避他將弒父娶母的可怕神諭而離國</a:t>
            </a:r>
            <a:r>
              <a:rPr lang="en-US" altLang="zh-TW" smtClean="0">
                <a:ea typeface="標楷體" panose="03000509000000000000" pitchFamily="65" charset="-120"/>
              </a:rPr>
              <a:t>)</a:t>
            </a:r>
            <a:r>
              <a:rPr lang="zh-TW" altLang="en-US" smtClean="0">
                <a:ea typeface="標楷體" panose="03000509000000000000" pitchFamily="65" charset="-120"/>
              </a:rPr>
              <a:t>。</a:t>
            </a:r>
          </a:p>
          <a:p>
            <a:pPr>
              <a:buFont typeface="Wingdings" panose="05000000000000000000" pitchFamily="2" charset="2"/>
              <a:buChar char="u"/>
            </a:pPr>
            <a:endParaRPr lang="en-US" altLang="zh-TW" smtClean="0">
              <a:ea typeface="標楷體" panose="03000509000000000000" pitchFamily="65" charset="-120"/>
            </a:endParaRPr>
          </a:p>
          <a:p>
            <a:pPr>
              <a:buFont typeface="Wingdings" panose="05000000000000000000" pitchFamily="2" charset="2"/>
              <a:buChar char="u"/>
            </a:pPr>
            <a:r>
              <a:rPr kumimoji="0" lang="zh-TW" altLang="en-US" smtClean="0">
                <a:ea typeface="標楷體" panose="03000509000000000000" pitchFamily="65" charset="-120"/>
              </a:rPr>
              <a:t>父子的衝突</a:t>
            </a:r>
            <a:r>
              <a:rPr kumimoji="0" lang="en-US" altLang="zh-TW" smtClean="0">
                <a:ea typeface="標楷體" panose="03000509000000000000" pitchFamily="65" charset="-120"/>
              </a:rPr>
              <a:t>(The conflict between father and son)</a:t>
            </a:r>
            <a:r>
              <a:rPr kumimoji="0" lang="zh-TW" altLang="en-US" smtClean="0">
                <a:ea typeface="標楷體" panose="03000509000000000000" pitchFamily="65" charset="-120"/>
              </a:rPr>
              <a:t>：國王及王子的衝突代表不同的價值觀。</a:t>
            </a:r>
          </a:p>
          <a:p>
            <a:pPr eaLnBrk="1" hangingPunct="1">
              <a:buFont typeface="Wingdings" panose="05000000000000000000" pitchFamily="2" charset="2"/>
              <a:buChar char="u"/>
            </a:pPr>
            <a:endParaRPr lang="zh-TW" altLang="zh-TW" smtClean="0"/>
          </a:p>
        </p:txBody>
      </p:sp>
    </p:spTree>
    <p:extLst>
      <p:ext uri="{BB962C8B-B14F-4D97-AF65-F5344CB8AC3E}">
        <p14:creationId xmlns:p14="http://schemas.microsoft.com/office/powerpoint/2010/main" val="25772282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2"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59" name="Rectangle 3"/>
          <p:cNvSpPr>
            <a:spLocks noGrp="1" noChangeArrowheads="1"/>
          </p:cNvSpPr>
          <p:nvPr>
            <p:ph type="title" idx="4294967295"/>
          </p:nvPr>
        </p:nvSpPr>
        <p:spPr/>
        <p:txBody>
          <a:bodyPr/>
          <a:lstStyle/>
          <a:p>
            <a:pPr eaLnBrk="1" hangingPunct="1"/>
            <a:r>
              <a:rPr kumimoji="0" lang="en-US" altLang="zh-TW" smtClean="0"/>
              <a:t>《</a:t>
            </a:r>
            <a:r>
              <a:rPr kumimoji="0" lang="zh-TW" altLang="en-US" smtClean="0">
                <a:ea typeface="標楷體" panose="03000509000000000000" pitchFamily="65" charset="-120"/>
              </a:rPr>
              <a:t>人</a:t>
            </a:r>
            <a:r>
              <a:rPr lang="zh-TW" altLang="en-US" smtClean="0">
                <a:ea typeface="標楷體" panose="03000509000000000000" pitchFamily="65" charset="-120"/>
              </a:rPr>
              <a:t>生如夢</a:t>
            </a:r>
            <a:r>
              <a:rPr lang="en-US" altLang="zh-TW" smtClean="0"/>
              <a:t>》</a:t>
            </a:r>
            <a:r>
              <a:rPr lang="zh-TW" altLang="en-US" smtClean="0">
                <a:ea typeface="標楷體" panose="03000509000000000000" pitchFamily="65" charset="-120"/>
              </a:rPr>
              <a:t>中譯導讀</a:t>
            </a:r>
            <a:endParaRPr lang="zh-TW" altLang="zh-TW" smtClean="0">
              <a:ea typeface="標楷體" panose="03000509000000000000" pitchFamily="65" charset="-120"/>
            </a:endParaRPr>
          </a:p>
        </p:txBody>
      </p:sp>
      <p:sp>
        <p:nvSpPr>
          <p:cNvPr id="70660" name="Rectangle 4"/>
          <p:cNvSpPr>
            <a:spLocks noGrp="1" noChangeArrowheads="1"/>
          </p:cNvSpPr>
          <p:nvPr>
            <p:ph type="body" idx="4294967295"/>
          </p:nvPr>
        </p:nvSpPr>
        <p:spPr/>
        <p:txBody>
          <a:bodyPr/>
          <a:lstStyle/>
          <a:p>
            <a:pPr>
              <a:buFont typeface="Wingdings" panose="05000000000000000000" pitchFamily="2" charset="2"/>
              <a:buChar char="u"/>
            </a:pPr>
            <a:r>
              <a:rPr lang="zh-TW" altLang="en-US" smtClean="0">
                <a:ea typeface="標楷體" panose="03000509000000000000" pitchFamily="65" charset="-120"/>
              </a:rPr>
              <a:t>身分認同：塞孟多及駱少樂皆身世坎坷，試圖追尋個人主體、多重身分的意義（逝去的自由與個人名節）</a:t>
            </a:r>
          </a:p>
          <a:p>
            <a:pPr>
              <a:buFont typeface="Wingdings" panose="05000000000000000000" pitchFamily="2" charset="2"/>
              <a:buNone/>
            </a:pPr>
            <a:endParaRPr lang="zh-TW" altLang="en-US" smtClean="0">
              <a:ea typeface="標楷體" panose="03000509000000000000" pitchFamily="65" charset="-120"/>
            </a:endParaRPr>
          </a:p>
          <a:p>
            <a:pPr>
              <a:buFont typeface="Wingdings" panose="05000000000000000000" pitchFamily="2" charset="2"/>
              <a:buChar char="u"/>
            </a:pPr>
            <a:r>
              <a:rPr lang="zh-TW" altLang="en-US" smtClean="0">
                <a:ea typeface="標楷體" panose="03000509000000000000" pitchFamily="65" charset="-120"/>
              </a:rPr>
              <a:t>政治權力的力量</a:t>
            </a:r>
          </a:p>
          <a:p>
            <a:pPr>
              <a:buFont typeface="Wingdings" panose="05000000000000000000" pitchFamily="2" charset="2"/>
              <a:buChar char="u"/>
            </a:pPr>
            <a:endParaRPr lang="zh-TW" altLang="en-US" smtClean="0">
              <a:ea typeface="標楷體" panose="03000509000000000000" pitchFamily="65" charset="-120"/>
            </a:endParaRPr>
          </a:p>
          <a:p>
            <a:pPr>
              <a:buFont typeface="Wingdings" panose="05000000000000000000" pitchFamily="2" charset="2"/>
              <a:buChar char="u"/>
            </a:pPr>
            <a:r>
              <a:rPr lang="zh-TW" altLang="en-US" smtClean="0">
                <a:ea typeface="標楷體" panose="03000509000000000000" pitchFamily="65" charset="-120"/>
              </a:rPr>
              <a:t>男女情愛</a:t>
            </a:r>
            <a:r>
              <a:rPr lang="en-US" altLang="zh-TW" smtClean="0">
                <a:ea typeface="標楷體" panose="03000509000000000000" pitchFamily="65" charset="-120"/>
              </a:rPr>
              <a:t>: Segismundo/Rosaura, Astolfo/Estrella, Astolfo/Rosaura</a:t>
            </a:r>
            <a:endParaRPr lang="zh-TW" altLang="en-US" smtClean="0">
              <a:ea typeface="標楷體" panose="03000509000000000000" pitchFamily="65" charset="-120"/>
            </a:endParaRPr>
          </a:p>
          <a:p>
            <a:pPr eaLnBrk="1" hangingPunct="1"/>
            <a:endParaRPr lang="zh-TW" altLang="zh-TW" smtClean="0"/>
          </a:p>
        </p:txBody>
      </p:sp>
    </p:spTree>
    <p:extLst>
      <p:ext uri="{BB962C8B-B14F-4D97-AF65-F5344CB8AC3E}">
        <p14:creationId xmlns:p14="http://schemas.microsoft.com/office/powerpoint/2010/main" val="9153573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p:cNvSpPr>
            <a:spLocks noGrp="1" noChangeArrowheads="1"/>
          </p:cNvSpPr>
          <p:nvPr>
            <p:ph type="title"/>
          </p:nvPr>
        </p:nvSpPr>
        <p:spPr/>
        <p:txBody>
          <a:bodyPr/>
          <a:lstStyle/>
          <a:p>
            <a:pPr eaLnBrk="1" hangingPunct="1"/>
            <a:r>
              <a:rPr kumimoji="0" lang="en-US" altLang="zh-TW" smtClean="0"/>
              <a:t>《</a:t>
            </a:r>
            <a:r>
              <a:rPr kumimoji="0" lang="zh-TW" altLang="en-US" smtClean="0">
                <a:ea typeface="標楷體" panose="03000509000000000000" pitchFamily="65" charset="-120"/>
              </a:rPr>
              <a:t>人</a:t>
            </a:r>
            <a:r>
              <a:rPr lang="zh-TW" altLang="en-US" smtClean="0">
                <a:ea typeface="標楷體" panose="03000509000000000000" pitchFamily="65" charset="-120"/>
              </a:rPr>
              <a:t>生如夢</a:t>
            </a:r>
            <a:r>
              <a:rPr lang="en-US" altLang="zh-TW" smtClean="0"/>
              <a:t>》</a:t>
            </a:r>
            <a:r>
              <a:rPr lang="zh-TW" altLang="en-US" smtClean="0">
                <a:ea typeface="標楷體" panose="03000509000000000000" pitchFamily="65" charset="-120"/>
              </a:rPr>
              <a:t>的時代意義</a:t>
            </a:r>
          </a:p>
        </p:txBody>
      </p:sp>
      <p:sp>
        <p:nvSpPr>
          <p:cNvPr id="5124" name="Rectangle 3"/>
          <p:cNvSpPr>
            <a:spLocks noGrp="1" noChangeArrowheads="1"/>
          </p:cNvSpPr>
          <p:nvPr>
            <p:ph type="body" idx="1"/>
          </p:nvPr>
        </p:nvSpPr>
        <p:spPr/>
        <p:txBody>
          <a:bodyPr/>
          <a:lstStyle/>
          <a:p>
            <a:pPr eaLnBrk="1" hangingPunct="1"/>
            <a:r>
              <a:rPr kumimoji="0" lang="en-US" altLang="zh-TW" smtClean="0">
                <a:ea typeface="標楷體" panose="03000509000000000000" pitchFamily="65" charset="-120"/>
              </a:rPr>
              <a:t>《</a:t>
            </a:r>
            <a:r>
              <a:rPr kumimoji="0" lang="zh-TW" altLang="en-US" smtClean="0">
                <a:ea typeface="標楷體" panose="03000509000000000000" pitchFamily="65" charset="-120"/>
              </a:rPr>
              <a:t>人</a:t>
            </a:r>
            <a:r>
              <a:rPr lang="zh-TW" altLang="en-US" smtClean="0">
                <a:ea typeface="標楷體" panose="03000509000000000000" pitchFamily="65" charset="-120"/>
              </a:rPr>
              <a:t>生如夢</a:t>
            </a:r>
            <a:r>
              <a:rPr lang="en-US" altLang="zh-TW" smtClean="0">
                <a:ea typeface="標楷體" panose="03000509000000000000" pitchFamily="65" charset="-120"/>
              </a:rPr>
              <a:t>》</a:t>
            </a:r>
            <a:r>
              <a:rPr lang="zh-TW" altLang="en-US" smtClean="0">
                <a:ea typeface="標楷體" panose="03000509000000000000" pitchFamily="65" charset="-120"/>
              </a:rPr>
              <a:t>為西班牙黃金時期戲劇的顛峰之作，充滿巴洛克的文化風格。</a:t>
            </a:r>
          </a:p>
          <a:p>
            <a:pPr eaLnBrk="1" hangingPunct="1">
              <a:buFontTx/>
              <a:buNone/>
            </a:pPr>
            <a:endParaRPr lang="zh-TW" altLang="en-US" smtClean="0">
              <a:ea typeface="標楷體" panose="03000509000000000000" pitchFamily="65" charset="-120"/>
            </a:endParaRPr>
          </a:p>
          <a:p>
            <a:pPr eaLnBrk="1" hangingPunct="1"/>
            <a:r>
              <a:rPr lang="zh-TW" altLang="en-US" smtClean="0">
                <a:ea typeface="標楷體" panose="03000509000000000000" pitchFamily="65" charset="-120"/>
              </a:rPr>
              <a:t>本作品充滿哲理，承續西班牙的文化傳統</a:t>
            </a:r>
            <a:r>
              <a:rPr lang="zh-TW" altLang="zh-TW" smtClean="0"/>
              <a:t>，</a:t>
            </a:r>
            <a:r>
              <a:rPr lang="zh-TW" altLang="zh-TW" smtClean="0">
                <a:ea typeface="標楷體" panose="03000509000000000000" pitchFamily="65" charset="-120"/>
              </a:rPr>
              <a:t>突顯</a:t>
            </a:r>
            <a:r>
              <a:rPr lang="zh-TW" altLang="en-US" smtClean="0">
                <a:ea typeface="標楷體" panose="03000509000000000000" pitchFamily="65" charset="-120"/>
              </a:rPr>
              <a:t>榮譽、權力、命運、個人意志等概念帶來的矛盾與對立。</a:t>
            </a:r>
          </a:p>
          <a:p>
            <a:pPr eaLnBrk="1" hangingPunct="1">
              <a:buFontTx/>
              <a:buNone/>
            </a:pPr>
            <a:endParaRPr lang="zh-TW" altLang="zh-TW" smtClean="0">
              <a:ea typeface="標楷體" panose="03000509000000000000" pitchFamily="65" charset="-120"/>
            </a:endParaRPr>
          </a:p>
        </p:txBody>
      </p:sp>
    </p:spTree>
    <p:extLst>
      <p:ext uri="{BB962C8B-B14F-4D97-AF65-F5344CB8AC3E}">
        <p14:creationId xmlns:p14="http://schemas.microsoft.com/office/powerpoint/2010/main" val="156371931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8"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2"/>
          <p:cNvSpPr>
            <a:spLocks noGrp="1" noChangeArrowheads="1"/>
          </p:cNvSpPr>
          <p:nvPr>
            <p:ph type="title"/>
          </p:nvPr>
        </p:nvSpPr>
        <p:spPr/>
        <p:txBody>
          <a:bodyPr/>
          <a:lstStyle/>
          <a:p>
            <a:pPr eaLnBrk="1" hangingPunct="1"/>
            <a:r>
              <a:rPr kumimoji="0" lang="en-US" altLang="zh-TW" smtClean="0"/>
              <a:t>《</a:t>
            </a:r>
            <a:r>
              <a:rPr kumimoji="0" lang="zh-TW" altLang="en-US" smtClean="0">
                <a:ea typeface="標楷體" panose="03000509000000000000" pitchFamily="65" charset="-120"/>
              </a:rPr>
              <a:t>人</a:t>
            </a:r>
            <a:r>
              <a:rPr lang="zh-TW" altLang="en-US" smtClean="0">
                <a:ea typeface="標楷體" panose="03000509000000000000" pitchFamily="65" charset="-120"/>
              </a:rPr>
              <a:t>生如夢</a:t>
            </a:r>
            <a:r>
              <a:rPr lang="en-US" altLang="zh-TW" smtClean="0"/>
              <a:t>》</a:t>
            </a:r>
            <a:r>
              <a:rPr lang="zh-TW" altLang="en-US" smtClean="0">
                <a:ea typeface="標楷體" panose="03000509000000000000" pitchFamily="65" charset="-120"/>
              </a:rPr>
              <a:t>的譯文</a:t>
            </a:r>
          </a:p>
        </p:txBody>
      </p:sp>
      <p:sp>
        <p:nvSpPr>
          <p:cNvPr id="6148" name="Rectangle 3"/>
          <p:cNvSpPr>
            <a:spLocks noGrp="1" noChangeArrowheads="1"/>
          </p:cNvSpPr>
          <p:nvPr>
            <p:ph type="body" idx="1"/>
          </p:nvPr>
        </p:nvSpPr>
        <p:spPr/>
        <p:txBody>
          <a:bodyPr/>
          <a:lstStyle/>
          <a:p>
            <a:pPr eaLnBrk="1" hangingPunct="1"/>
            <a:r>
              <a:rPr lang="zh-TW" altLang="zh-TW" smtClean="0">
                <a:ea typeface="標楷體" panose="03000509000000000000" pitchFamily="65" charset="-120"/>
              </a:rPr>
              <a:t>不同語言譯本</a:t>
            </a:r>
            <a:endParaRPr lang="zh-TW" altLang="en-US" smtClean="0">
              <a:ea typeface="標楷體" panose="03000509000000000000" pitchFamily="65" charset="-120"/>
            </a:endParaRPr>
          </a:p>
          <a:p>
            <a:pPr eaLnBrk="1" hangingPunct="1"/>
            <a:r>
              <a:rPr lang="zh-TW" altLang="en-US" smtClean="0">
                <a:ea typeface="標楷體" panose="03000509000000000000" pitchFamily="65" charset="-120"/>
              </a:rPr>
              <a:t>卡爾德隆的詩劇該用韻文或通俗口語來進行翻譯？</a:t>
            </a:r>
          </a:p>
          <a:p>
            <a:pPr eaLnBrk="1" hangingPunct="1"/>
            <a:r>
              <a:rPr lang="zh-TW" altLang="en-US" smtClean="0">
                <a:ea typeface="標楷體" panose="03000509000000000000" pitchFamily="65" charset="-120"/>
              </a:rPr>
              <a:t>譯者於註解部份，也提及星象、天文學符號與中國醫學</a:t>
            </a:r>
            <a:r>
              <a:rPr lang="en-US" altLang="zh-TW" smtClean="0">
                <a:ea typeface="標楷體" panose="03000509000000000000" pitchFamily="65" charset="-120"/>
              </a:rPr>
              <a:t>(p. 68)</a:t>
            </a:r>
            <a:r>
              <a:rPr lang="zh-TW" altLang="en-US" smtClean="0">
                <a:ea typeface="標楷體" panose="03000509000000000000" pitchFamily="65" charset="-120"/>
              </a:rPr>
              <a:t>、中國五行</a:t>
            </a:r>
            <a:r>
              <a:rPr lang="en-US" altLang="zh-TW" smtClean="0">
                <a:ea typeface="標楷體" panose="03000509000000000000" pitchFamily="65" charset="-120"/>
              </a:rPr>
              <a:t>(p. 179)</a:t>
            </a:r>
            <a:r>
              <a:rPr lang="zh-TW" altLang="en-US" smtClean="0">
                <a:ea typeface="標楷體" panose="03000509000000000000" pitchFamily="65" charset="-120"/>
              </a:rPr>
              <a:t>。</a:t>
            </a:r>
          </a:p>
          <a:p>
            <a:pPr eaLnBrk="1" hangingPunct="1"/>
            <a:r>
              <a:rPr kumimoji="0" lang="zh-TW" altLang="en-US" smtClean="0">
                <a:ea typeface="標楷體" panose="03000509000000000000" pitchFamily="65" charset="-120"/>
              </a:rPr>
              <a:t>意象的</a:t>
            </a:r>
            <a:r>
              <a:rPr lang="zh-TW" altLang="en-US" smtClean="0">
                <a:ea typeface="標楷體" panose="03000509000000000000" pitchFamily="65" charset="-120"/>
              </a:rPr>
              <a:t>翻譯</a:t>
            </a:r>
          </a:p>
          <a:p>
            <a:pPr eaLnBrk="1" hangingPunct="1"/>
            <a:endParaRPr kumimoji="0" lang="zh-TW" altLang="zh-TW" smtClean="0">
              <a:ea typeface="標楷體" panose="03000509000000000000" pitchFamily="65" charset="-120"/>
            </a:endParaRPr>
          </a:p>
        </p:txBody>
      </p:sp>
    </p:spTree>
    <p:extLst>
      <p:ext uri="{BB962C8B-B14F-4D97-AF65-F5344CB8AC3E}">
        <p14:creationId xmlns:p14="http://schemas.microsoft.com/office/powerpoint/2010/main" val="157417919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1588" y="-100013"/>
            <a:ext cx="9144001"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2"/>
          <p:cNvSpPr>
            <a:spLocks noGrp="1" noChangeArrowheads="1"/>
          </p:cNvSpPr>
          <p:nvPr>
            <p:ph type="title"/>
          </p:nvPr>
        </p:nvSpPr>
        <p:spPr>
          <a:xfrm>
            <a:off x="539750" y="115888"/>
            <a:ext cx="8229600" cy="1143000"/>
          </a:xfrm>
        </p:spPr>
        <p:txBody>
          <a:bodyPr/>
          <a:lstStyle/>
          <a:p>
            <a:pPr algn="r" eaLnBrk="1" hangingPunct="1"/>
            <a:r>
              <a:rPr lang="zh-TW" altLang="en-US" sz="2900" smtClean="0">
                <a:ea typeface="標楷體" panose="03000509000000000000" pitchFamily="65" charset="-120"/>
              </a:rPr>
              <a:t>譯文選取</a:t>
            </a:r>
            <a:r>
              <a:rPr lang="en-US" altLang="zh-TW" sz="2900" smtClean="0">
                <a:ea typeface="標楷體" panose="03000509000000000000" pitchFamily="65" charset="-120"/>
              </a:rPr>
              <a:t>(</a:t>
            </a:r>
            <a:r>
              <a:rPr lang="zh-TW" altLang="en-US" sz="2900" smtClean="0">
                <a:ea typeface="標楷體" panose="03000509000000000000" pitchFamily="65" charset="-120"/>
              </a:rPr>
              <a:t>中西文對照）−</a:t>
            </a:r>
            <a:r>
              <a:rPr lang="en-US" altLang="zh-TW" sz="2900" smtClean="0">
                <a:ea typeface="標楷體" panose="03000509000000000000" pitchFamily="65" charset="-120"/>
              </a:rPr>
              <a:t>Jornada I , Escena II</a:t>
            </a:r>
            <a:br>
              <a:rPr lang="en-US" altLang="zh-TW" sz="2900" smtClean="0">
                <a:ea typeface="標楷體" panose="03000509000000000000" pitchFamily="65" charset="-120"/>
              </a:rPr>
            </a:br>
            <a:r>
              <a:rPr lang="en-US" altLang="zh-TW" sz="2900" smtClean="0">
                <a:ea typeface="標楷體" panose="03000509000000000000" pitchFamily="65" charset="-120"/>
              </a:rPr>
              <a:t>(</a:t>
            </a:r>
            <a:r>
              <a:rPr lang="zh-TW" altLang="en-US" sz="2900" smtClean="0">
                <a:ea typeface="標楷體" panose="03000509000000000000" pitchFamily="65" charset="-120"/>
              </a:rPr>
              <a:t>中譯本</a:t>
            </a:r>
            <a:r>
              <a:rPr lang="en-US" altLang="zh-TW" sz="2900" smtClean="0">
                <a:ea typeface="標楷體" panose="03000509000000000000" pitchFamily="65" charset="-120"/>
              </a:rPr>
              <a:t>pp.14-18)</a:t>
            </a:r>
            <a:endParaRPr lang="zh-TW" altLang="en-US" sz="2900" smtClean="0">
              <a:ea typeface="標楷體" panose="03000509000000000000" pitchFamily="65" charset="-120"/>
            </a:endParaRPr>
          </a:p>
        </p:txBody>
      </p:sp>
      <p:sp>
        <p:nvSpPr>
          <p:cNvPr id="7172" name="Rectangle 3"/>
          <p:cNvSpPr>
            <a:spLocks noGrp="1" noChangeArrowheads="1"/>
          </p:cNvSpPr>
          <p:nvPr>
            <p:ph type="body" idx="1"/>
          </p:nvPr>
        </p:nvSpPr>
        <p:spPr>
          <a:xfrm>
            <a:off x="468313" y="1196975"/>
            <a:ext cx="4040187" cy="639763"/>
          </a:xfrm>
        </p:spPr>
        <p:txBody>
          <a:bodyPr/>
          <a:lstStyle/>
          <a:p>
            <a:pPr eaLnBrk="1" hangingPunct="1"/>
            <a:r>
              <a:rPr lang="es-ES" altLang="zh-TW" smtClean="0"/>
              <a:t>Segismundo:</a:t>
            </a:r>
          </a:p>
          <a:p>
            <a:pPr eaLnBrk="1" hangingPunct="1"/>
            <a:endParaRPr lang="zh-TW" altLang="zh-TW" smtClean="0"/>
          </a:p>
        </p:txBody>
      </p:sp>
      <p:sp>
        <p:nvSpPr>
          <p:cNvPr id="2" name="內容版面配置區 1"/>
          <p:cNvSpPr>
            <a:spLocks noGrp="1"/>
          </p:cNvSpPr>
          <p:nvPr>
            <p:ph sz="half" idx="2"/>
          </p:nvPr>
        </p:nvSpPr>
        <p:spPr>
          <a:xfrm>
            <a:off x="395288" y="1412875"/>
            <a:ext cx="4040187" cy="3951288"/>
          </a:xfrm>
        </p:spPr>
        <p:txBody>
          <a:bodyPr/>
          <a:lstStyle/>
          <a:p>
            <a:pPr marL="0" indent="0" eaLnBrk="1" hangingPunct="1">
              <a:buFontTx/>
              <a:buNone/>
            </a:pPr>
            <a:r>
              <a:rPr lang="es-ES" altLang="zh-TW" smtClean="0">
                <a:latin typeface="Times New Roman" panose="02020603050405020304" pitchFamily="18" charset="0"/>
              </a:rPr>
              <a:t>¡Ay mísero de mí, ay infelice!</a:t>
            </a:r>
          </a:p>
          <a:p>
            <a:pPr marL="0" indent="0" eaLnBrk="1" hangingPunct="1">
              <a:buFontTx/>
              <a:buNone/>
            </a:pPr>
            <a:r>
              <a:rPr lang="es-ES" altLang="zh-TW" smtClean="0">
                <a:latin typeface="Times New Roman" panose="02020603050405020304" pitchFamily="18" charset="0"/>
              </a:rPr>
              <a:t>Apurar, cielos, pretendo,</a:t>
            </a:r>
          </a:p>
          <a:p>
            <a:pPr marL="0" indent="0" eaLnBrk="1" hangingPunct="1">
              <a:buFontTx/>
              <a:buNone/>
            </a:pPr>
            <a:r>
              <a:rPr lang="es-ES" altLang="zh-TW" smtClean="0">
                <a:latin typeface="Times New Roman" panose="02020603050405020304" pitchFamily="18" charset="0"/>
              </a:rPr>
              <a:t>ya que me tratáis así,</a:t>
            </a:r>
          </a:p>
          <a:p>
            <a:pPr marL="0" indent="0" eaLnBrk="1" hangingPunct="1">
              <a:buFontTx/>
              <a:buNone/>
            </a:pPr>
            <a:r>
              <a:rPr lang="es-ES" altLang="zh-TW" smtClean="0">
                <a:latin typeface="Times New Roman" panose="02020603050405020304" pitchFamily="18" charset="0"/>
              </a:rPr>
              <a:t>qué delito cometí</a:t>
            </a:r>
          </a:p>
          <a:p>
            <a:pPr marL="0" indent="0" eaLnBrk="1" hangingPunct="1">
              <a:buFontTx/>
              <a:buNone/>
            </a:pPr>
            <a:r>
              <a:rPr lang="es-ES" altLang="zh-TW" smtClean="0">
                <a:latin typeface="Times New Roman" panose="02020603050405020304" pitchFamily="18" charset="0"/>
              </a:rPr>
              <a:t>contra vosotros naciendo.</a:t>
            </a:r>
          </a:p>
          <a:p>
            <a:pPr marL="0" indent="0" eaLnBrk="1" hangingPunct="1">
              <a:buFontTx/>
              <a:buNone/>
            </a:pPr>
            <a:r>
              <a:rPr lang="es-ES" altLang="zh-TW" smtClean="0">
                <a:latin typeface="Times New Roman" panose="02020603050405020304" pitchFamily="18" charset="0"/>
              </a:rPr>
              <a:t>Aunque si nací, ya entiendo</a:t>
            </a:r>
          </a:p>
          <a:p>
            <a:pPr marL="0" indent="0" eaLnBrk="1" hangingPunct="1">
              <a:buFontTx/>
              <a:buNone/>
            </a:pPr>
            <a:r>
              <a:rPr lang="es-ES" altLang="zh-TW" smtClean="0">
                <a:latin typeface="Times New Roman" panose="02020603050405020304" pitchFamily="18" charset="0"/>
              </a:rPr>
              <a:t>qué delito he cometido;</a:t>
            </a:r>
          </a:p>
          <a:p>
            <a:pPr marL="0" indent="0" eaLnBrk="1" hangingPunct="1">
              <a:buFontTx/>
              <a:buNone/>
            </a:pPr>
            <a:r>
              <a:rPr lang="es-ES" altLang="zh-TW" smtClean="0">
                <a:latin typeface="Times New Roman" panose="02020603050405020304" pitchFamily="18" charset="0"/>
              </a:rPr>
              <a:t>bastante causa ha tenido</a:t>
            </a:r>
          </a:p>
          <a:p>
            <a:pPr marL="0" indent="0" eaLnBrk="1" hangingPunct="1">
              <a:buFontTx/>
              <a:buNone/>
            </a:pPr>
            <a:r>
              <a:rPr lang="es-ES" altLang="zh-TW" smtClean="0">
                <a:latin typeface="Times New Roman" panose="02020603050405020304" pitchFamily="18" charset="0"/>
              </a:rPr>
              <a:t>vuestra justicia y rigor,</a:t>
            </a:r>
          </a:p>
          <a:p>
            <a:pPr marL="0" indent="0" eaLnBrk="1" hangingPunct="1">
              <a:buFontTx/>
              <a:buNone/>
            </a:pPr>
            <a:r>
              <a:rPr lang="es-ES" altLang="zh-TW" smtClean="0">
                <a:latin typeface="Times New Roman" panose="02020603050405020304" pitchFamily="18" charset="0"/>
              </a:rPr>
              <a:t>pues el delito mayor</a:t>
            </a:r>
          </a:p>
          <a:p>
            <a:pPr marL="0" indent="0" eaLnBrk="1" hangingPunct="1">
              <a:buFontTx/>
              <a:buNone/>
            </a:pPr>
            <a:r>
              <a:rPr lang="es-ES" altLang="zh-TW" smtClean="0">
                <a:latin typeface="Times New Roman" panose="02020603050405020304" pitchFamily="18" charset="0"/>
              </a:rPr>
              <a:t>del hombre es haber nacido.</a:t>
            </a:r>
          </a:p>
          <a:p>
            <a:pPr marL="0" indent="0" eaLnBrk="1" hangingPunct="1"/>
            <a:endParaRPr lang="zh-TW" altLang="en-US" smtClean="0">
              <a:latin typeface="Times New Roman" panose="02020603050405020304" pitchFamily="18" charset="0"/>
            </a:endParaRPr>
          </a:p>
        </p:txBody>
      </p:sp>
      <p:sp>
        <p:nvSpPr>
          <p:cNvPr id="7174" name="文字版面配置區 2"/>
          <p:cNvSpPr>
            <a:spLocks noGrp="1"/>
          </p:cNvSpPr>
          <p:nvPr>
            <p:ph type="body" sz="quarter" idx="3"/>
          </p:nvPr>
        </p:nvSpPr>
        <p:spPr>
          <a:xfrm>
            <a:off x="4572000" y="765175"/>
            <a:ext cx="4041775" cy="638175"/>
          </a:xfrm>
        </p:spPr>
        <p:txBody>
          <a:bodyPr/>
          <a:lstStyle/>
          <a:p>
            <a:pPr eaLnBrk="1" hangingPunct="1"/>
            <a:r>
              <a:rPr lang="zh-TW" altLang="en-US" smtClean="0">
                <a:ea typeface="標楷體" panose="03000509000000000000" pitchFamily="65" charset="-120"/>
              </a:rPr>
              <a:t>塞孟多</a:t>
            </a:r>
            <a:r>
              <a:rPr lang="zh-TW" altLang="en-US" smtClean="0">
                <a:latin typeface="新細明體" panose="02020500000000000000" pitchFamily="18" charset="-120"/>
                <a:ea typeface="標楷體" panose="03000509000000000000" pitchFamily="65" charset="-120"/>
              </a:rPr>
              <a:t>：</a:t>
            </a:r>
            <a:endParaRPr lang="zh-TW" altLang="en-US" smtClean="0">
              <a:ea typeface="標楷體" panose="03000509000000000000" pitchFamily="65" charset="-120"/>
            </a:endParaRPr>
          </a:p>
        </p:txBody>
      </p:sp>
      <p:sp>
        <p:nvSpPr>
          <p:cNvPr id="7175" name="內容版面配置區 3"/>
          <p:cNvSpPr>
            <a:spLocks noGrp="1"/>
          </p:cNvSpPr>
          <p:nvPr>
            <p:ph sz="quarter" idx="4"/>
          </p:nvPr>
        </p:nvSpPr>
        <p:spPr>
          <a:xfrm>
            <a:off x="4572000" y="1412875"/>
            <a:ext cx="4041775" cy="5445125"/>
          </a:xfrm>
        </p:spPr>
        <p:txBody>
          <a:bodyPr/>
          <a:lstStyle/>
          <a:p>
            <a:pPr marL="0" indent="0" eaLnBrk="1" hangingPunct="1">
              <a:buFontTx/>
              <a:buNone/>
            </a:pPr>
            <a:r>
              <a:rPr lang="zh-TW" altLang="zh-TW" smtClean="0">
                <a:ea typeface="標楷體" panose="03000509000000000000" pitchFamily="65" charset="-120"/>
              </a:rPr>
              <a:t>唉！我好可憐！我真命苦！</a:t>
            </a:r>
            <a:endParaRPr lang="en-US" altLang="zh-TW" smtClean="0">
              <a:ea typeface="標楷體" panose="03000509000000000000" pitchFamily="65" charset="-120"/>
            </a:endParaRPr>
          </a:p>
          <a:p>
            <a:pPr marL="0" indent="0" eaLnBrk="1" hangingPunct="1">
              <a:buFontTx/>
              <a:buNone/>
            </a:pPr>
            <a:r>
              <a:rPr lang="zh-TW" altLang="zh-TW" smtClean="0">
                <a:ea typeface="標楷體" panose="03000509000000000000" pitchFamily="65" charset="-120"/>
              </a:rPr>
              <a:t>上天啊！我非查清楚不可，你們為什麼要這樣待我？</a:t>
            </a:r>
            <a:endParaRPr lang="en-US" altLang="zh-TW" smtClean="0">
              <a:ea typeface="標楷體" panose="03000509000000000000" pitchFamily="65" charset="-120"/>
            </a:endParaRPr>
          </a:p>
          <a:p>
            <a:pPr marL="0" indent="0" eaLnBrk="1" hangingPunct="1">
              <a:buFontTx/>
              <a:buNone/>
            </a:pPr>
            <a:r>
              <a:rPr lang="zh-TW" altLang="zh-TW" smtClean="0">
                <a:ea typeface="標楷體" panose="03000509000000000000" pitchFamily="65" charset="-120"/>
              </a:rPr>
              <a:t>到底我要出生時，犯了什麼罪觸怒你們？</a:t>
            </a:r>
            <a:endParaRPr lang="en-US" altLang="zh-TW" smtClean="0">
              <a:ea typeface="標楷體" panose="03000509000000000000" pitchFamily="65" charset="-120"/>
            </a:endParaRPr>
          </a:p>
          <a:p>
            <a:pPr marL="0" indent="0" eaLnBrk="1" hangingPunct="1">
              <a:buFontTx/>
              <a:buNone/>
            </a:pPr>
            <a:r>
              <a:rPr lang="zh-TW" altLang="zh-TW" smtClean="0">
                <a:ea typeface="標楷體" panose="03000509000000000000" pitchFamily="65" charset="-120"/>
              </a:rPr>
              <a:t>雖然我已經出生，我明白自己所犯的罪過：</a:t>
            </a:r>
            <a:endParaRPr lang="en-US" altLang="zh-TW" smtClean="0">
              <a:ea typeface="標楷體" panose="03000509000000000000" pitchFamily="65" charset="-120"/>
            </a:endParaRPr>
          </a:p>
          <a:p>
            <a:pPr marL="0" indent="0" eaLnBrk="1" hangingPunct="1">
              <a:buFontTx/>
              <a:buNone/>
            </a:pPr>
            <a:r>
              <a:rPr lang="zh-TW" altLang="zh-TW" smtClean="0">
                <a:ea typeface="標楷體" panose="03000509000000000000" pitchFamily="65" charset="-120"/>
              </a:rPr>
              <a:t>你們的正義和嚴峻都相當有道理，</a:t>
            </a:r>
            <a:endParaRPr lang="zh-TW" altLang="en-US" smtClean="0">
              <a:ea typeface="標楷體" panose="03000509000000000000" pitchFamily="65" charset="-120"/>
            </a:endParaRPr>
          </a:p>
          <a:p>
            <a:pPr marL="0" indent="0" eaLnBrk="1" hangingPunct="1">
              <a:buFontTx/>
              <a:buNone/>
            </a:pPr>
            <a:r>
              <a:rPr lang="zh-TW" altLang="zh-TW" smtClean="0">
                <a:ea typeface="標楷體" panose="03000509000000000000" pitchFamily="65" charset="-120"/>
              </a:rPr>
              <a:t>人類最大的罪莫過於出生。</a:t>
            </a:r>
            <a:endParaRPr lang="zh-TW" altLang="en-US" smtClean="0">
              <a:ea typeface="標楷體" panose="03000509000000000000" pitchFamily="65" charset="-120"/>
            </a:endParaRPr>
          </a:p>
        </p:txBody>
      </p:sp>
    </p:spTree>
    <p:extLst>
      <p:ext uri="{BB962C8B-B14F-4D97-AF65-F5344CB8AC3E}">
        <p14:creationId xmlns:p14="http://schemas.microsoft.com/office/powerpoint/2010/main" val="75148403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2"/>
          <p:cNvSpPr>
            <a:spLocks noGrp="1" noChangeArrowheads="1"/>
          </p:cNvSpPr>
          <p:nvPr>
            <p:ph type="title"/>
          </p:nvPr>
        </p:nvSpPr>
        <p:spPr/>
        <p:txBody>
          <a:bodyPr/>
          <a:lstStyle/>
          <a:p>
            <a:pPr algn="r" eaLnBrk="1" hangingPunct="1"/>
            <a:r>
              <a:rPr lang="zh-TW" altLang="en-US" sz="2900" smtClean="0">
                <a:ea typeface="標楷體" panose="03000509000000000000" pitchFamily="65" charset="-120"/>
              </a:rPr>
              <a:t>譯文選取</a:t>
            </a:r>
            <a:r>
              <a:rPr lang="en-US" altLang="zh-TW" sz="2900" smtClean="0">
                <a:ea typeface="標楷體" panose="03000509000000000000" pitchFamily="65" charset="-120"/>
              </a:rPr>
              <a:t>(</a:t>
            </a:r>
            <a:r>
              <a:rPr lang="zh-TW" altLang="en-US" sz="2900" smtClean="0">
                <a:ea typeface="標楷體" panose="03000509000000000000" pitchFamily="65" charset="-120"/>
              </a:rPr>
              <a:t>中西文對照）−</a:t>
            </a:r>
            <a:r>
              <a:rPr lang="en-US" altLang="zh-TW" sz="2900" smtClean="0">
                <a:ea typeface="標楷體" panose="03000509000000000000" pitchFamily="65" charset="-120"/>
              </a:rPr>
              <a:t>Jornada I , Escena II</a:t>
            </a:r>
            <a:br>
              <a:rPr lang="en-US" altLang="zh-TW" sz="2900" smtClean="0">
                <a:ea typeface="標楷體" panose="03000509000000000000" pitchFamily="65" charset="-120"/>
              </a:rPr>
            </a:br>
            <a:r>
              <a:rPr lang="en-US" altLang="zh-TW" sz="2900" smtClean="0">
                <a:ea typeface="標楷體" panose="03000509000000000000" pitchFamily="65" charset="-120"/>
              </a:rPr>
              <a:t>(</a:t>
            </a:r>
            <a:r>
              <a:rPr lang="zh-TW" altLang="en-US" sz="2900" smtClean="0">
                <a:ea typeface="標楷體" panose="03000509000000000000" pitchFamily="65" charset="-120"/>
              </a:rPr>
              <a:t>中譯本</a:t>
            </a:r>
            <a:r>
              <a:rPr lang="en-US" altLang="zh-TW" sz="2900" smtClean="0">
                <a:ea typeface="標楷體" panose="03000509000000000000" pitchFamily="65" charset="-120"/>
              </a:rPr>
              <a:t>pp.14-18)</a:t>
            </a:r>
            <a:endParaRPr lang="zh-TW" altLang="en-US" sz="2900" smtClean="0">
              <a:ea typeface="標楷體" panose="03000509000000000000" pitchFamily="65" charset="-120"/>
            </a:endParaRPr>
          </a:p>
        </p:txBody>
      </p:sp>
      <p:sp>
        <p:nvSpPr>
          <p:cNvPr id="8196" name="內容版面配置區 2"/>
          <p:cNvSpPr>
            <a:spLocks noGrp="1"/>
          </p:cNvSpPr>
          <p:nvPr>
            <p:ph sz="half" idx="2"/>
          </p:nvPr>
        </p:nvSpPr>
        <p:spPr>
          <a:xfrm>
            <a:off x="457200" y="1844675"/>
            <a:ext cx="4040188" cy="4608513"/>
          </a:xfrm>
        </p:spPr>
        <p:txBody>
          <a:bodyPr/>
          <a:lstStyle/>
          <a:p>
            <a:pPr marL="0" indent="0" eaLnBrk="1" hangingPunct="1">
              <a:buFontTx/>
              <a:buNone/>
            </a:pPr>
            <a:r>
              <a:rPr lang="es-ES" altLang="zh-TW" smtClean="0">
                <a:latin typeface="Times New Roman" panose="02020603050405020304" pitchFamily="18" charset="0"/>
              </a:rPr>
              <a:t>Sólo quisiera saber</a:t>
            </a:r>
            <a:r>
              <a:rPr lang="zh-TW" altLang="en-US" smtClean="0">
                <a:latin typeface="Times New Roman" panose="02020603050405020304" pitchFamily="18" charset="0"/>
              </a:rPr>
              <a:t> </a:t>
            </a:r>
            <a:r>
              <a:rPr lang="es-ES" altLang="zh-TW" smtClean="0">
                <a:latin typeface="Times New Roman" panose="02020603050405020304" pitchFamily="18" charset="0"/>
              </a:rPr>
              <a:t>para apurar mis desvelos</a:t>
            </a:r>
            <a:r>
              <a:rPr lang="zh-TW" altLang="en-US" smtClean="0">
                <a:latin typeface="Times New Roman" panose="02020603050405020304" pitchFamily="18" charset="0"/>
              </a:rPr>
              <a:t> </a:t>
            </a:r>
            <a:r>
              <a:rPr lang="es-ES" altLang="zh-TW" smtClean="0">
                <a:latin typeface="Times New Roman" panose="02020603050405020304" pitchFamily="18" charset="0"/>
              </a:rPr>
              <a:t>dejando a una parte, cielos,</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el delito del nacer,</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¿qué más os pude ofender,</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para castigarme más?</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¿No nacieron los demás?</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 Pues si los demás nacieron,</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 ¿qué privilegios tuvieron</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 que no yo gocé jamás?</a:t>
            </a:r>
            <a:endParaRPr lang="zh-TW" altLang="zh-TW" smtClean="0">
              <a:latin typeface="Times New Roman" panose="02020603050405020304" pitchFamily="18" charset="0"/>
            </a:endParaRPr>
          </a:p>
          <a:p>
            <a:pPr marL="0" indent="0" eaLnBrk="1" hangingPunct="1">
              <a:buFontTx/>
              <a:buNone/>
            </a:pPr>
            <a:endParaRPr lang="zh-TW" altLang="en-US" smtClean="0">
              <a:latin typeface="Times New Roman" panose="02020603050405020304" pitchFamily="18" charset="0"/>
            </a:endParaRPr>
          </a:p>
        </p:txBody>
      </p:sp>
      <p:sp>
        <p:nvSpPr>
          <p:cNvPr id="8197" name="內容版面配置區 6"/>
          <p:cNvSpPr>
            <a:spLocks noGrp="1"/>
          </p:cNvSpPr>
          <p:nvPr>
            <p:ph sz="quarter" idx="4"/>
          </p:nvPr>
        </p:nvSpPr>
        <p:spPr>
          <a:xfrm>
            <a:off x="4645025" y="1844675"/>
            <a:ext cx="4041775" cy="4608513"/>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為去除煩憂 上天啊！</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且將出生的罪責擺一旁，</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我只要知道，</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我還能冒犯你們什麼，讓你們給我更多懲罰？</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別人不也出生了？</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這些早已出世的人，他們所擁有的特權 我可從來沒有享受過？ </a:t>
            </a:r>
            <a:endParaRPr lang="zh-TW" altLang="en-US" smtClean="0">
              <a:latin typeface="標楷體" panose="03000509000000000000" pitchFamily="65" charset="-120"/>
              <a:ea typeface="標楷體" panose="03000509000000000000" pitchFamily="65" charset="-120"/>
            </a:endParaRPr>
          </a:p>
        </p:txBody>
      </p:sp>
      <p:sp>
        <p:nvSpPr>
          <p:cNvPr id="8198" name="Rectangle 3"/>
          <p:cNvSpPr>
            <a:spLocks noGrp="1" noChangeArrowheads="1"/>
          </p:cNvSpPr>
          <p:nvPr>
            <p:ph type="body" idx="1"/>
          </p:nvPr>
        </p:nvSpPr>
        <p:spPr>
          <a:xfrm>
            <a:off x="468313" y="1557338"/>
            <a:ext cx="4040187" cy="639762"/>
          </a:xfrm>
        </p:spPr>
        <p:txBody>
          <a:bodyPr/>
          <a:lstStyle/>
          <a:p>
            <a:pPr eaLnBrk="1" hangingPunct="1"/>
            <a:r>
              <a:rPr lang="es-ES" altLang="zh-TW" smtClean="0"/>
              <a:t>Segismundo:</a:t>
            </a:r>
          </a:p>
          <a:p>
            <a:pPr eaLnBrk="1" hangingPunct="1"/>
            <a:endParaRPr lang="zh-TW" altLang="zh-TW" smtClean="0"/>
          </a:p>
        </p:txBody>
      </p:sp>
      <p:sp>
        <p:nvSpPr>
          <p:cNvPr id="8199" name="Rectangle 3"/>
          <p:cNvSpPr>
            <a:spLocks noGrp="1" noChangeArrowheads="1"/>
          </p:cNvSpPr>
          <p:nvPr>
            <p:ph type="body" sz="quarter" idx="3"/>
          </p:nvPr>
        </p:nvSpPr>
        <p:spPr/>
        <p:txBody>
          <a:bodyPr/>
          <a:lstStyle/>
          <a:p>
            <a:pPr eaLnBrk="1" hangingPunct="1"/>
            <a:endParaRPr lang="es-ES" altLang="zh-TW" smtClean="0"/>
          </a:p>
          <a:p>
            <a:pPr eaLnBrk="1" hangingPunct="1"/>
            <a:r>
              <a:rPr lang="zh-TW" altLang="en-US" smtClean="0">
                <a:ea typeface="標楷體" panose="03000509000000000000" pitchFamily="65" charset="-120"/>
              </a:rPr>
              <a:t>塞孟多</a:t>
            </a:r>
            <a:r>
              <a:rPr lang="zh-TW" altLang="en-US" smtClean="0">
                <a:latin typeface="新細明體" panose="02020500000000000000" pitchFamily="18" charset="-120"/>
                <a:ea typeface="標楷體" panose="03000509000000000000" pitchFamily="65" charset="-120"/>
              </a:rPr>
              <a:t>：</a:t>
            </a:r>
            <a:endParaRPr lang="zh-TW" altLang="en-US" smtClean="0">
              <a:ea typeface="標楷體" panose="03000509000000000000" pitchFamily="65" charset="-120"/>
            </a:endParaRPr>
          </a:p>
          <a:p>
            <a:pPr eaLnBrk="1" hangingPunct="1"/>
            <a:endParaRPr lang="zh-TW" altLang="zh-TW" smtClean="0"/>
          </a:p>
        </p:txBody>
      </p:sp>
    </p:spTree>
    <p:extLst>
      <p:ext uri="{BB962C8B-B14F-4D97-AF65-F5344CB8AC3E}">
        <p14:creationId xmlns:p14="http://schemas.microsoft.com/office/powerpoint/2010/main" val="302857405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26988"/>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文字版面配置區 1"/>
          <p:cNvSpPr>
            <a:spLocks noGrp="1"/>
          </p:cNvSpPr>
          <p:nvPr>
            <p:ph type="body" idx="1"/>
          </p:nvPr>
        </p:nvSpPr>
        <p:spPr/>
        <p:txBody>
          <a:bodyPr/>
          <a:lstStyle/>
          <a:p>
            <a:pPr eaLnBrk="1" hangingPunct="1"/>
            <a:r>
              <a:rPr lang="es-ES" altLang="zh-TW" smtClean="0"/>
              <a:t>Segismundo:</a:t>
            </a:r>
          </a:p>
          <a:p>
            <a:pPr eaLnBrk="1" hangingPunct="1"/>
            <a:endParaRPr lang="zh-TW" altLang="en-US" smtClean="0"/>
          </a:p>
        </p:txBody>
      </p:sp>
      <p:sp>
        <p:nvSpPr>
          <p:cNvPr id="3" name="內容版面配置區 2"/>
          <p:cNvSpPr>
            <a:spLocks noGrp="1"/>
          </p:cNvSpPr>
          <p:nvPr>
            <p:ph sz="half" idx="2"/>
          </p:nvPr>
        </p:nvSpPr>
        <p:spPr>
          <a:xfrm>
            <a:off x="457200" y="1700213"/>
            <a:ext cx="4040188" cy="4608512"/>
          </a:xfrm>
        </p:spPr>
        <p:txBody>
          <a:bodyPr/>
          <a:lstStyle/>
          <a:p>
            <a:pPr marL="0" indent="0" eaLnBrk="1" hangingPunct="1">
              <a:buFontTx/>
              <a:buNone/>
            </a:pPr>
            <a:r>
              <a:rPr lang="es-ES" altLang="zh-TW" smtClean="0">
                <a:latin typeface="Times New Roman" panose="02020603050405020304" pitchFamily="18" charset="0"/>
              </a:rPr>
              <a:t>Nace el ave, y con las galas</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que le dan belleza suma,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apenas es flor de pluma,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o ramillete con alas,</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cuando las etéreas salas</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corta con velocidad,</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negándose a la piedad</a:t>
            </a:r>
            <a:r>
              <a:rPr lang="zh-TW" altLang="en-US" smtClean="0">
                <a:latin typeface="Times New Roman" panose="02020603050405020304" pitchFamily="18" charset="0"/>
              </a:rPr>
              <a:t> </a:t>
            </a:r>
            <a:r>
              <a:rPr lang="es-ES" altLang="zh-TW" smtClean="0">
                <a:latin typeface="Times New Roman" panose="02020603050405020304" pitchFamily="18" charset="0"/>
              </a:rPr>
              <a:t>del nido que deja en calma;</a:t>
            </a:r>
            <a:endParaRPr lang="en-US"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¿y teniendo yo más alma,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tengo menos libertad?</a:t>
            </a:r>
            <a:endParaRPr lang="zh-TW" altLang="zh-TW" smtClean="0">
              <a:latin typeface="Times New Roman" panose="02020603050405020304" pitchFamily="18" charset="0"/>
            </a:endParaRPr>
          </a:p>
          <a:p>
            <a:pPr marL="0" indent="0" eaLnBrk="1" hangingPunct="1"/>
            <a:endParaRPr lang="zh-TW" altLang="en-US" smtClean="0">
              <a:latin typeface="Times New Roman" panose="02020603050405020304" pitchFamily="18" charset="0"/>
            </a:endParaRPr>
          </a:p>
        </p:txBody>
      </p:sp>
      <p:sp>
        <p:nvSpPr>
          <p:cNvPr id="9221" name="文字版面配置區 3"/>
          <p:cNvSpPr>
            <a:spLocks noGrp="1"/>
          </p:cNvSpPr>
          <p:nvPr>
            <p:ph type="body" sz="quarter" idx="3"/>
          </p:nvPr>
        </p:nvSpPr>
        <p:spPr/>
        <p:txBody>
          <a:bodyPr/>
          <a:lstStyle/>
          <a:p>
            <a:pPr eaLnBrk="1" hangingPunct="1"/>
            <a:r>
              <a:rPr lang="zh-TW" altLang="en-US" smtClean="0">
                <a:ea typeface="標楷體" panose="03000509000000000000" pitchFamily="65" charset="-120"/>
              </a:rPr>
              <a:t>塞孟多</a:t>
            </a:r>
            <a:r>
              <a:rPr lang="zh-TW" altLang="en-US" smtClean="0">
                <a:latin typeface="新細明體" panose="02020500000000000000" pitchFamily="18" charset="-120"/>
                <a:ea typeface="標楷體" panose="03000509000000000000" pitchFamily="65" charset="-120"/>
              </a:rPr>
              <a:t>：</a:t>
            </a:r>
            <a:endParaRPr lang="zh-TW" altLang="en-US" smtClean="0">
              <a:ea typeface="標楷體" panose="03000509000000000000" pitchFamily="65" charset="-120"/>
            </a:endParaRPr>
          </a:p>
          <a:p>
            <a:pPr eaLnBrk="1" hangingPunct="1"/>
            <a:endParaRPr lang="zh-TW" altLang="en-US" smtClean="0">
              <a:ea typeface="標楷體" panose="03000509000000000000" pitchFamily="65" charset="-120"/>
            </a:endParaRPr>
          </a:p>
        </p:txBody>
      </p:sp>
      <p:sp>
        <p:nvSpPr>
          <p:cNvPr id="7" name="內容版面配置區 6"/>
          <p:cNvSpPr>
            <a:spLocks noGrp="1"/>
          </p:cNvSpPr>
          <p:nvPr>
            <p:ph sz="quarter" idx="4"/>
          </p:nvPr>
        </p:nvSpPr>
        <p:spPr>
          <a:xfrm>
            <a:off x="4645025" y="1917700"/>
            <a:ext cx="4041775" cy="4679950"/>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鳥出生，華麗的衣飾 帶給牠天下無雙的美，</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像極了羽毛花，或長翅膀的花束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但牠卻罔顧孝道 迅捷穿越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蒼穹層層，心安理得地離巢，我心縱然更良善，</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卻只有更少自由？</a:t>
            </a:r>
          </a:p>
          <a:p>
            <a:pPr marL="0" indent="0" eaLnBrk="1" hangingPunct="1"/>
            <a:endParaRPr lang="zh-TW" altLang="en-US" smtClean="0">
              <a:latin typeface="標楷體" panose="03000509000000000000" pitchFamily="65" charset="-120"/>
              <a:ea typeface="標楷體" panose="03000509000000000000" pitchFamily="65" charset="-120"/>
            </a:endParaRPr>
          </a:p>
        </p:txBody>
      </p:sp>
      <p:sp>
        <p:nvSpPr>
          <p:cNvPr id="9223" name="標題 5"/>
          <p:cNvSpPr>
            <a:spLocks noGrp="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 , Escena II</a:t>
            </a:r>
            <a:br>
              <a:rPr lang="en-US" altLang="zh-TW" sz="2900" smtClean="0">
                <a:solidFill>
                  <a:srgbClr val="000000"/>
                </a:solidFill>
                <a:ea typeface="標楷體" panose="03000509000000000000" pitchFamily="65" charset="-120"/>
              </a:rPr>
            </a:br>
            <a:r>
              <a:rPr lang="en-US" altLang="zh-TW" sz="2900" smtClean="0">
                <a:ea typeface="標楷體" panose="03000509000000000000" pitchFamily="65" charset="-120"/>
              </a:rPr>
              <a:t>(</a:t>
            </a:r>
            <a:r>
              <a:rPr lang="zh-TW" altLang="en-US" sz="2900" smtClean="0">
                <a:ea typeface="標楷體" panose="03000509000000000000" pitchFamily="65" charset="-120"/>
              </a:rPr>
              <a:t>中譯本</a:t>
            </a:r>
            <a:r>
              <a:rPr lang="en-US" altLang="zh-TW" sz="2900" smtClean="0">
                <a:ea typeface="標楷體" panose="03000509000000000000" pitchFamily="65" charset="-120"/>
              </a:rPr>
              <a:t>pp.14-18)</a:t>
            </a:r>
            <a:endParaRPr lang="zh-TW" altLang="en-US" sz="2900" smtClean="0"/>
          </a:p>
        </p:txBody>
      </p:sp>
    </p:spTree>
    <p:extLst>
      <p:ext uri="{BB962C8B-B14F-4D97-AF65-F5344CB8AC3E}">
        <p14:creationId xmlns:p14="http://schemas.microsoft.com/office/powerpoint/2010/main" val="429481287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2"/>
          <p:cNvSpPr>
            <a:spLocks noGrp="1" noChangeArrowheads="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 , Escena II</a:t>
            </a:r>
            <a:br>
              <a:rPr lang="en-US" altLang="zh-TW" sz="2900" smtClean="0">
                <a:solidFill>
                  <a:srgbClr val="000000"/>
                </a:solidFill>
                <a:ea typeface="標楷體" panose="03000509000000000000" pitchFamily="65" charset="-120"/>
              </a:rPr>
            </a:br>
            <a:r>
              <a:rPr lang="en-US" altLang="zh-TW" sz="2900" smtClean="0">
                <a:ea typeface="標楷體" panose="03000509000000000000" pitchFamily="65" charset="-120"/>
              </a:rPr>
              <a:t>(</a:t>
            </a:r>
            <a:r>
              <a:rPr lang="zh-TW" altLang="en-US" sz="2900" smtClean="0">
                <a:ea typeface="標楷體" panose="03000509000000000000" pitchFamily="65" charset="-120"/>
              </a:rPr>
              <a:t>中譯本</a:t>
            </a:r>
            <a:r>
              <a:rPr lang="en-US" altLang="zh-TW" sz="2900" smtClean="0">
                <a:ea typeface="標楷體" panose="03000509000000000000" pitchFamily="65" charset="-120"/>
              </a:rPr>
              <a:t>pp.14-18)</a:t>
            </a:r>
            <a:endParaRPr lang="zh-TW" altLang="en-US" sz="2900" smtClean="0">
              <a:ea typeface="標楷體" panose="03000509000000000000" pitchFamily="65" charset="-120"/>
            </a:endParaRPr>
          </a:p>
        </p:txBody>
      </p:sp>
      <p:sp>
        <p:nvSpPr>
          <p:cNvPr id="10244" name="文字版面配置區 1"/>
          <p:cNvSpPr>
            <a:spLocks noGrp="1"/>
          </p:cNvSpPr>
          <p:nvPr>
            <p:ph type="body" idx="1"/>
          </p:nvPr>
        </p:nvSpPr>
        <p:spPr/>
        <p:txBody>
          <a:bodyPr/>
          <a:lstStyle/>
          <a:p>
            <a:pPr eaLnBrk="1" hangingPunct="1"/>
            <a:endParaRPr lang="zh-TW" altLang="en-US" smtClean="0"/>
          </a:p>
        </p:txBody>
      </p:sp>
      <p:sp>
        <p:nvSpPr>
          <p:cNvPr id="10245" name="內容版面配置區 2"/>
          <p:cNvSpPr>
            <a:spLocks noGrp="1"/>
          </p:cNvSpPr>
          <p:nvPr>
            <p:ph sz="half" idx="2"/>
          </p:nvPr>
        </p:nvSpPr>
        <p:spPr>
          <a:xfrm>
            <a:off x="457200" y="1844675"/>
            <a:ext cx="4040188" cy="4679950"/>
          </a:xfrm>
        </p:spPr>
        <p:txBody>
          <a:bodyPr/>
          <a:lstStyle/>
          <a:p>
            <a:pPr marL="0" indent="0" eaLnBrk="1" hangingPunct="1">
              <a:buFontTx/>
              <a:buNone/>
            </a:pPr>
            <a:r>
              <a:rPr lang="es-ES" altLang="zh-TW" smtClean="0">
                <a:latin typeface="Times New Roman" panose="02020603050405020304" pitchFamily="18" charset="0"/>
              </a:rPr>
              <a:t> Nace el bruto, y con la piel</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 que dibujan manchas bellas, apenas signo es de estrellas</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gracias al docto pincel,</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cuando atrevido y cruel,</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la humana necesidad</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le enseña a tener crueldad,</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monstruo de su laberinto;</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¿y yo, con mejor instinto,</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 tengo menos libertad?</a:t>
            </a:r>
            <a:endParaRPr lang="zh-TW" altLang="en-US" smtClean="0">
              <a:latin typeface="Times New Roman" panose="02020603050405020304" pitchFamily="18" charset="0"/>
            </a:endParaRPr>
          </a:p>
        </p:txBody>
      </p:sp>
      <p:sp>
        <p:nvSpPr>
          <p:cNvPr id="10246" name="文字版面配置區 3"/>
          <p:cNvSpPr>
            <a:spLocks noGrp="1"/>
          </p:cNvSpPr>
          <p:nvPr>
            <p:ph type="body" sz="quarter" idx="3"/>
          </p:nvPr>
        </p:nvSpPr>
        <p:spPr/>
        <p:txBody>
          <a:bodyPr/>
          <a:lstStyle/>
          <a:p>
            <a:pPr eaLnBrk="1" hangingPunct="1"/>
            <a:endParaRPr lang="zh-TW" altLang="en-US" smtClean="0"/>
          </a:p>
        </p:txBody>
      </p:sp>
      <p:sp>
        <p:nvSpPr>
          <p:cNvPr id="10247" name="內容版面配置區 6"/>
          <p:cNvSpPr>
            <a:spLocks noGrp="1"/>
          </p:cNvSpPr>
          <p:nvPr>
            <p:ph sz="quarter" idx="4"/>
          </p:nvPr>
        </p:nvSpPr>
        <p:spPr>
          <a:xfrm>
            <a:off x="4645025" y="1844675"/>
            <a:ext cx="4041775" cy="4679950"/>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多虧天上畫師妙筆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野獸一出生，</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披著繪有美麗斑點的皮，</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不過是星座圖記，</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當人類的需要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教牠殘暴，</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牠變得魯莽凶橫 成了自己迷宮的怪物；</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而我，本能更好，</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卻只有更少的自由？</a:t>
            </a:r>
            <a:endParaRPr lang="zh-TW" altLang="en-US" smtClean="0">
              <a:latin typeface="標楷體" panose="03000509000000000000" pitchFamily="65" charset="-120"/>
              <a:ea typeface="標楷體" panose="03000509000000000000" pitchFamily="65" charset="-120"/>
            </a:endParaRPr>
          </a:p>
        </p:txBody>
      </p:sp>
      <p:sp>
        <p:nvSpPr>
          <p:cNvPr id="8" name="文字版面配置區 1"/>
          <p:cNvSpPr txBox="1">
            <a:spLocks/>
          </p:cNvSpPr>
          <p:nvPr/>
        </p:nvSpPr>
        <p:spPr bwMode="auto">
          <a:xfrm>
            <a:off x="609600" y="1687513"/>
            <a:ext cx="40401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Segismundo:</a:t>
            </a:r>
          </a:p>
          <a:p>
            <a:pPr eaLnBrk="1" hangingPunct="1">
              <a:spcBef>
                <a:spcPct val="20000"/>
              </a:spcBef>
            </a:pPr>
            <a:endParaRPr lang="zh-TW" altLang="en-US" sz="2400" b="1"/>
          </a:p>
        </p:txBody>
      </p:sp>
      <p:sp>
        <p:nvSpPr>
          <p:cNvPr id="9" name="文字版面配置區 3"/>
          <p:cNvSpPr txBox="1">
            <a:spLocks/>
          </p:cNvSpPr>
          <p:nvPr/>
        </p:nvSpPr>
        <p:spPr bwMode="auto">
          <a:xfrm>
            <a:off x="4826000" y="1687513"/>
            <a:ext cx="40417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ea typeface="標楷體" panose="03000509000000000000" pitchFamily="65" charset="-120"/>
              </a:rPr>
              <a:t>塞孟多</a:t>
            </a:r>
            <a:r>
              <a:rPr lang="zh-TW" altLang="en-US" sz="2400" b="1">
                <a:latin typeface="新細明體" panose="02020500000000000000" pitchFamily="18" charset="-120"/>
                <a:ea typeface="標楷體" panose="03000509000000000000" pitchFamily="65" charset="-120"/>
              </a:rPr>
              <a:t>：</a:t>
            </a:r>
            <a:endParaRPr lang="zh-TW" altLang="en-US" sz="2400" b="1">
              <a:ea typeface="標楷體" panose="03000509000000000000" pitchFamily="65" charset="-120"/>
            </a:endParaRPr>
          </a:p>
          <a:p>
            <a:pPr eaLnBrk="1" hangingPunct="1">
              <a:spcBef>
                <a:spcPct val="20000"/>
              </a:spcBef>
            </a:pPr>
            <a:endParaRPr lang="zh-TW" altLang="en-US" sz="2400" b="1">
              <a:ea typeface="標楷體" panose="03000509000000000000" pitchFamily="65" charset="-120"/>
            </a:endParaRPr>
          </a:p>
        </p:txBody>
      </p:sp>
    </p:spTree>
    <p:extLst>
      <p:ext uri="{BB962C8B-B14F-4D97-AF65-F5344CB8AC3E}">
        <p14:creationId xmlns:p14="http://schemas.microsoft.com/office/powerpoint/2010/main" val="94598853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2"/>
          <p:cNvSpPr>
            <a:spLocks noGrp="1" noChangeArrowheads="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 , Escena II</a:t>
            </a:r>
            <a:br>
              <a:rPr lang="en-US" altLang="zh-TW" sz="2900" smtClean="0">
                <a:solidFill>
                  <a:srgbClr val="000000"/>
                </a:solidFill>
                <a:ea typeface="標楷體" panose="03000509000000000000" pitchFamily="65" charset="-120"/>
              </a:rPr>
            </a:b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pp.14-18)</a:t>
            </a:r>
            <a:endParaRPr lang="zh-TW" altLang="en-US" smtClean="0">
              <a:ea typeface="標楷體" panose="03000509000000000000" pitchFamily="65" charset="-120"/>
            </a:endParaRPr>
          </a:p>
        </p:txBody>
      </p:sp>
      <p:sp>
        <p:nvSpPr>
          <p:cNvPr id="11268" name="文字版面配置區 1"/>
          <p:cNvSpPr>
            <a:spLocks noGrp="1"/>
          </p:cNvSpPr>
          <p:nvPr>
            <p:ph type="body" idx="1"/>
          </p:nvPr>
        </p:nvSpPr>
        <p:spPr/>
        <p:txBody>
          <a:bodyPr/>
          <a:lstStyle/>
          <a:p>
            <a:pPr eaLnBrk="1" hangingPunct="1"/>
            <a:endParaRPr lang="zh-TW" altLang="en-US" smtClean="0"/>
          </a:p>
        </p:txBody>
      </p:sp>
      <p:sp>
        <p:nvSpPr>
          <p:cNvPr id="3" name="內容版面配置區 2"/>
          <p:cNvSpPr>
            <a:spLocks noGrp="1"/>
          </p:cNvSpPr>
          <p:nvPr>
            <p:ph sz="half" idx="2"/>
          </p:nvPr>
        </p:nvSpPr>
        <p:spPr>
          <a:xfrm>
            <a:off x="457200" y="1916113"/>
            <a:ext cx="4040188" cy="4681537"/>
          </a:xfrm>
        </p:spPr>
        <p:txBody>
          <a:bodyPr/>
          <a:lstStyle/>
          <a:p>
            <a:pPr marL="0" indent="0" eaLnBrk="1" hangingPunct="1">
              <a:buFontTx/>
              <a:buNone/>
            </a:pPr>
            <a:r>
              <a:rPr lang="es-ES" altLang="zh-TW" smtClean="0">
                <a:latin typeface="Times New Roman" panose="02020603050405020304" pitchFamily="18" charset="0"/>
              </a:rPr>
              <a:t>Nace el pez, que no respira,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aborto de ovas y lamas,</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y apenas bajel de escamas</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sobre las ondas se mira,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cuando a todas partes gira,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midiendo la inmensidad</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de tanta capacidad</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como le da el centro frío;</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¿y yo, con  más albedrío,</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tengo menos libertad?</a:t>
            </a:r>
            <a:endParaRPr lang="zh-TW" altLang="zh-TW" smtClean="0">
              <a:latin typeface="Times New Roman" panose="02020603050405020304" pitchFamily="18" charset="0"/>
            </a:endParaRPr>
          </a:p>
          <a:p>
            <a:pPr marL="0" indent="0" eaLnBrk="1" hangingPunct="1"/>
            <a:endParaRPr lang="zh-TW" altLang="en-US" smtClean="0">
              <a:latin typeface="Times New Roman" panose="02020603050405020304" pitchFamily="18" charset="0"/>
            </a:endParaRPr>
          </a:p>
        </p:txBody>
      </p:sp>
      <p:sp>
        <p:nvSpPr>
          <p:cNvPr id="11270" name="文字版面配置區 3"/>
          <p:cNvSpPr>
            <a:spLocks noGrp="1"/>
          </p:cNvSpPr>
          <p:nvPr>
            <p:ph type="body" sz="quarter" idx="3"/>
          </p:nvPr>
        </p:nvSpPr>
        <p:spPr/>
        <p:txBody>
          <a:bodyPr/>
          <a:lstStyle/>
          <a:p>
            <a:pPr eaLnBrk="1" hangingPunct="1"/>
            <a:endParaRPr lang="zh-TW" altLang="en-US" smtClean="0"/>
          </a:p>
        </p:txBody>
      </p:sp>
      <p:sp>
        <p:nvSpPr>
          <p:cNvPr id="7" name="內容版面配置區 6"/>
          <p:cNvSpPr>
            <a:spLocks noGrp="1"/>
          </p:cNvSpPr>
          <p:nvPr>
            <p:ph sz="quarter" idx="4"/>
          </p:nvPr>
        </p:nvSpPr>
        <p:spPr>
          <a:xfrm>
            <a:off x="4645025" y="1844675"/>
            <a:ext cx="4041775" cy="4752975"/>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魚出生，不會呼吸，</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這吞食海藻的怪胎，</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不過是隻鱗片小舟 在水波上沉思 到處漫遊，</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計算冰冷水源供應的 浩瀚無際的容量，</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我有更多自由意願，</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卻只有更少的自由？</a:t>
            </a:r>
          </a:p>
          <a:p>
            <a:pPr marL="0" indent="0" eaLnBrk="1" hangingPunct="1"/>
            <a:endParaRPr lang="zh-TW" altLang="en-US" smtClean="0"/>
          </a:p>
        </p:txBody>
      </p:sp>
      <p:sp>
        <p:nvSpPr>
          <p:cNvPr id="8" name="文字版面配置區 1"/>
          <p:cNvSpPr txBox="1">
            <a:spLocks/>
          </p:cNvSpPr>
          <p:nvPr/>
        </p:nvSpPr>
        <p:spPr bwMode="auto">
          <a:xfrm>
            <a:off x="609600" y="1687513"/>
            <a:ext cx="40401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Segismundo:</a:t>
            </a:r>
          </a:p>
          <a:p>
            <a:pPr eaLnBrk="1" hangingPunct="1">
              <a:spcBef>
                <a:spcPct val="20000"/>
              </a:spcBef>
            </a:pPr>
            <a:endParaRPr lang="zh-TW" altLang="en-US" sz="2400" b="1"/>
          </a:p>
        </p:txBody>
      </p:sp>
      <p:sp>
        <p:nvSpPr>
          <p:cNvPr id="9" name="文字版面配置區 3"/>
          <p:cNvSpPr txBox="1">
            <a:spLocks/>
          </p:cNvSpPr>
          <p:nvPr/>
        </p:nvSpPr>
        <p:spPr bwMode="auto">
          <a:xfrm>
            <a:off x="4797425" y="1687513"/>
            <a:ext cx="40417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ea typeface="標楷體" panose="03000509000000000000" pitchFamily="65" charset="-120"/>
              </a:rPr>
              <a:t>塞孟多</a:t>
            </a:r>
            <a:r>
              <a:rPr lang="zh-TW" altLang="en-US" sz="2400" b="1">
                <a:latin typeface="新細明體" panose="02020500000000000000" pitchFamily="18" charset="-120"/>
                <a:ea typeface="標楷體" panose="03000509000000000000" pitchFamily="65" charset="-120"/>
              </a:rPr>
              <a:t>：</a:t>
            </a:r>
            <a:endParaRPr lang="zh-TW" altLang="en-US" sz="2400" b="1">
              <a:ea typeface="標楷體" panose="03000509000000000000" pitchFamily="65" charset="-120"/>
            </a:endParaRPr>
          </a:p>
          <a:p>
            <a:pPr eaLnBrk="1" hangingPunct="1">
              <a:spcBef>
                <a:spcPct val="20000"/>
              </a:spcBef>
            </a:pPr>
            <a:endParaRPr lang="zh-TW" altLang="en-US" sz="2400" b="1">
              <a:ea typeface="標楷體" panose="03000509000000000000" pitchFamily="65" charset="-120"/>
            </a:endParaRPr>
          </a:p>
        </p:txBody>
      </p:sp>
    </p:spTree>
    <p:extLst>
      <p:ext uri="{BB962C8B-B14F-4D97-AF65-F5344CB8AC3E}">
        <p14:creationId xmlns:p14="http://schemas.microsoft.com/office/powerpoint/2010/main" val="81860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188640"/>
            <a:ext cx="8229600" cy="1143000"/>
          </a:xfrm>
        </p:spPr>
        <p:txBody>
          <a:bodyPr/>
          <a:lstStyle/>
          <a:p>
            <a:endParaRPr lang="zh-TW" altLang="en-US" dirty="0"/>
          </a:p>
        </p:txBody>
      </p:sp>
      <p:pic>
        <p:nvPicPr>
          <p:cNvPr id="4" name="內容版面配置區 3" descr="卡爾德隆雕像.jpg"/>
          <p:cNvPicPr>
            <a:picLocks noGrp="1" noChangeAspect="1"/>
          </p:cNvPicPr>
          <p:nvPr>
            <p:ph idx="1"/>
          </p:nvPr>
        </p:nvPicPr>
        <p:blipFill>
          <a:blip r:embed="rId2" cstate="print"/>
          <a:stretch>
            <a:fillRect/>
          </a:stretch>
        </p:blipFill>
        <p:spPr>
          <a:xfrm>
            <a:off x="2627784" y="188640"/>
            <a:ext cx="3672408" cy="7010960"/>
          </a:xfrm>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100013"/>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2"/>
          <p:cNvSpPr>
            <a:spLocks noGrp="1" noChangeArrowheads="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 , Escena II</a:t>
            </a:r>
            <a:br>
              <a:rPr lang="en-US" altLang="zh-TW" sz="2900" smtClean="0">
                <a:solidFill>
                  <a:srgbClr val="000000"/>
                </a:solidFill>
                <a:ea typeface="標楷體" panose="03000509000000000000" pitchFamily="65" charset="-120"/>
              </a:rPr>
            </a:b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pp.14-18)</a:t>
            </a:r>
            <a:endParaRPr lang="zh-TW" altLang="en-US" smtClean="0">
              <a:ea typeface="標楷體" panose="03000509000000000000" pitchFamily="65" charset="-120"/>
            </a:endParaRPr>
          </a:p>
        </p:txBody>
      </p:sp>
      <p:sp>
        <p:nvSpPr>
          <p:cNvPr id="12292" name="文字版面配置區 1"/>
          <p:cNvSpPr>
            <a:spLocks noGrp="1"/>
          </p:cNvSpPr>
          <p:nvPr>
            <p:ph type="body" idx="1"/>
          </p:nvPr>
        </p:nvSpPr>
        <p:spPr/>
        <p:txBody>
          <a:bodyPr/>
          <a:lstStyle/>
          <a:p>
            <a:pPr eaLnBrk="1" hangingPunct="1"/>
            <a:endParaRPr lang="zh-TW" altLang="en-US" smtClean="0"/>
          </a:p>
        </p:txBody>
      </p:sp>
      <p:sp>
        <p:nvSpPr>
          <p:cNvPr id="12293" name="內容版面配置區 2"/>
          <p:cNvSpPr>
            <a:spLocks noGrp="1"/>
          </p:cNvSpPr>
          <p:nvPr>
            <p:ph sz="half" idx="2"/>
          </p:nvPr>
        </p:nvSpPr>
        <p:spPr>
          <a:xfrm>
            <a:off x="457200" y="1844675"/>
            <a:ext cx="4040188" cy="4752975"/>
          </a:xfrm>
        </p:spPr>
        <p:txBody>
          <a:bodyPr/>
          <a:lstStyle/>
          <a:p>
            <a:pPr marL="0" indent="0" eaLnBrk="1" hangingPunct="1">
              <a:buFontTx/>
              <a:buNone/>
            </a:pPr>
            <a:r>
              <a:rPr lang="es-ES" altLang="zh-TW" smtClean="0">
                <a:latin typeface="Times New Roman" panose="02020603050405020304" pitchFamily="18" charset="0"/>
              </a:rPr>
              <a:t> Nace el arroyo, culebra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 que entre flores se desata,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 y apenas, sierpe de plata,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 entre las flores se quiebra,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 cuando músico celebra</a:t>
            </a:r>
            <a:r>
              <a:rPr lang="en-US" altLang="zh-TW" smtClean="0">
                <a:latin typeface="Times New Roman" panose="02020603050405020304" pitchFamily="18" charset="0"/>
              </a:rPr>
              <a:t> </a:t>
            </a:r>
            <a:r>
              <a:rPr lang="es-ES" altLang="zh-TW" smtClean="0">
                <a:latin typeface="Times New Roman" panose="02020603050405020304" pitchFamily="18" charset="0"/>
              </a:rPr>
              <a:t>de los cielos la piedad;</a:t>
            </a:r>
          </a:p>
          <a:p>
            <a:pPr marL="0" indent="0" eaLnBrk="1" hangingPunct="1">
              <a:buFontTx/>
              <a:buNone/>
            </a:pPr>
            <a:r>
              <a:rPr lang="es-ES" altLang="zh-TW" smtClean="0">
                <a:latin typeface="Times New Roman" panose="02020603050405020304" pitchFamily="18" charset="0"/>
              </a:rPr>
              <a:t>que le dan la majestad</a:t>
            </a:r>
            <a:r>
              <a:rPr lang="en-US" altLang="zh-TW" smtClean="0">
                <a:latin typeface="Times New Roman" panose="02020603050405020304" pitchFamily="18" charset="0"/>
              </a:rPr>
              <a:t> </a:t>
            </a:r>
            <a:r>
              <a:rPr lang="es-ES" altLang="zh-TW" smtClean="0">
                <a:latin typeface="Times New Roman" panose="02020603050405020304" pitchFamily="18" charset="0"/>
              </a:rPr>
              <a:t>del campo abierto a su ida;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¿y teniendo yo más vida,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 tengo menos libertad?</a:t>
            </a:r>
            <a:endParaRPr lang="zh-TW" altLang="zh-TW" smtClean="0">
              <a:latin typeface="Times New Roman" panose="02020603050405020304" pitchFamily="18" charset="0"/>
            </a:endParaRPr>
          </a:p>
          <a:p>
            <a:pPr marL="0" indent="0" eaLnBrk="1" hangingPunct="1">
              <a:buFontTx/>
              <a:buNone/>
            </a:pPr>
            <a:endParaRPr lang="zh-TW" altLang="en-US" smtClean="0">
              <a:latin typeface="Times New Roman" panose="02020603050405020304" pitchFamily="18" charset="0"/>
            </a:endParaRPr>
          </a:p>
        </p:txBody>
      </p:sp>
      <p:sp>
        <p:nvSpPr>
          <p:cNvPr id="12294" name="文字版面配置區 3"/>
          <p:cNvSpPr>
            <a:spLocks noGrp="1"/>
          </p:cNvSpPr>
          <p:nvPr>
            <p:ph type="body" sz="quarter" idx="3"/>
          </p:nvPr>
        </p:nvSpPr>
        <p:spPr/>
        <p:txBody>
          <a:bodyPr/>
          <a:lstStyle/>
          <a:p>
            <a:pPr eaLnBrk="1" hangingPunct="1"/>
            <a:endParaRPr lang="zh-TW" altLang="en-US" smtClean="0"/>
          </a:p>
        </p:txBody>
      </p:sp>
      <p:sp>
        <p:nvSpPr>
          <p:cNvPr id="12295" name="內容版面配置區 6"/>
          <p:cNvSpPr>
            <a:spLocks noGrp="1"/>
          </p:cNvSpPr>
          <p:nvPr>
            <p:ph sz="quarter" idx="4"/>
          </p:nvPr>
        </p:nvSpPr>
        <p:spPr>
          <a:xfrm>
            <a:off x="4645025" y="1844675"/>
            <a:ext cx="4041775" cy="4752975"/>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溪澗生成，像條銀蛇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遊蕩花叢中，幾乎寸步未離，當天空慈悲音樂響起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帶給牠寬闊無邊的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田野任牠到處奔流</a:t>
            </a:r>
            <a:r>
              <a:rPr lang="es-ES" altLang="zh-TW" smtClean="0">
                <a:latin typeface="標楷體" panose="03000509000000000000" pitchFamily="65" charset="-120"/>
                <a:ea typeface="標楷體" panose="03000509000000000000" pitchFamily="65" charset="-120"/>
              </a:rPr>
              <a:t>;</a:t>
            </a:r>
          </a:p>
          <a:p>
            <a:pPr marL="0" indent="0" eaLnBrk="1" hangingPunct="1">
              <a:buFontTx/>
              <a:buNone/>
            </a:pPr>
            <a:r>
              <a:rPr lang="zh-TW" altLang="zh-TW" smtClean="0">
                <a:latin typeface="標楷體" panose="03000509000000000000" pitchFamily="65" charset="-120"/>
                <a:ea typeface="標楷體" panose="03000509000000000000" pitchFamily="65" charset="-120"/>
              </a:rPr>
              <a:t>我徒有更充沛活力，</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卻只有更少的自由？</a:t>
            </a:r>
            <a:endParaRPr lang="zh-TW" altLang="en-US" smtClean="0">
              <a:latin typeface="標楷體" panose="03000509000000000000" pitchFamily="65" charset="-120"/>
              <a:ea typeface="標楷體" panose="03000509000000000000" pitchFamily="65" charset="-120"/>
            </a:endParaRPr>
          </a:p>
        </p:txBody>
      </p:sp>
      <p:sp>
        <p:nvSpPr>
          <p:cNvPr id="8" name="文字版面配置區 1"/>
          <p:cNvSpPr txBox="1">
            <a:spLocks/>
          </p:cNvSpPr>
          <p:nvPr/>
        </p:nvSpPr>
        <p:spPr bwMode="auto">
          <a:xfrm>
            <a:off x="609600" y="1687513"/>
            <a:ext cx="40401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Segismundo:</a:t>
            </a:r>
          </a:p>
          <a:p>
            <a:pPr eaLnBrk="1" hangingPunct="1">
              <a:spcBef>
                <a:spcPct val="20000"/>
              </a:spcBef>
            </a:pPr>
            <a:endParaRPr lang="zh-TW" altLang="en-US" sz="2400" b="1"/>
          </a:p>
        </p:txBody>
      </p:sp>
      <p:sp>
        <p:nvSpPr>
          <p:cNvPr id="9" name="文字版面配置區 3"/>
          <p:cNvSpPr txBox="1">
            <a:spLocks/>
          </p:cNvSpPr>
          <p:nvPr/>
        </p:nvSpPr>
        <p:spPr bwMode="auto">
          <a:xfrm>
            <a:off x="4797425" y="1687513"/>
            <a:ext cx="40417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ea typeface="標楷體" panose="03000509000000000000" pitchFamily="65" charset="-120"/>
              </a:rPr>
              <a:t>塞孟多</a:t>
            </a:r>
            <a:r>
              <a:rPr lang="zh-TW" altLang="en-US" sz="2400" b="1">
                <a:latin typeface="新細明體" panose="02020500000000000000" pitchFamily="18" charset="-120"/>
                <a:ea typeface="標楷體" panose="03000509000000000000" pitchFamily="65" charset="-120"/>
              </a:rPr>
              <a:t>：</a:t>
            </a:r>
            <a:endParaRPr lang="zh-TW" altLang="en-US" sz="2400" b="1">
              <a:ea typeface="標楷體" panose="03000509000000000000" pitchFamily="65" charset="-120"/>
            </a:endParaRPr>
          </a:p>
          <a:p>
            <a:pPr eaLnBrk="1" hangingPunct="1">
              <a:spcBef>
                <a:spcPct val="20000"/>
              </a:spcBef>
            </a:pPr>
            <a:endParaRPr lang="zh-TW" altLang="en-US" sz="2400" b="1"/>
          </a:p>
        </p:txBody>
      </p:sp>
    </p:spTree>
    <p:extLst>
      <p:ext uri="{BB962C8B-B14F-4D97-AF65-F5344CB8AC3E}">
        <p14:creationId xmlns:p14="http://schemas.microsoft.com/office/powerpoint/2010/main" val="78400462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2"/>
          <p:cNvSpPr>
            <a:spLocks noGrp="1" noChangeArrowheads="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 , Escena II</a:t>
            </a:r>
            <a:br>
              <a:rPr lang="en-US" altLang="zh-TW" sz="2900" smtClean="0">
                <a:solidFill>
                  <a:srgbClr val="000000"/>
                </a:solidFill>
                <a:ea typeface="標楷體" panose="03000509000000000000" pitchFamily="65" charset="-120"/>
              </a:rPr>
            </a:b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pp.14-18)</a:t>
            </a:r>
            <a:endParaRPr lang="zh-TW" altLang="en-US" smtClean="0">
              <a:ea typeface="標楷體" panose="03000509000000000000" pitchFamily="65" charset="-120"/>
            </a:endParaRPr>
          </a:p>
        </p:txBody>
      </p:sp>
      <p:sp>
        <p:nvSpPr>
          <p:cNvPr id="13316" name="文字版面配置區 1"/>
          <p:cNvSpPr>
            <a:spLocks noGrp="1"/>
          </p:cNvSpPr>
          <p:nvPr>
            <p:ph type="body" idx="1"/>
          </p:nvPr>
        </p:nvSpPr>
        <p:spPr/>
        <p:txBody>
          <a:bodyPr/>
          <a:lstStyle/>
          <a:p>
            <a:pPr eaLnBrk="1" hangingPunct="1"/>
            <a:endParaRPr lang="zh-TW" altLang="en-US" smtClean="0"/>
          </a:p>
        </p:txBody>
      </p:sp>
      <p:sp>
        <p:nvSpPr>
          <p:cNvPr id="13317" name="內容版面配置區 2"/>
          <p:cNvSpPr>
            <a:spLocks noGrp="1"/>
          </p:cNvSpPr>
          <p:nvPr>
            <p:ph sz="half" idx="2"/>
          </p:nvPr>
        </p:nvSpPr>
        <p:spPr>
          <a:xfrm>
            <a:off x="457200" y="1916113"/>
            <a:ext cx="4040188" cy="4681537"/>
          </a:xfrm>
        </p:spPr>
        <p:txBody>
          <a:bodyPr/>
          <a:lstStyle/>
          <a:p>
            <a:pPr marL="0" indent="0" eaLnBrk="1" hangingPunct="1">
              <a:buFontTx/>
              <a:buNone/>
            </a:pPr>
            <a:r>
              <a:rPr lang="es-ES" altLang="zh-TW" smtClean="0">
                <a:latin typeface="Times New Roman" panose="02020603050405020304" pitchFamily="18" charset="0"/>
              </a:rPr>
              <a:t> En llegando a esta pasión,</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 un volcán, un Etna hecho,</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 quisiera sacar del pecho</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 pedazos del corazón.</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¿Qué ley, justicia o razón</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 negar a los hombres sabe</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 privilegios tan süave,</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 excepción tan principal,</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que Dios le ha dado a un cristal,</a:t>
            </a:r>
            <a:r>
              <a:rPr lang="en-US" altLang="zh-TW" smtClean="0">
                <a:latin typeface="Times New Roman" panose="02020603050405020304" pitchFamily="18" charset="0"/>
              </a:rPr>
              <a:t> </a:t>
            </a:r>
            <a:r>
              <a:rPr lang="es-ES" altLang="zh-TW" smtClean="0">
                <a:latin typeface="Times New Roman" panose="02020603050405020304" pitchFamily="18" charset="0"/>
              </a:rPr>
              <a:t>a un pez, a un bruto y a un ave?</a:t>
            </a:r>
            <a:endParaRPr lang="zh-TW" altLang="en-US" smtClean="0">
              <a:latin typeface="Times New Roman" panose="02020603050405020304" pitchFamily="18" charset="0"/>
            </a:endParaRPr>
          </a:p>
        </p:txBody>
      </p:sp>
      <p:sp>
        <p:nvSpPr>
          <p:cNvPr id="13318" name="文字版面配置區 3"/>
          <p:cNvSpPr>
            <a:spLocks noGrp="1"/>
          </p:cNvSpPr>
          <p:nvPr>
            <p:ph type="body" sz="quarter" idx="3"/>
          </p:nvPr>
        </p:nvSpPr>
        <p:spPr/>
        <p:txBody>
          <a:bodyPr/>
          <a:lstStyle/>
          <a:p>
            <a:pPr eaLnBrk="1" hangingPunct="1"/>
            <a:endParaRPr lang="zh-TW" altLang="en-US" smtClean="0"/>
          </a:p>
        </p:txBody>
      </p:sp>
      <p:sp>
        <p:nvSpPr>
          <p:cNvPr id="13319" name="內容版面配置區 6"/>
          <p:cNvSpPr>
            <a:spLocks noGrp="1"/>
          </p:cNvSpPr>
          <p:nvPr>
            <p:ph sz="quarter" idx="4"/>
          </p:nvPr>
        </p:nvSpPr>
        <p:spPr>
          <a:xfrm>
            <a:off x="4645025" y="1844675"/>
            <a:ext cx="4041775" cy="4752975"/>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激憤至此，像座火山，</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像成形的埃特納，</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我要胸膛掏出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碎成片片的心。</a:t>
            </a:r>
            <a:endParaRPr lang="zh-TW" altLang="en-US"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什麼法律、正義或道理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會來否定人類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這樣微小的權利，</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這些上蒼賜給溪澗、魚兒、百獸、鳥兒的基本東西？</a:t>
            </a:r>
          </a:p>
          <a:p>
            <a:pPr marL="0" indent="0" eaLnBrk="1" hangingPunct="1">
              <a:buFontTx/>
              <a:buNone/>
            </a:pPr>
            <a:endParaRPr lang="zh-TW" altLang="en-US" smtClean="0">
              <a:latin typeface="標楷體" panose="03000509000000000000" pitchFamily="65" charset="-120"/>
              <a:ea typeface="標楷體" panose="03000509000000000000" pitchFamily="65" charset="-120"/>
            </a:endParaRPr>
          </a:p>
        </p:txBody>
      </p:sp>
      <p:sp>
        <p:nvSpPr>
          <p:cNvPr id="8" name="文字版面配置區 1"/>
          <p:cNvSpPr txBox="1">
            <a:spLocks/>
          </p:cNvSpPr>
          <p:nvPr/>
        </p:nvSpPr>
        <p:spPr bwMode="auto">
          <a:xfrm>
            <a:off x="609600" y="1687513"/>
            <a:ext cx="40401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Segismundo:</a:t>
            </a:r>
          </a:p>
          <a:p>
            <a:pPr eaLnBrk="1" hangingPunct="1">
              <a:spcBef>
                <a:spcPct val="20000"/>
              </a:spcBef>
            </a:pPr>
            <a:endParaRPr lang="zh-TW" altLang="en-US" sz="2400" b="1"/>
          </a:p>
        </p:txBody>
      </p:sp>
      <p:sp>
        <p:nvSpPr>
          <p:cNvPr id="9" name="文字版面配置區 3"/>
          <p:cNvSpPr txBox="1">
            <a:spLocks/>
          </p:cNvSpPr>
          <p:nvPr/>
        </p:nvSpPr>
        <p:spPr bwMode="auto">
          <a:xfrm>
            <a:off x="4797425" y="1687513"/>
            <a:ext cx="40417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ea typeface="標楷體" panose="03000509000000000000" pitchFamily="65" charset="-120"/>
              </a:rPr>
              <a:t>塞孟多</a:t>
            </a:r>
            <a:r>
              <a:rPr lang="zh-TW" altLang="en-US" sz="2400" b="1">
                <a:latin typeface="新細明體" panose="02020500000000000000" pitchFamily="18" charset="-120"/>
                <a:ea typeface="標楷體" panose="03000509000000000000" pitchFamily="65" charset="-120"/>
              </a:rPr>
              <a:t>：</a:t>
            </a:r>
            <a:endParaRPr lang="zh-TW" altLang="en-US" sz="2400" b="1">
              <a:ea typeface="標楷體" panose="03000509000000000000" pitchFamily="65" charset="-120"/>
            </a:endParaRPr>
          </a:p>
          <a:p>
            <a:pPr eaLnBrk="1" hangingPunct="1">
              <a:spcBef>
                <a:spcPct val="20000"/>
              </a:spcBef>
            </a:pPr>
            <a:endParaRPr lang="zh-TW" altLang="en-US" sz="2400" b="1">
              <a:ea typeface="標楷體" panose="03000509000000000000" pitchFamily="65" charset="-120"/>
            </a:endParaRPr>
          </a:p>
        </p:txBody>
      </p:sp>
    </p:spTree>
    <p:extLst>
      <p:ext uri="{BB962C8B-B14F-4D97-AF65-F5344CB8AC3E}">
        <p14:creationId xmlns:p14="http://schemas.microsoft.com/office/powerpoint/2010/main" val="113059409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2"/>
          <p:cNvSpPr>
            <a:spLocks noGrp="1" noChangeArrowheads="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 , Escena II</a:t>
            </a:r>
            <a:br>
              <a:rPr lang="en-US" altLang="zh-TW" sz="2900" smtClean="0">
                <a:solidFill>
                  <a:srgbClr val="000000"/>
                </a:solidFill>
                <a:ea typeface="標楷體" panose="03000509000000000000" pitchFamily="65" charset="-120"/>
              </a:rPr>
            </a:b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pp.19-21)</a:t>
            </a:r>
            <a:endParaRPr lang="zh-TW" altLang="en-US" smtClean="0">
              <a:ea typeface="標楷體" panose="03000509000000000000" pitchFamily="65" charset="-120"/>
            </a:endParaRPr>
          </a:p>
        </p:txBody>
      </p:sp>
      <p:sp>
        <p:nvSpPr>
          <p:cNvPr id="14340" name="文字版面配置區 1"/>
          <p:cNvSpPr>
            <a:spLocks noGrp="1"/>
          </p:cNvSpPr>
          <p:nvPr>
            <p:ph type="body" idx="1"/>
          </p:nvPr>
        </p:nvSpPr>
        <p:spPr/>
        <p:txBody>
          <a:bodyPr/>
          <a:lstStyle/>
          <a:p>
            <a:pPr eaLnBrk="1" hangingPunct="1"/>
            <a:endParaRPr lang="zh-TW" altLang="en-US" smtClean="0"/>
          </a:p>
        </p:txBody>
      </p:sp>
      <p:sp>
        <p:nvSpPr>
          <p:cNvPr id="14341" name="內容版面配置區 2"/>
          <p:cNvSpPr>
            <a:spLocks noGrp="1"/>
          </p:cNvSpPr>
          <p:nvPr>
            <p:ph sz="half" idx="2"/>
          </p:nvPr>
        </p:nvSpPr>
        <p:spPr>
          <a:xfrm>
            <a:off x="457200" y="1916113"/>
            <a:ext cx="4040188" cy="4681537"/>
          </a:xfrm>
        </p:spPr>
        <p:txBody>
          <a:bodyPr/>
          <a:lstStyle/>
          <a:p>
            <a:pPr marL="0" indent="0" eaLnBrk="1" hangingPunct="1">
              <a:buFontTx/>
              <a:buNone/>
            </a:pPr>
            <a:r>
              <a:rPr lang="es-ES" altLang="zh-TW" sz="2200" smtClean="0">
                <a:latin typeface="Times New Roman" panose="02020603050405020304" pitchFamily="18" charset="0"/>
              </a:rPr>
              <a:t>Tu voz pudo enternecerme,</a:t>
            </a:r>
            <a:endParaRPr lang="zh-TW" altLang="zh-TW" sz="2200" smtClean="0">
              <a:latin typeface="Times New Roman" panose="02020603050405020304" pitchFamily="18" charset="0"/>
            </a:endParaRPr>
          </a:p>
          <a:p>
            <a:pPr marL="0" indent="0" eaLnBrk="1" hangingPunct="1">
              <a:buFontTx/>
              <a:buNone/>
            </a:pPr>
            <a:r>
              <a:rPr lang="es-ES" altLang="zh-TW" sz="2200" smtClean="0">
                <a:latin typeface="Times New Roman" panose="02020603050405020304" pitchFamily="18" charset="0"/>
              </a:rPr>
              <a:t> tu presencia suspenderme,</a:t>
            </a:r>
            <a:endParaRPr lang="zh-TW" altLang="zh-TW" sz="2200" smtClean="0">
              <a:latin typeface="Times New Roman" panose="02020603050405020304" pitchFamily="18" charset="0"/>
            </a:endParaRPr>
          </a:p>
          <a:p>
            <a:pPr marL="0" indent="0" eaLnBrk="1" hangingPunct="1">
              <a:buFontTx/>
              <a:buNone/>
            </a:pPr>
            <a:r>
              <a:rPr lang="es-ES" altLang="zh-TW" sz="2200" smtClean="0">
                <a:latin typeface="Times New Roman" panose="02020603050405020304" pitchFamily="18" charset="0"/>
              </a:rPr>
              <a:t> y tu respeto turbarme.</a:t>
            </a:r>
            <a:endParaRPr lang="zh-TW" altLang="zh-TW" sz="2200" smtClean="0">
              <a:latin typeface="Times New Roman" panose="02020603050405020304" pitchFamily="18" charset="0"/>
            </a:endParaRPr>
          </a:p>
          <a:p>
            <a:pPr marL="0" indent="0" eaLnBrk="1" hangingPunct="1">
              <a:buFontTx/>
              <a:buNone/>
            </a:pPr>
            <a:r>
              <a:rPr lang="es-ES" altLang="zh-TW" sz="2200" smtClean="0">
                <a:latin typeface="Times New Roman" panose="02020603050405020304" pitchFamily="18" charset="0"/>
              </a:rPr>
              <a:t>¿Quién eres? que aunque yo aquí</a:t>
            </a:r>
            <a:r>
              <a:rPr lang="en-US" altLang="zh-TW" sz="2200" smtClean="0">
                <a:latin typeface="Times New Roman" panose="02020603050405020304" pitchFamily="18" charset="0"/>
              </a:rPr>
              <a:t> </a:t>
            </a:r>
            <a:r>
              <a:rPr lang="es-ES" altLang="zh-TW" sz="2200" smtClean="0">
                <a:latin typeface="Times New Roman" panose="02020603050405020304" pitchFamily="18" charset="0"/>
              </a:rPr>
              <a:t>tan poco del mundo sé</a:t>
            </a:r>
          </a:p>
          <a:p>
            <a:pPr marL="0" indent="0" eaLnBrk="1" hangingPunct="1">
              <a:buFontTx/>
              <a:buNone/>
            </a:pPr>
            <a:r>
              <a:rPr lang="es-ES" altLang="zh-TW" sz="2200" smtClean="0">
                <a:latin typeface="Times New Roman" panose="02020603050405020304" pitchFamily="18" charset="0"/>
              </a:rPr>
              <a:t>−que cuna y sepulcro fue</a:t>
            </a:r>
            <a:endParaRPr lang="zh-TW" altLang="zh-TW" sz="2200" smtClean="0">
              <a:latin typeface="Times New Roman" panose="02020603050405020304" pitchFamily="18" charset="0"/>
            </a:endParaRPr>
          </a:p>
          <a:p>
            <a:pPr marL="0" indent="0" eaLnBrk="1" hangingPunct="1">
              <a:buFontTx/>
              <a:buNone/>
            </a:pPr>
            <a:r>
              <a:rPr lang="es-ES" altLang="zh-TW" sz="2200" smtClean="0">
                <a:latin typeface="Times New Roman" panose="02020603050405020304" pitchFamily="18" charset="0"/>
              </a:rPr>
              <a:t>esta torre para mí−</a:t>
            </a:r>
            <a:r>
              <a:rPr lang="zh-TW" altLang="es-ES" sz="2200" smtClean="0">
                <a:latin typeface="Times New Roman" panose="02020603050405020304" pitchFamily="18" charset="0"/>
              </a:rPr>
              <a:t>；</a:t>
            </a:r>
            <a:endParaRPr lang="en-US" altLang="zh-TW" sz="2200" smtClean="0">
              <a:latin typeface="Times New Roman" panose="02020603050405020304" pitchFamily="18" charset="0"/>
            </a:endParaRPr>
          </a:p>
          <a:p>
            <a:pPr marL="0" indent="0" eaLnBrk="1" hangingPunct="1">
              <a:buFontTx/>
              <a:buNone/>
            </a:pPr>
            <a:r>
              <a:rPr lang="es-ES" altLang="zh-TW" sz="2200" smtClean="0">
                <a:latin typeface="Times New Roman" panose="02020603050405020304" pitchFamily="18" charset="0"/>
              </a:rPr>
              <a:t>y aunque desde que nací,</a:t>
            </a:r>
            <a:endParaRPr lang="zh-TW" altLang="zh-TW" sz="2200" smtClean="0">
              <a:latin typeface="Times New Roman" panose="02020603050405020304" pitchFamily="18" charset="0"/>
            </a:endParaRPr>
          </a:p>
          <a:p>
            <a:pPr marL="0" indent="0" eaLnBrk="1" hangingPunct="1">
              <a:buFontTx/>
              <a:buNone/>
            </a:pPr>
            <a:r>
              <a:rPr lang="es-ES" altLang="zh-TW" sz="2200" smtClean="0">
                <a:latin typeface="Times New Roman" panose="02020603050405020304" pitchFamily="18" charset="0"/>
              </a:rPr>
              <a:t>si esto es nacer, sólo advierto</a:t>
            </a:r>
            <a:r>
              <a:rPr lang="en-US" altLang="zh-TW" sz="2200" smtClean="0">
                <a:latin typeface="Times New Roman" panose="02020603050405020304" pitchFamily="18" charset="0"/>
              </a:rPr>
              <a:t> </a:t>
            </a:r>
            <a:r>
              <a:rPr lang="es-ES" altLang="zh-TW" sz="2200" smtClean="0">
                <a:latin typeface="Times New Roman" panose="02020603050405020304" pitchFamily="18" charset="0"/>
              </a:rPr>
              <a:t>este rústico desierto donde miserable vivo,</a:t>
            </a:r>
            <a:r>
              <a:rPr lang="en-US" altLang="zh-TW" sz="2200" smtClean="0">
                <a:latin typeface="Times New Roman" panose="02020603050405020304" pitchFamily="18" charset="0"/>
              </a:rPr>
              <a:t> </a:t>
            </a:r>
            <a:r>
              <a:rPr lang="es-ES" altLang="zh-TW" sz="2200" smtClean="0">
                <a:latin typeface="Times New Roman" panose="02020603050405020304" pitchFamily="18" charset="0"/>
              </a:rPr>
              <a:t>siendo un esqueleto vivo,</a:t>
            </a:r>
            <a:r>
              <a:rPr lang="en-US" altLang="zh-TW" sz="2200" smtClean="0">
                <a:latin typeface="Times New Roman" panose="02020603050405020304" pitchFamily="18" charset="0"/>
              </a:rPr>
              <a:t> </a:t>
            </a:r>
            <a:r>
              <a:rPr lang="es-ES" altLang="zh-TW" sz="2200" smtClean="0">
                <a:latin typeface="Times New Roman" panose="02020603050405020304" pitchFamily="18" charset="0"/>
              </a:rPr>
              <a:t>siendo un animado muerto;</a:t>
            </a:r>
            <a:endParaRPr lang="zh-TW" altLang="zh-TW" sz="2200" smtClean="0">
              <a:latin typeface="Times New Roman" panose="02020603050405020304" pitchFamily="18" charset="0"/>
            </a:endParaRPr>
          </a:p>
        </p:txBody>
      </p:sp>
      <p:sp>
        <p:nvSpPr>
          <p:cNvPr id="14342" name="文字版面配置區 3"/>
          <p:cNvSpPr>
            <a:spLocks noGrp="1"/>
          </p:cNvSpPr>
          <p:nvPr>
            <p:ph type="body" sz="quarter" idx="3"/>
          </p:nvPr>
        </p:nvSpPr>
        <p:spPr/>
        <p:txBody>
          <a:bodyPr/>
          <a:lstStyle/>
          <a:p>
            <a:pPr eaLnBrk="1" hangingPunct="1"/>
            <a:endParaRPr lang="zh-TW" altLang="en-US" smtClean="0"/>
          </a:p>
        </p:txBody>
      </p:sp>
      <p:sp>
        <p:nvSpPr>
          <p:cNvPr id="14343" name="內容版面配置區 6"/>
          <p:cNvSpPr>
            <a:spLocks noGrp="1"/>
          </p:cNvSpPr>
          <p:nvPr>
            <p:ph sz="quarter" idx="4"/>
          </p:nvPr>
        </p:nvSpPr>
        <p:spPr>
          <a:xfrm>
            <a:off x="4645025" y="1844675"/>
            <a:ext cx="4041775" cy="4752975"/>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你的聲音打動了我，</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你的出現阻擋了我，</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你的尊重讓我困惑，你是誰？雖然我在此對世界所知不多 —這座塔對我來說，既是搖籃也是墳墓—；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雖然從我出生，</a:t>
            </a:r>
            <a:endParaRPr lang="zh-TW" altLang="en-US"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要是這也算出生，我僅察覺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我是個活骷髏，是個精力旺盛的死人；</a:t>
            </a:r>
          </a:p>
          <a:p>
            <a:pPr marL="0" indent="0" eaLnBrk="1" hangingPunct="1">
              <a:buFontTx/>
              <a:buNone/>
            </a:pPr>
            <a:endParaRPr lang="zh-TW" altLang="en-US" smtClean="0">
              <a:latin typeface="標楷體" panose="03000509000000000000" pitchFamily="65" charset="-120"/>
              <a:ea typeface="標楷體" panose="03000509000000000000" pitchFamily="65" charset="-120"/>
            </a:endParaRPr>
          </a:p>
        </p:txBody>
      </p:sp>
      <p:sp>
        <p:nvSpPr>
          <p:cNvPr id="8" name="文字版面配置區 1"/>
          <p:cNvSpPr txBox="1">
            <a:spLocks/>
          </p:cNvSpPr>
          <p:nvPr/>
        </p:nvSpPr>
        <p:spPr bwMode="auto">
          <a:xfrm>
            <a:off x="468313" y="1773238"/>
            <a:ext cx="4040187"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Segismundo:</a:t>
            </a:r>
          </a:p>
          <a:p>
            <a:pPr eaLnBrk="1" hangingPunct="1">
              <a:spcBef>
                <a:spcPct val="20000"/>
              </a:spcBef>
            </a:pPr>
            <a:endParaRPr lang="zh-TW" altLang="en-US" sz="2400" b="1"/>
          </a:p>
        </p:txBody>
      </p:sp>
      <p:sp>
        <p:nvSpPr>
          <p:cNvPr id="9" name="文字版面配置區 3"/>
          <p:cNvSpPr txBox="1">
            <a:spLocks/>
          </p:cNvSpPr>
          <p:nvPr/>
        </p:nvSpPr>
        <p:spPr bwMode="auto">
          <a:xfrm>
            <a:off x="4797425" y="1687513"/>
            <a:ext cx="40417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ea typeface="標楷體" panose="03000509000000000000" pitchFamily="65" charset="-120"/>
              </a:rPr>
              <a:t>塞孟多</a:t>
            </a:r>
            <a:r>
              <a:rPr lang="zh-TW" altLang="en-US" sz="2400" b="1">
                <a:latin typeface="新細明體" panose="02020500000000000000" pitchFamily="18" charset="-120"/>
                <a:ea typeface="標楷體" panose="03000509000000000000" pitchFamily="65" charset="-120"/>
              </a:rPr>
              <a:t>：</a:t>
            </a:r>
            <a:endParaRPr lang="zh-TW" altLang="en-US" sz="2400" b="1">
              <a:ea typeface="標楷體" panose="03000509000000000000" pitchFamily="65" charset="-120"/>
            </a:endParaRPr>
          </a:p>
          <a:p>
            <a:pPr eaLnBrk="1" hangingPunct="1">
              <a:spcBef>
                <a:spcPct val="20000"/>
              </a:spcBef>
            </a:pPr>
            <a:endParaRPr lang="zh-TW" altLang="en-US" sz="2400" b="1">
              <a:ea typeface="標楷體" panose="03000509000000000000" pitchFamily="65" charset="-120"/>
            </a:endParaRPr>
          </a:p>
        </p:txBody>
      </p:sp>
    </p:spTree>
    <p:extLst>
      <p:ext uri="{BB962C8B-B14F-4D97-AF65-F5344CB8AC3E}">
        <p14:creationId xmlns:p14="http://schemas.microsoft.com/office/powerpoint/2010/main" val="329073383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26988"/>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2"/>
          <p:cNvSpPr>
            <a:spLocks noGrp="1" noChangeArrowheads="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 , Escena II</a:t>
            </a:r>
            <a:br>
              <a:rPr lang="en-US" altLang="zh-TW" sz="2900" smtClean="0">
                <a:solidFill>
                  <a:srgbClr val="000000"/>
                </a:solidFill>
                <a:ea typeface="標楷體" panose="03000509000000000000" pitchFamily="65" charset="-120"/>
              </a:rPr>
            </a:b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pp.19-21)</a:t>
            </a:r>
            <a:endParaRPr lang="zh-TW" altLang="en-US" smtClean="0">
              <a:ea typeface="標楷體" panose="03000509000000000000" pitchFamily="65" charset="-120"/>
            </a:endParaRPr>
          </a:p>
        </p:txBody>
      </p:sp>
      <p:sp>
        <p:nvSpPr>
          <p:cNvPr id="15364" name="文字版面配置區 1"/>
          <p:cNvSpPr>
            <a:spLocks noGrp="1"/>
          </p:cNvSpPr>
          <p:nvPr>
            <p:ph type="body" idx="1"/>
          </p:nvPr>
        </p:nvSpPr>
        <p:spPr/>
        <p:txBody>
          <a:bodyPr/>
          <a:lstStyle/>
          <a:p>
            <a:pPr eaLnBrk="1" hangingPunct="1"/>
            <a:endParaRPr lang="zh-TW" altLang="en-US" smtClean="0"/>
          </a:p>
        </p:txBody>
      </p:sp>
      <p:sp>
        <p:nvSpPr>
          <p:cNvPr id="15365" name="內容版面配置區 2"/>
          <p:cNvSpPr>
            <a:spLocks noGrp="1"/>
          </p:cNvSpPr>
          <p:nvPr>
            <p:ph sz="half" idx="2"/>
          </p:nvPr>
        </p:nvSpPr>
        <p:spPr>
          <a:xfrm>
            <a:off x="457200" y="1916113"/>
            <a:ext cx="4040188" cy="4681537"/>
          </a:xfrm>
        </p:spPr>
        <p:txBody>
          <a:bodyPr/>
          <a:lstStyle/>
          <a:p>
            <a:pPr marL="0" indent="0" eaLnBrk="1" hangingPunct="1">
              <a:buFontTx/>
              <a:buNone/>
            </a:pPr>
            <a:r>
              <a:rPr lang="es-ES" altLang="zh-TW" sz="2300" smtClean="0">
                <a:latin typeface="Times New Roman" panose="02020603050405020304" pitchFamily="18" charset="0"/>
              </a:rPr>
              <a:t> Y aunque nunca vi ni hablé</a:t>
            </a:r>
            <a:endParaRPr lang="zh-TW" altLang="zh-TW" sz="2300" smtClean="0">
              <a:latin typeface="Times New Roman" panose="02020603050405020304" pitchFamily="18" charset="0"/>
            </a:endParaRPr>
          </a:p>
          <a:p>
            <a:pPr marL="0" indent="0" eaLnBrk="1" hangingPunct="1">
              <a:buFontTx/>
              <a:buNone/>
            </a:pPr>
            <a:r>
              <a:rPr lang="es-ES" altLang="zh-TW" sz="2300" smtClean="0">
                <a:latin typeface="Times New Roman" panose="02020603050405020304" pitchFamily="18" charset="0"/>
              </a:rPr>
              <a:t> sino a un hombre solamente</a:t>
            </a:r>
            <a:endParaRPr lang="zh-TW" altLang="zh-TW" sz="2300" smtClean="0">
              <a:latin typeface="Times New Roman" panose="02020603050405020304" pitchFamily="18" charset="0"/>
            </a:endParaRPr>
          </a:p>
          <a:p>
            <a:pPr marL="0" indent="0" eaLnBrk="1" hangingPunct="1">
              <a:buFontTx/>
              <a:buNone/>
            </a:pPr>
            <a:r>
              <a:rPr lang="es-ES" altLang="zh-TW" sz="2300" smtClean="0">
                <a:latin typeface="Times New Roman" panose="02020603050405020304" pitchFamily="18" charset="0"/>
              </a:rPr>
              <a:t> que aquí mis desdichas siente,</a:t>
            </a:r>
            <a:endParaRPr lang="zh-TW" altLang="zh-TW" sz="2300" smtClean="0">
              <a:latin typeface="Times New Roman" panose="02020603050405020304" pitchFamily="18" charset="0"/>
            </a:endParaRPr>
          </a:p>
          <a:p>
            <a:pPr marL="0" indent="0" eaLnBrk="1" hangingPunct="1">
              <a:buFontTx/>
              <a:buNone/>
            </a:pPr>
            <a:r>
              <a:rPr lang="es-ES" altLang="zh-TW" sz="2300" smtClean="0">
                <a:latin typeface="Times New Roman" panose="02020603050405020304" pitchFamily="18" charset="0"/>
              </a:rPr>
              <a:t> por quien las noticias sé</a:t>
            </a:r>
          </a:p>
          <a:p>
            <a:pPr marL="0" indent="0" eaLnBrk="1" hangingPunct="1">
              <a:buFontTx/>
              <a:buNone/>
            </a:pPr>
            <a:r>
              <a:rPr lang="es-ES" altLang="zh-TW" sz="2300" smtClean="0">
                <a:latin typeface="Times New Roman" panose="02020603050405020304" pitchFamily="18" charset="0"/>
              </a:rPr>
              <a:t>de cielo y tierra; y aunque</a:t>
            </a:r>
            <a:r>
              <a:rPr lang="en-US" altLang="zh-TW" sz="2300" smtClean="0">
                <a:latin typeface="Times New Roman" panose="02020603050405020304" pitchFamily="18" charset="0"/>
              </a:rPr>
              <a:t> </a:t>
            </a:r>
            <a:r>
              <a:rPr lang="es-ES" altLang="zh-TW" sz="2300" smtClean="0">
                <a:latin typeface="Times New Roman" panose="02020603050405020304" pitchFamily="18" charset="0"/>
              </a:rPr>
              <a:t>aquí, </a:t>
            </a:r>
          </a:p>
          <a:p>
            <a:pPr marL="0" indent="0" eaLnBrk="1" hangingPunct="1">
              <a:buFontTx/>
              <a:buNone/>
            </a:pPr>
            <a:r>
              <a:rPr lang="es-ES" altLang="zh-TW" sz="2300" smtClean="0">
                <a:latin typeface="Times New Roman" panose="02020603050405020304" pitchFamily="18" charset="0"/>
              </a:rPr>
              <a:t>porque más te asombres</a:t>
            </a:r>
            <a:r>
              <a:rPr lang="en-US" altLang="zh-TW" sz="2300" smtClean="0">
                <a:latin typeface="Times New Roman" panose="02020603050405020304" pitchFamily="18" charset="0"/>
              </a:rPr>
              <a:t> </a:t>
            </a:r>
            <a:r>
              <a:rPr lang="es-ES" altLang="zh-TW" sz="2300" smtClean="0">
                <a:latin typeface="Times New Roman" panose="02020603050405020304" pitchFamily="18" charset="0"/>
              </a:rPr>
              <a:t>y monstruo humano me nombres,</a:t>
            </a:r>
            <a:r>
              <a:rPr lang="en-US" altLang="zh-TW" sz="2300" smtClean="0">
                <a:latin typeface="Times New Roman" panose="02020603050405020304" pitchFamily="18" charset="0"/>
              </a:rPr>
              <a:t> </a:t>
            </a:r>
            <a:r>
              <a:rPr lang="es-ES" altLang="zh-TW" sz="2300" smtClean="0">
                <a:latin typeface="Times New Roman" panose="02020603050405020304" pitchFamily="18" charset="0"/>
              </a:rPr>
              <a:t>entre asombros y quimeras,</a:t>
            </a:r>
            <a:r>
              <a:rPr lang="en-US" altLang="zh-TW" sz="2300" smtClean="0">
                <a:latin typeface="Times New Roman" panose="02020603050405020304" pitchFamily="18" charset="0"/>
              </a:rPr>
              <a:t> </a:t>
            </a:r>
          </a:p>
          <a:p>
            <a:pPr marL="0" indent="0" eaLnBrk="1" hangingPunct="1">
              <a:buFontTx/>
              <a:buNone/>
            </a:pPr>
            <a:r>
              <a:rPr lang="es-ES" altLang="zh-TW" sz="2300" smtClean="0">
                <a:latin typeface="Times New Roman" panose="02020603050405020304" pitchFamily="18" charset="0"/>
              </a:rPr>
              <a:t>soy un hombre de las fieras</a:t>
            </a:r>
            <a:r>
              <a:rPr lang="en-US" altLang="zh-TW" sz="2300" smtClean="0">
                <a:latin typeface="Times New Roman" panose="02020603050405020304" pitchFamily="18" charset="0"/>
              </a:rPr>
              <a:t> </a:t>
            </a:r>
            <a:r>
              <a:rPr lang="es-ES" altLang="zh-TW" sz="2300" smtClean="0">
                <a:latin typeface="Times New Roman" panose="02020603050405020304" pitchFamily="18" charset="0"/>
              </a:rPr>
              <a:t>y una fiera de los hombres.</a:t>
            </a:r>
            <a:endParaRPr lang="zh-TW" altLang="zh-TW" sz="2300" smtClean="0">
              <a:latin typeface="Times New Roman" panose="02020603050405020304" pitchFamily="18" charset="0"/>
            </a:endParaRPr>
          </a:p>
        </p:txBody>
      </p:sp>
      <p:sp>
        <p:nvSpPr>
          <p:cNvPr id="15366" name="文字版面配置區 3"/>
          <p:cNvSpPr>
            <a:spLocks noGrp="1"/>
          </p:cNvSpPr>
          <p:nvPr>
            <p:ph type="body" sz="quarter" idx="3"/>
          </p:nvPr>
        </p:nvSpPr>
        <p:spPr/>
        <p:txBody>
          <a:bodyPr/>
          <a:lstStyle/>
          <a:p>
            <a:pPr eaLnBrk="1" hangingPunct="1"/>
            <a:endParaRPr lang="zh-TW" altLang="en-US" smtClean="0"/>
          </a:p>
        </p:txBody>
      </p:sp>
      <p:sp>
        <p:nvSpPr>
          <p:cNvPr id="15367" name="內容版面配置區 6"/>
          <p:cNvSpPr>
            <a:spLocks noGrp="1"/>
          </p:cNvSpPr>
          <p:nvPr>
            <p:ph sz="quarter" idx="4"/>
          </p:nvPr>
        </p:nvSpPr>
        <p:spPr>
          <a:xfrm>
            <a:off x="4645025" y="1844675"/>
            <a:ext cx="4041775" cy="4752975"/>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在這人煙罕至荒郊野外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苟延殘喘；雖然除了柯洛達這個人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他能感受到我在此的不幸，我從未見過或跟他人交談，我從柯洛達那裡知悉世事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天上的地下的；雖然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在這樣驚慌和奇幻間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你可能會驚訝地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稱我為人間怪物，我是獸中人，也是人中獸。</a:t>
            </a:r>
          </a:p>
        </p:txBody>
      </p:sp>
      <p:sp>
        <p:nvSpPr>
          <p:cNvPr id="8" name="文字版面配置區 1"/>
          <p:cNvSpPr txBox="1">
            <a:spLocks/>
          </p:cNvSpPr>
          <p:nvPr/>
        </p:nvSpPr>
        <p:spPr bwMode="auto">
          <a:xfrm>
            <a:off x="609600" y="1687513"/>
            <a:ext cx="40401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Segismundo:</a:t>
            </a:r>
          </a:p>
          <a:p>
            <a:pPr eaLnBrk="1" hangingPunct="1">
              <a:spcBef>
                <a:spcPct val="20000"/>
              </a:spcBef>
            </a:pPr>
            <a:endParaRPr lang="zh-TW" altLang="en-US" sz="2400" b="1"/>
          </a:p>
        </p:txBody>
      </p:sp>
      <p:sp>
        <p:nvSpPr>
          <p:cNvPr id="9" name="文字版面配置區 3"/>
          <p:cNvSpPr txBox="1">
            <a:spLocks/>
          </p:cNvSpPr>
          <p:nvPr/>
        </p:nvSpPr>
        <p:spPr bwMode="auto">
          <a:xfrm>
            <a:off x="4797425" y="1687513"/>
            <a:ext cx="40417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ea typeface="標楷體" panose="03000509000000000000" pitchFamily="65" charset="-120"/>
              </a:rPr>
              <a:t>塞孟多</a:t>
            </a:r>
            <a:r>
              <a:rPr lang="zh-TW" altLang="en-US" sz="2400" b="1">
                <a:latin typeface="新細明體" panose="02020500000000000000" pitchFamily="18" charset="-120"/>
                <a:ea typeface="標楷體" panose="03000509000000000000" pitchFamily="65" charset="-120"/>
              </a:rPr>
              <a:t>：</a:t>
            </a:r>
            <a:endParaRPr lang="zh-TW" altLang="en-US" sz="2400" b="1">
              <a:ea typeface="標楷體" panose="03000509000000000000" pitchFamily="65" charset="-120"/>
            </a:endParaRPr>
          </a:p>
          <a:p>
            <a:pPr eaLnBrk="1" hangingPunct="1">
              <a:spcBef>
                <a:spcPct val="20000"/>
              </a:spcBef>
            </a:pPr>
            <a:endParaRPr lang="zh-TW" altLang="en-US" sz="2400" b="1">
              <a:ea typeface="標楷體" panose="03000509000000000000" pitchFamily="65" charset="-120"/>
            </a:endParaRPr>
          </a:p>
        </p:txBody>
      </p:sp>
    </p:spTree>
    <p:extLst>
      <p:ext uri="{BB962C8B-B14F-4D97-AF65-F5344CB8AC3E}">
        <p14:creationId xmlns:p14="http://schemas.microsoft.com/office/powerpoint/2010/main" val="398425083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2"/>
          <p:cNvSpPr>
            <a:spLocks noGrp="1" noChangeArrowheads="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 , Escena II</a:t>
            </a:r>
            <a:br>
              <a:rPr lang="en-US" altLang="zh-TW" sz="2900" smtClean="0">
                <a:solidFill>
                  <a:srgbClr val="000000"/>
                </a:solidFill>
                <a:ea typeface="標楷體" panose="03000509000000000000" pitchFamily="65" charset="-120"/>
              </a:rPr>
            </a:b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pp.19-21)</a:t>
            </a:r>
            <a:endParaRPr lang="zh-TW" altLang="en-US" smtClean="0">
              <a:ea typeface="標楷體" panose="03000509000000000000" pitchFamily="65" charset="-120"/>
            </a:endParaRPr>
          </a:p>
        </p:txBody>
      </p:sp>
      <p:sp>
        <p:nvSpPr>
          <p:cNvPr id="16388" name="文字版面配置區 1"/>
          <p:cNvSpPr>
            <a:spLocks noGrp="1"/>
          </p:cNvSpPr>
          <p:nvPr>
            <p:ph type="body" idx="1"/>
          </p:nvPr>
        </p:nvSpPr>
        <p:spPr/>
        <p:txBody>
          <a:bodyPr/>
          <a:lstStyle/>
          <a:p>
            <a:pPr eaLnBrk="1" hangingPunct="1"/>
            <a:endParaRPr lang="zh-TW" altLang="en-US" smtClean="0"/>
          </a:p>
        </p:txBody>
      </p:sp>
      <p:sp>
        <p:nvSpPr>
          <p:cNvPr id="16389" name="內容版面配置區 2"/>
          <p:cNvSpPr>
            <a:spLocks noGrp="1"/>
          </p:cNvSpPr>
          <p:nvPr>
            <p:ph sz="half" idx="2"/>
          </p:nvPr>
        </p:nvSpPr>
        <p:spPr>
          <a:xfrm>
            <a:off x="457200" y="1916113"/>
            <a:ext cx="4040188" cy="4681537"/>
          </a:xfrm>
        </p:spPr>
        <p:txBody>
          <a:bodyPr/>
          <a:lstStyle/>
          <a:p>
            <a:pPr marL="0" indent="0" eaLnBrk="1" hangingPunct="1">
              <a:buFontTx/>
              <a:buNone/>
            </a:pPr>
            <a:r>
              <a:rPr lang="es-ES" altLang="zh-TW" smtClean="0">
                <a:latin typeface="Times New Roman" panose="02020603050405020304" pitchFamily="18" charset="0"/>
              </a:rPr>
              <a:t>Y aunque en desdichas tan graves,</a:t>
            </a:r>
            <a:r>
              <a:rPr lang="en-US" altLang="zh-TW" smtClean="0">
                <a:latin typeface="Times New Roman" panose="02020603050405020304" pitchFamily="18" charset="0"/>
              </a:rPr>
              <a:t> </a:t>
            </a:r>
            <a:r>
              <a:rPr lang="es-ES" altLang="zh-TW" smtClean="0">
                <a:latin typeface="Times New Roman" panose="02020603050405020304" pitchFamily="18" charset="0"/>
              </a:rPr>
              <a:t>la política he estudiado,</a:t>
            </a:r>
            <a:r>
              <a:rPr lang="en-US" altLang="zh-TW" smtClean="0">
                <a:latin typeface="Times New Roman" panose="02020603050405020304" pitchFamily="18" charset="0"/>
              </a:rPr>
              <a:t> </a:t>
            </a:r>
            <a:r>
              <a:rPr lang="es-ES" altLang="zh-TW" smtClean="0">
                <a:latin typeface="Times New Roman" panose="02020603050405020304" pitchFamily="18" charset="0"/>
              </a:rPr>
              <a:t>de los brutos enseñado,</a:t>
            </a:r>
            <a:r>
              <a:rPr lang="en-US" altLang="zh-TW" smtClean="0">
                <a:latin typeface="Times New Roman" panose="02020603050405020304" pitchFamily="18" charset="0"/>
              </a:rPr>
              <a:t> </a:t>
            </a:r>
            <a:r>
              <a:rPr lang="es-ES" altLang="zh-TW" smtClean="0">
                <a:latin typeface="Times New Roman" panose="02020603050405020304" pitchFamily="18" charset="0"/>
              </a:rPr>
              <a:t>advertido de las aves;</a:t>
            </a:r>
            <a:r>
              <a:rPr lang="en-US" altLang="zh-TW" smtClean="0">
                <a:latin typeface="Times New Roman" panose="02020603050405020304" pitchFamily="18" charset="0"/>
              </a:rPr>
              <a:t> </a:t>
            </a:r>
          </a:p>
          <a:p>
            <a:pPr marL="0" indent="0" eaLnBrk="1" hangingPunct="1">
              <a:buFontTx/>
              <a:buNone/>
            </a:pPr>
            <a:r>
              <a:rPr lang="es-ES" altLang="zh-TW" smtClean="0">
                <a:latin typeface="Times New Roman" panose="02020603050405020304" pitchFamily="18" charset="0"/>
              </a:rPr>
              <a:t>y de los astros süaves</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los círculos he medido:</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tú sólo, tú, has suspendido</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la pasión a mis enojos,</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la suspensión a mis ojos,</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la admiración al oído.</a:t>
            </a:r>
            <a:endParaRPr lang="zh-TW" altLang="zh-TW" smtClean="0">
              <a:latin typeface="Times New Roman" panose="02020603050405020304" pitchFamily="18" charset="0"/>
            </a:endParaRPr>
          </a:p>
        </p:txBody>
      </p:sp>
      <p:sp>
        <p:nvSpPr>
          <p:cNvPr id="16390" name="文字版面配置區 3"/>
          <p:cNvSpPr>
            <a:spLocks noGrp="1"/>
          </p:cNvSpPr>
          <p:nvPr>
            <p:ph type="body" sz="quarter" idx="3"/>
          </p:nvPr>
        </p:nvSpPr>
        <p:spPr/>
        <p:txBody>
          <a:bodyPr/>
          <a:lstStyle/>
          <a:p>
            <a:pPr eaLnBrk="1" hangingPunct="1"/>
            <a:endParaRPr lang="zh-TW" altLang="en-US" smtClean="0"/>
          </a:p>
        </p:txBody>
      </p:sp>
      <p:sp>
        <p:nvSpPr>
          <p:cNvPr id="16391" name="內容版面配置區 6"/>
          <p:cNvSpPr>
            <a:spLocks noGrp="1"/>
          </p:cNvSpPr>
          <p:nvPr>
            <p:ph sz="quarter" idx="4"/>
          </p:nvPr>
        </p:nvSpPr>
        <p:spPr>
          <a:xfrm>
            <a:off x="4645025" y="1844675"/>
            <a:ext cx="4041775" cy="4752975"/>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雖身處這樣大不幸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我研讀過政治學 上通飛禽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下知走獸，靜靜的天體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圓周我算過。</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你，僅只你，止息了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我憤慨的情緒，</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我眸子的錯愕，</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我耳中的驚嘆，多看你一回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就更仰慕你，</a:t>
            </a:r>
          </a:p>
          <a:p>
            <a:pPr marL="0" indent="0" eaLnBrk="1" hangingPunct="1">
              <a:buFontTx/>
              <a:buNone/>
            </a:pPr>
            <a:endParaRPr lang="zh-TW" altLang="en-US" smtClean="0">
              <a:latin typeface="標楷體" panose="03000509000000000000" pitchFamily="65" charset="-120"/>
              <a:ea typeface="標楷體" panose="03000509000000000000" pitchFamily="65" charset="-120"/>
            </a:endParaRPr>
          </a:p>
        </p:txBody>
      </p:sp>
      <p:sp>
        <p:nvSpPr>
          <p:cNvPr id="8" name="文字版面配置區 1"/>
          <p:cNvSpPr txBox="1">
            <a:spLocks/>
          </p:cNvSpPr>
          <p:nvPr/>
        </p:nvSpPr>
        <p:spPr bwMode="auto">
          <a:xfrm>
            <a:off x="609600" y="1687513"/>
            <a:ext cx="40401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Segismundo:</a:t>
            </a:r>
          </a:p>
          <a:p>
            <a:pPr eaLnBrk="1" hangingPunct="1">
              <a:spcBef>
                <a:spcPct val="20000"/>
              </a:spcBef>
            </a:pPr>
            <a:endParaRPr lang="zh-TW" altLang="en-US" sz="2400" b="1"/>
          </a:p>
        </p:txBody>
      </p:sp>
      <p:sp>
        <p:nvSpPr>
          <p:cNvPr id="9" name="文字版面配置區 3"/>
          <p:cNvSpPr txBox="1">
            <a:spLocks/>
          </p:cNvSpPr>
          <p:nvPr/>
        </p:nvSpPr>
        <p:spPr bwMode="auto">
          <a:xfrm>
            <a:off x="4797425" y="1687513"/>
            <a:ext cx="40417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ea typeface="標楷體" panose="03000509000000000000" pitchFamily="65" charset="-120"/>
              </a:rPr>
              <a:t>塞孟多</a:t>
            </a:r>
            <a:r>
              <a:rPr lang="zh-TW" altLang="en-US" sz="2400" b="1">
                <a:latin typeface="新細明體" panose="02020500000000000000" pitchFamily="18" charset="-120"/>
                <a:ea typeface="標楷體" panose="03000509000000000000" pitchFamily="65" charset="-120"/>
              </a:rPr>
              <a:t>：</a:t>
            </a:r>
            <a:endParaRPr lang="zh-TW" altLang="en-US" sz="2400" b="1">
              <a:ea typeface="標楷體" panose="03000509000000000000" pitchFamily="65" charset="-120"/>
            </a:endParaRPr>
          </a:p>
          <a:p>
            <a:pPr eaLnBrk="1" hangingPunct="1">
              <a:spcBef>
                <a:spcPct val="20000"/>
              </a:spcBef>
            </a:pPr>
            <a:endParaRPr lang="zh-TW" altLang="en-US" sz="2400" b="1">
              <a:ea typeface="標楷體" panose="03000509000000000000" pitchFamily="65" charset="-120"/>
            </a:endParaRPr>
          </a:p>
        </p:txBody>
      </p:sp>
    </p:spTree>
    <p:extLst>
      <p:ext uri="{BB962C8B-B14F-4D97-AF65-F5344CB8AC3E}">
        <p14:creationId xmlns:p14="http://schemas.microsoft.com/office/powerpoint/2010/main" val="19108314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2"/>
          <p:cNvSpPr>
            <a:spLocks noGrp="1" noChangeArrowheads="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 , Escena II</a:t>
            </a:r>
            <a:br>
              <a:rPr lang="en-US" altLang="zh-TW" sz="2900" smtClean="0">
                <a:solidFill>
                  <a:srgbClr val="000000"/>
                </a:solidFill>
                <a:ea typeface="標楷體" panose="03000509000000000000" pitchFamily="65" charset="-120"/>
              </a:rPr>
            </a:b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pp.19-21)</a:t>
            </a:r>
            <a:endParaRPr lang="zh-TW" altLang="en-US" smtClean="0">
              <a:ea typeface="標楷體" panose="03000509000000000000" pitchFamily="65" charset="-120"/>
            </a:endParaRPr>
          </a:p>
        </p:txBody>
      </p:sp>
      <p:sp>
        <p:nvSpPr>
          <p:cNvPr id="17412" name="文字版面配置區 1"/>
          <p:cNvSpPr>
            <a:spLocks noGrp="1"/>
          </p:cNvSpPr>
          <p:nvPr>
            <p:ph type="body" idx="1"/>
          </p:nvPr>
        </p:nvSpPr>
        <p:spPr/>
        <p:txBody>
          <a:bodyPr/>
          <a:lstStyle/>
          <a:p>
            <a:pPr eaLnBrk="1" hangingPunct="1"/>
            <a:endParaRPr lang="zh-TW" altLang="en-US" smtClean="0"/>
          </a:p>
        </p:txBody>
      </p:sp>
      <p:sp>
        <p:nvSpPr>
          <p:cNvPr id="17413" name="內容版面配置區 2"/>
          <p:cNvSpPr>
            <a:spLocks noGrp="1"/>
          </p:cNvSpPr>
          <p:nvPr>
            <p:ph sz="half" idx="2"/>
          </p:nvPr>
        </p:nvSpPr>
        <p:spPr>
          <a:xfrm>
            <a:off x="457200" y="1916113"/>
            <a:ext cx="4040188" cy="4681537"/>
          </a:xfrm>
        </p:spPr>
        <p:txBody>
          <a:bodyPr/>
          <a:lstStyle/>
          <a:p>
            <a:pPr marL="0" indent="0" eaLnBrk="1" hangingPunct="1">
              <a:buFontTx/>
              <a:buNone/>
            </a:pPr>
            <a:r>
              <a:rPr lang="es-ES" altLang="zh-TW" smtClean="0">
                <a:latin typeface="Times New Roman" panose="02020603050405020304" pitchFamily="18" charset="0"/>
              </a:rPr>
              <a:t>Con cada vez que te veo</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nueva admiración me das,</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y cuando te miro más,</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aun más mirarte deseo.</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Ojos hidrópicos creo</a:t>
            </a:r>
            <a:r>
              <a:rPr lang="en-US" altLang="zh-TW" smtClean="0">
                <a:latin typeface="Times New Roman" panose="02020603050405020304" pitchFamily="18" charset="0"/>
              </a:rPr>
              <a:t> </a:t>
            </a:r>
            <a:r>
              <a:rPr lang="es-ES" altLang="zh-TW" smtClean="0">
                <a:latin typeface="Times New Roman" panose="02020603050405020304" pitchFamily="18" charset="0"/>
              </a:rPr>
              <a:t>que mis ojos deben ser;</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pues cuando es muerte el beber</a:t>
            </a:r>
            <a:r>
              <a:rPr lang="en-US" altLang="zh-TW" smtClean="0">
                <a:latin typeface="Times New Roman" panose="02020603050405020304" pitchFamily="18" charset="0"/>
              </a:rPr>
              <a:t> </a:t>
            </a:r>
            <a:r>
              <a:rPr lang="es-ES" altLang="zh-TW" smtClean="0">
                <a:latin typeface="Times New Roman" panose="02020603050405020304" pitchFamily="18" charset="0"/>
              </a:rPr>
              <a:t>beben más, y desta suerte viendo que el ver me da muerte,</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estoy muriendo por ver.</a:t>
            </a:r>
            <a:endParaRPr lang="zh-TW" altLang="zh-TW" smtClean="0">
              <a:latin typeface="Times New Roman" panose="02020603050405020304" pitchFamily="18" charset="0"/>
            </a:endParaRPr>
          </a:p>
        </p:txBody>
      </p:sp>
      <p:sp>
        <p:nvSpPr>
          <p:cNvPr id="17414" name="文字版面配置區 3"/>
          <p:cNvSpPr>
            <a:spLocks noGrp="1"/>
          </p:cNvSpPr>
          <p:nvPr>
            <p:ph type="body" sz="quarter" idx="3"/>
          </p:nvPr>
        </p:nvSpPr>
        <p:spPr/>
        <p:txBody>
          <a:bodyPr/>
          <a:lstStyle/>
          <a:p>
            <a:pPr eaLnBrk="1" hangingPunct="1"/>
            <a:endParaRPr lang="zh-TW" altLang="en-US" smtClean="0"/>
          </a:p>
        </p:txBody>
      </p:sp>
      <p:sp>
        <p:nvSpPr>
          <p:cNvPr id="17415" name="內容版面配置區 6"/>
          <p:cNvSpPr>
            <a:spLocks noGrp="1"/>
          </p:cNvSpPr>
          <p:nvPr>
            <p:ph sz="quarter" idx="4"/>
          </p:nvPr>
        </p:nvSpPr>
        <p:spPr>
          <a:xfrm>
            <a:off x="4645025" y="1844675"/>
            <a:ext cx="4041775" cy="4752975"/>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愈看著你，</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就更渴望見到你。我想我雙眼應當乾渴得很，</a:t>
            </a:r>
            <a:endParaRPr lang="zh-TW" altLang="en-US"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如若飲水會死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那就暢懷痛飲吧！</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明知瞧瞧會要我命，</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我仍甘願瞧了死去，</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讓我看看你再死吧！</a:t>
            </a:r>
          </a:p>
          <a:p>
            <a:pPr marL="0" indent="0" eaLnBrk="1" hangingPunct="1">
              <a:buFontTx/>
              <a:buNone/>
            </a:pPr>
            <a:endParaRPr lang="zh-TW" altLang="en-US" smtClean="0">
              <a:latin typeface="標楷體" panose="03000509000000000000" pitchFamily="65" charset="-120"/>
              <a:ea typeface="標楷體" panose="03000509000000000000" pitchFamily="65" charset="-120"/>
            </a:endParaRPr>
          </a:p>
        </p:txBody>
      </p:sp>
      <p:sp>
        <p:nvSpPr>
          <p:cNvPr id="8" name="文字版面配置區 1"/>
          <p:cNvSpPr txBox="1">
            <a:spLocks/>
          </p:cNvSpPr>
          <p:nvPr/>
        </p:nvSpPr>
        <p:spPr bwMode="auto">
          <a:xfrm>
            <a:off x="609600" y="1687513"/>
            <a:ext cx="40401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Segismundo:</a:t>
            </a:r>
          </a:p>
          <a:p>
            <a:pPr eaLnBrk="1" hangingPunct="1">
              <a:spcBef>
                <a:spcPct val="20000"/>
              </a:spcBef>
            </a:pPr>
            <a:endParaRPr lang="zh-TW" altLang="en-US" sz="2400" b="1"/>
          </a:p>
        </p:txBody>
      </p:sp>
      <p:sp>
        <p:nvSpPr>
          <p:cNvPr id="9" name="文字版面配置區 3"/>
          <p:cNvSpPr txBox="1">
            <a:spLocks/>
          </p:cNvSpPr>
          <p:nvPr/>
        </p:nvSpPr>
        <p:spPr bwMode="auto">
          <a:xfrm>
            <a:off x="4797425" y="1687513"/>
            <a:ext cx="40417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ea typeface="標楷體" panose="03000509000000000000" pitchFamily="65" charset="-120"/>
              </a:rPr>
              <a:t>塞孟多</a:t>
            </a:r>
            <a:r>
              <a:rPr lang="zh-TW" altLang="en-US" sz="2400" b="1">
                <a:latin typeface="新細明體" panose="02020500000000000000" pitchFamily="18" charset="-120"/>
                <a:ea typeface="標楷體" panose="03000509000000000000" pitchFamily="65" charset="-120"/>
              </a:rPr>
              <a:t>：</a:t>
            </a:r>
            <a:endParaRPr lang="zh-TW" altLang="en-US" sz="2400" b="1">
              <a:ea typeface="標楷體" panose="03000509000000000000" pitchFamily="65" charset="-120"/>
            </a:endParaRPr>
          </a:p>
          <a:p>
            <a:pPr eaLnBrk="1" hangingPunct="1">
              <a:spcBef>
                <a:spcPct val="20000"/>
              </a:spcBef>
            </a:pPr>
            <a:endParaRPr lang="zh-TW" altLang="en-US" sz="2400" b="1">
              <a:ea typeface="標楷體" panose="03000509000000000000" pitchFamily="65" charset="-120"/>
            </a:endParaRPr>
          </a:p>
        </p:txBody>
      </p:sp>
    </p:spTree>
    <p:extLst>
      <p:ext uri="{BB962C8B-B14F-4D97-AF65-F5344CB8AC3E}">
        <p14:creationId xmlns:p14="http://schemas.microsoft.com/office/powerpoint/2010/main" val="317235805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2"/>
          <p:cNvSpPr>
            <a:spLocks noGrp="1" noChangeArrowheads="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 , Escena II</a:t>
            </a:r>
            <a:br>
              <a:rPr lang="en-US" altLang="zh-TW" sz="2900" smtClean="0">
                <a:solidFill>
                  <a:srgbClr val="000000"/>
                </a:solidFill>
                <a:ea typeface="標楷體" panose="03000509000000000000" pitchFamily="65" charset="-120"/>
              </a:rPr>
            </a:b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pp.19-21)</a:t>
            </a:r>
            <a:endParaRPr lang="zh-TW" altLang="en-US" smtClean="0">
              <a:ea typeface="標楷體" panose="03000509000000000000" pitchFamily="65" charset="-120"/>
            </a:endParaRPr>
          </a:p>
        </p:txBody>
      </p:sp>
      <p:sp>
        <p:nvSpPr>
          <p:cNvPr id="18436" name="文字版面配置區 1"/>
          <p:cNvSpPr>
            <a:spLocks noGrp="1"/>
          </p:cNvSpPr>
          <p:nvPr>
            <p:ph type="body" idx="1"/>
          </p:nvPr>
        </p:nvSpPr>
        <p:spPr/>
        <p:txBody>
          <a:bodyPr/>
          <a:lstStyle/>
          <a:p>
            <a:pPr eaLnBrk="1" hangingPunct="1"/>
            <a:endParaRPr lang="zh-TW" altLang="en-US" smtClean="0"/>
          </a:p>
        </p:txBody>
      </p:sp>
      <p:sp>
        <p:nvSpPr>
          <p:cNvPr id="18437" name="內容版面配置區 2"/>
          <p:cNvSpPr>
            <a:spLocks noGrp="1"/>
          </p:cNvSpPr>
          <p:nvPr>
            <p:ph sz="half" idx="2"/>
          </p:nvPr>
        </p:nvSpPr>
        <p:spPr>
          <a:xfrm>
            <a:off x="457200" y="1916113"/>
            <a:ext cx="4040188" cy="4681537"/>
          </a:xfrm>
        </p:spPr>
        <p:txBody>
          <a:bodyPr/>
          <a:lstStyle/>
          <a:p>
            <a:pPr marL="0" indent="0" eaLnBrk="1" hangingPunct="1">
              <a:buFontTx/>
              <a:buNone/>
            </a:pPr>
            <a:r>
              <a:rPr lang="es-ES" altLang="zh-TW" smtClean="0">
                <a:latin typeface="Times New Roman" panose="02020603050405020304" pitchFamily="18" charset="0"/>
              </a:rPr>
              <a:t>Pero véate yo y muera;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que no sé, rendido ya,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si el verte muerte me da,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el no verte qué me diera.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Fuera más que muerte fiera,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ira, rabia y dolor fuerte;</a:t>
            </a:r>
            <a:endParaRPr lang="en-US"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fuera muerte, desta suerte</a:t>
            </a:r>
          </a:p>
          <a:p>
            <a:pPr marL="0" indent="0" eaLnBrk="1" hangingPunct="1">
              <a:buFontTx/>
              <a:buNone/>
            </a:pPr>
            <a:r>
              <a:rPr lang="es-ES" altLang="zh-TW" smtClean="0">
                <a:latin typeface="Times New Roman" panose="02020603050405020304" pitchFamily="18" charset="0"/>
              </a:rPr>
              <a:t>su rigor he ponderado,</a:t>
            </a:r>
            <a:r>
              <a:rPr lang="en-US" altLang="zh-TW" smtClean="0">
                <a:latin typeface="Times New Roman" panose="02020603050405020304" pitchFamily="18" charset="0"/>
              </a:rPr>
              <a:t> </a:t>
            </a:r>
          </a:p>
          <a:p>
            <a:pPr marL="0" indent="0" eaLnBrk="1" hangingPunct="1">
              <a:buFontTx/>
              <a:buNone/>
            </a:pPr>
            <a:r>
              <a:rPr lang="es-ES" altLang="zh-TW" smtClean="0">
                <a:latin typeface="Times New Roman" panose="02020603050405020304" pitchFamily="18" charset="0"/>
              </a:rPr>
              <a:t>pues dar vida a una desdichado</a:t>
            </a:r>
            <a:r>
              <a:rPr lang="en-US" altLang="zh-TW" smtClean="0">
                <a:latin typeface="Times New Roman" panose="02020603050405020304" pitchFamily="18" charset="0"/>
              </a:rPr>
              <a:t> </a:t>
            </a:r>
            <a:r>
              <a:rPr lang="es-ES" altLang="zh-TW" smtClean="0">
                <a:latin typeface="Times New Roman" panose="02020603050405020304" pitchFamily="18" charset="0"/>
              </a:rPr>
              <a:t>es dar a un dichoso muerte.</a:t>
            </a:r>
            <a:endParaRPr lang="zh-TW" altLang="zh-TW" smtClean="0">
              <a:latin typeface="Times New Roman" panose="02020603050405020304" pitchFamily="18" charset="0"/>
            </a:endParaRPr>
          </a:p>
        </p:txBody>
      </p:sp>
      <p:sp>
        <p:nvSpPr>
          <p:cNvPr id="18438" name="文字版面配置區 3"/>
          <p:cNvSpPr>
            <a:spLocks noGrp="1"/>
          </p:cNvSpPr>
          <p:nvPr>
            <p:ph type="body" sz="quarter" idx="3"/>
          </p:nvPr>
        </p:nvSpPr>
        <p:spPr/>
        <p:txBody>
          <a:bodyPr/>
          <a:lstStyle/>
          <a:p>
            <a:pPr eaLnBrk="1" hangingPunct="1"/>
            <a:endParaRPr lang="zh-TW" altLang="en-US" smtClean="0"/>
          </a:p>
        </p:txBody>
      </p:sp>
      <p:sp>
        <p:nvSpPr>
          <p:cNvPr id="18439" name="內容版面配置區 6"/>
          <p:cNvSpPr>
            <a:spLocks noGrp="1"/>
          </p:cNvSpPr>
          <p:nvPr>
            <p:ph sz="quarter" idx="4"/>
          </p:nvPr>
        </p:nvSpPr>
        <p:spPr>
          <a:xfrm>
            <a:off x="4645025" y="1844675"/>
            <a:ext cx="4041775" cy="4752975"/>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我不明白，我已疲憊不堪，要是見你一面我就得死，</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不見你，又會給我什麼？</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憤恨、狂怒、椎心之痛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比死亡更加凶暴；</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橫豎是死，對此命運</a:t>
            </a:r>
            <a:endParaRPr lang="zh-TW" altLang="en-US"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我得權衡其力道輕重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因為救活一個倒楣鬼，</a:t>
            </a:r>
            <a:endParaRPr lang="zh-TW" altLang="en-US"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等於殺掉一個幸運兒。</a:t>
            </a:r>
          </a:p>
          <a:p>
            <a:pPr marL="0" indent="0" eaLnBrk="1" hangingPunct="1">
              <a:buFontTx/>
              <a:buNone/>
            </a:pPr>
            <a:endParaRPr lang="zh-TW" altLang="en-US" smtClean="0">
              <a:latin typeface="標楷體" panose="03000509000000000000" pitchFamily="65" charset="-120"/>
              <a:ea typeface="標楷體" panose="03000509000000000000" pitchFamily="65" charset="-120"/>
            </a:endParaRPr>
          </a:p>
        </p:txBody>
      </p:sp>
      <p:sp>
        <p:nvSpPr>
          <p:cNvPr id="8" name="文字版面配置區 1"/>
          <p:cNvSpPr txBox="1">
            <a:spLocks/>
          </p:cNvSpPr>
          <p:nvPr/>
        </p:nvSpPr>
        <p:spPr bwMode="auto">
          <a:xfrm>
            <a:off x="609600" y="1687513"/>
            <a:ext cx="40401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Segismundo:</a:t>
            </a:r>
          </a:p>
          <a:p>
            <a:pPr eaLnBrk="1" hangingPunct="1">
              <a:spcBef>
                <a:spcPct val="20000"/>
              </a:spcBef>
            </a:pPr>
            <a:endParaRPr lang="zh-TW" altLang="en-US" sz="2400" b="1"/>
          </a:p>
        </p:txBody>
      </p:sp>
      <p:sp>
        <p:nvSpPr>
          <p:cNvPr id="9" name="文字版面配置區 3"/>
          <p:cNvSpPr txBox="1">
            <a:spLocks/>
          </p:cNvSpPr>
          <p:nvPr/>
        </p:nvSpPr>
        <p:spPr bwMode="auto">
          <a:xfrm>
            <a:off x="4797425" y="1687513"/>
            <a:ext cx="40417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ea typeface="標楷體" panose="03000509000000000000" pitchFamily="65" charset="-120"/>
              </a:rPr>
              <a:t>塞孟多</a:t>
            </a:r>
            <a:r>
              <a:rPr lang="zh-TW" altLang="en-US" sz="2400" b="1">
                <a:latin typeface="新細明體" panose="02020500000000000000" pitchFamily="18" charset="-120"/>
                <a:ea typeface="標楷體" panose="03000509000000000000" pitchFamily="65" charset="-120"/>
              </a:rPr>
              <a:t>：</a:t>
            </a:r>
            <a:endParaRPr lang="zh-TW" altLang="en-US" sz="2400" b="1">
              <a:ea typeface="標楷體" panose="03000509000000000000" pitchFamily="65" charset="-120"/>
            </a:endParaRPr>
          </a:p>
          <a:p>
            <a:pPr eaLnBrk="1" hangingPunct="1">
              <a:spcBef>
                <a:spcPct val="20000"/>
              </a:spcBef>
            </a:pPr>
            <a:endParaRPr lang="zh-TW" altLang="en-US" sz="2400" b="1">
              <a:ea typeface="標楷體" panose="03000509000000000000" pitchFamily="65" charset="-120"/>
            </a:endParaRPr>
          </a:p>
        </p:txBody>
      </p:sp>
    </p:spTree>
    <p:extLst>
      <p:ext uri="{BB962C8B-B14F-4D97-AF65-F5344CB8AC3E}">
        <p14:creationId xmlns:p14="http://schemas.microsoft.com/office/powerpoint/2010/main" val="315917051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2"/>
          <p:cNvSpPr>
            <a:spLocks noGrp="1" noChangeArrowheads="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II , Escena XIX                              (</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pp.142-144)</a:t>
            </a:r>
            <a:endParaRPr lang="zh-TW" altLang="en-US" smtClean="0">
              <a:ea typeface="標楷體" panose="03000509000000000000" pitchFamily="65" charset="-120"/>
            </a:endParaRPr>
          </a:p>
        </p:txBody>
      </p:sp>
      <p:sp>
        <p:nvSpPr>
          <p:cNvPr id="19460" name="文字版面配置區 1"/>
          <p:cNvSpPr>
            <a:spLocks noGrp="1"/>
          </p:cNvSpPr>
          <p:nvPr>
            <p:ph type="body" idx="1"/>
          </p:nvPr>
        </p:nvSpPr>
        <p:spPr/>
        <p:txBody>
          <a:bodyPr/>
          <a:lstStyle/>
          <a:p>
            <a:pPr eaLnBrk="1" hangingPunct="1"/>
            <a:endParaRPr lang="zh-TW" altLang="en-US" smtClean="0"/>
          </a:p>
        </p:txBody>
      </p:sp>
      <p:sp>
        <p:nvSpPr>
          <p:cNvPr id="19461" name="內容版面配置區 2"/>
          <p:cNvSpPr>
            <a:spLocks noGrp="1"/>
          </p:cNvSpPr>
          <p:nvPr>
            <p:ph sz="half" idx="2"/>
          </p:nvPr>
        </p:nvSpPr>
        <p:spPr>
          <a:xfrm>
            <a:off x="457200" y="1916113"/>
            <a:ext cx="4040188" cy="4681537"/>
          </a:xfrm>
        </p:spPr>
        <p:txBody>
          <a:bodyPr/>
          <a:lstStyle/>
          <a:p>
            <a:pPr marL="0" indent="0" eaLnBrk="1" hangingPunct="1">
              <a:buFontTx/>
              <a:buNone/>
            </a:pPr>
            <a:r>
              <a:rPr lang="es-ES" altLang="zh-TW" smtClean="0">
                <a:latin typeface="Times New Roman" panose="02020603050405020304" pitchFamily="18" charset="0"/>
              </a:rPr>
              <a:t>Es verdad; pues reprimamos</a:t>
            </a:r>
            <a:r>
              <a:rPr lang="en-US" altLang="zh-TW" smtClean="0">
                <a:latin typeface="Times New Roman" panose="02020603050405020304" pitchFamily="18" charset="0"/>
              </a:rPr>
              <a:t> </a:t>
            </a:r>
            <a:r>
              <a:rPr lang="es-ES" altLang="zh-TW" smtClean="0">
                <a:latin typeface="Times New Roman" panose="02020603050405020304" pitchFamily="18" charset="0"/>
              </a:rPr>
              <a:t>esta fiera condición,</a:t>
            </a:r>
            <a:r>
              <a:rPr lang="en-US" altLang="zh-TW" smtClean="0">
                <a:latin typeface="Times New Roman" panose="02020603050405020304" pitchFamily="18" charset="0"/>
              </a:rPr>
              <a:t> </a:t>
            </a:r>
          </a:p>
          <a:p>
            <a:pPr marL="0" indent="0" eaLnBrk="1" hangingPunct="1">
              <a:buFontTx/>
              <a:buNone/>
            </a:pPr>
            <a:r>
              <a:rPr lang="es-ES" altLang="zh-TW" smtClean="0">
                <a:latin typeface="Times New Roman" panose="02020603050405020304" pitchFamily="18" charset="0"/>
              </a:rPr>
              <a:t>esta furia, esta ambición,</a:t>
            </a:r>
            <a:r>
              <a:rPr lang="en-US" altLang="zh-TW" smtClean="0">
                <a:latin typeface="Times New Roman" panose="02020603050405020304" pitchFamily="18" charset="0"/>
              </a:rPr>
              <a:t> </a:t>
            </a:r>
          </a:p>
          <a:p>
            <a:pPr marL="0" indent="0" eaLnBrk="1" hangingPunct="1">
              <a:buFontTx/>
              <a:buNone/>
            </a:pPr>
            <a:r>
              <a:rPr lang="es-ES" altLang="zh-TW" smtClean="0">
                <a:latin typeface="Times New Roman" panose="02020603050405020304" pitchFamily="18" charset="0"/>
              </a:rPr>
              <a:t>por si alguna vez soñamos.</a:t>
            </a:r>
            <a:r>
              <a:rPr lang="en-US" altLang="zh-TW" smtClean="0">
                <a:latin typeface="Times New Roman" panose="02020603050405020304" pitchFamily="18" charset="0"/>
              </a:rPr>
              <a:t> </a:t>
            </a:r>
          </a:p>
          <a:p>
            <a:pPr marL="0" indent="0" eaLnBrk="1" hangingPunct="1">
              <a:buFontTx/>
              <a:buNone/>
            </a:pPr>
            <a:r>
              <a:rPr lang="es-ES" altLang="zh-TW" smtClean="0">
                <a:latin typeface="Times New Roman" panose="02020603050405020304" pitchFamily="18" charset="0"/>
              </a:rPr>
              <a:t>Y sí haremos, pues estamos</a:t>
            </a:r>
            <a:r>
              <a:rPr lang="en-US" altLang="zh-TW" smtClean="0">
                <a:latin typeface="Times New Roman" panose="02020603050405020304" pitchFamily="18" charset="0"/>
              </a:rPr>
              <a:t> </a:t>
            </a:r>
          </a:p>
          <a:p>
            <a:pPr marL="0" indent="0" eaLnBrk="1" hangingPunct="1">
              <a:buFontTx/>
              <a:buNone/>
            </a:pPr>
            <a:r>
              <a:rPr lang="es-ES" altLang="zh-TW" smtClean="0">
                <a:latin typeface="Times New Roman" panose="02020603050405020304" pitchFamily="18" charset="0"/>
              </a:rPr>
              <a:t>en mundo tan singular,</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que el vivir sólo es soñar;</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y la experiencia me enseña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que el hombre que vive, sueña</a:t>
            </a:r>
            <a:r>
              <a:rPr lang="en-US" altLang="zh-TW" smtClean="0">
                <a:latin typeface="Times New Roman" panose="02020603050405020304" pitchFamily="18" charset="0"/>
              </a:rPr>
              <a:t> </a:t>
            </a:r>
            <a:r>
              <a:rPr lang="es-ES" altLang="zh-TW" smtClean="0">
                <a:latin typeface="Times New Roman" panose="02020603050405020304" pitchFamily="18" charset="0"/>
              </a:rPr>
              <a:t>lo que es, hasta despertar.</a:t>
            </a:r>
            <a:endParaRPr lang="zh-TW" altLang="zh-TW" smtClean="0">
              <a:latin typeface="Times New Roman" panose="02020603050405020304" pitchFamily="18" charset="0"/>
            </a:endParaRPr>
          </a:p>
        </p:txBody>
      </p:sp>
      <p:sp>
        <p:nvSpPr>
          <p:cNvPr id="19462" name="文字版面配置區 3"/>
          <p:cNvSpPr>
            <a:spLocks noGrp="1"/>
          </p:cNvSpPr>
          <p:nvPr>
            <p:ph type="body" sz="quarter" idx="3"/>
          </p:nvPr>
        </p:nvSpPr>
        <p:spPr/>
        <p:txBody>
          <a:bodyPr/>
          <a:lstStyle/>
          <a:p>
            <a:pPr eaLnBrk="1" hangingPunct="1"/>
            <a:endParaRPr lang="zh-TW" altLang="en-US" smtClean="0"/>
          </a:p>
        </p:txBody>
      </p:sp>
      <p:sp>
        <p:nvSpPr>
          <p:cNvPr id="19463" name="內容版面配置區 6"/>
          <p:cNvSpPr>
            <a:spLocks noGrp="1"/>
          </p:cNvSpPr>
          <p:nvPr>
            <p:ph sz="quarter" idx="4"/>
          </p:nvPr>
        </p:nvSpPr>
        <p:spPr>
          <a:xfrm>
            <a:off x="4645025" y="1844675"/>
            <a:ext cx="4041775" cy="4752975"/>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對；那麼我們得抑制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這種獸性，這種狂怒，</a:t>
            </a:r>
            <a:endParaRPr lang="zh-TW" altLang="en-US"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這份野心，萬一有時在做夢。</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我們要這樣做，因為我們處在這樣獨特的世界，</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人生只是在做夢；</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經驗教我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活著的人，醒來之前，</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愛夢什麼，就夢什麼。</a:t>
            </a:r>
          </a:p>
        </p:txBody>
      </p:sp>
      <p:sp>
        <p:nvSpPr>
          <p:cNvPr id="8" name="文字版面配置區 1"/>
          <p:cNvSpPr txBox="1">
            <a:spLocks/>
          </p:cNvSpPr>
          <p:nvPr/>
        </p:nvSpPr>
        <p:spPr bwMode="auto">
          <a:xfrm>
            <a:off x="609600" y="1687513"/>
            <a:ext cx="40401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Segismundo:</a:t>
            </a:r>
          </a:p>
          <a:p>
            <a:pPr eaLnBrk="1" hangingPunct="1">
              <a:spcBef>
                <a:spcPct val="20000"/>
              </a:spcBef>
            </a:pPr>
            <a:endParaRPr lang="zh-TW" altLang="en-US" sz="2400" b="1"/>
          </a:p>
        </p:txBody>
      </p:sp>
      <p:sp>
        <p:nvSpPr>
          <p:cNvPr id="9" name="文字版面配置區 3"/>
          <p:cNvSpPr txBox="1">
            <a:spLocks/>
          </p:cNvSpPr>
          <p:nvPr/>
        </p:nvSpPr>
        <p:spPr bwMode="auto">
          <a:xfrm>
            <a:off x="4797425" y="1687513"/>
            <a:ext cx="40417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ea typeface="標楷體" panose="03000509000000000000" pitchFamily="65" charset="-120"/>
              </a:rPr>
              <a:t>塞孟多</a:t>
            </a:r>
            <a:r>
              <a:rPr lang="zh-TW" altLang="en-US" sz="2400" b="1">
                <a:latin typeface="新細明體" panose="02020500000000000000" pitchFamily="18" charset="-120"/>
                <a:ea typeface="標楷體" panose="03000509000000000000" pitchFamily="65" charset="-120"/>
              </a:rPr>
              <a:t>：</a:t>
            </a:r>
            <a:endParaRPr lang="zh-TW" altLang="en-US" sz="2400" b="1">
              <a:ea typeface="標楷體" panose="03000509000000000000" pitchFamily="65" charset="-120"/>
            </a:endParaRPr>
          </a:p>
          <a:p>
            <a:pPr eaLnBrk="1" hangingPunct="1">
              <a:spcBef>
                <a:spcPct val="20000"/>
              </a:spcBef>
            </a:pPr>
            <a:endParaRPr lang="zh-TW" altLang="en-US" sz="2400" b="1">
              <a:ea typeface="標楷體" panose="03000509000000000000" pitchFamily="65" charset="-120"/>
            </a:endParaRPr>
          </a:p>
        </p:txBody>
      </p:sp>
    </p:spTree>
    <p:extLst>
      <p:ext uri="{BB962C8B-B14F-4D97-AF65-F5344CB8AC3E}">
        <p14:creationId xmlns:p14="http://schemas.microsoft.com/office/powerpoint/2010/main" val="320741493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2"/>
          <p:cNvSpPr>
            <a:spLocks noGrp="1" noChangeArrowheads="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II , Escena XIX                     (</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pp.142-144)</a:t>
            </a:r>
            <a:endParaRPr lang="zh-TW" altLang="en-US" smtClean="0">
              <a:ea typeface="標楷體" panose="03000509000000000000" pitchFamily="65" charset="-120"/>
            </a:endParaRPr>
          </a:p>
        </p:txBody>
      </p:sp>
      <p:sp>
        <p:nvSpPr>
          <p:cNvPr id="20484" name="文字版面配置區 1"/>
          <p:cNvSpPr>
            <a:spLocks noGrp="1"/>
          </p:cNvSpPr>
          <p:nvPr>
            <p:ph type="body" idx="1"/>
          </p:nvPr>
        </p:nvSpPr>
        <p:spPr/>
        <p:txBody>
          <a:bodyPr/>
          <a:lstStyle/>
          <a:p>
            <a:pPr eaLnBrk="1" hangingPunct="1"/>
            <a:endParaRPr lang="zh-TW" altLang="en-US" smtClean="0"/>
          </a:p>
        </p:txBody>
      </p:sp>
      <p:sp>
        <p:nvSpPr>
          <p:cNvPr id="20485" name="內容版面配置區 2"/>
          <p:cNvSpPr>
            <a:spLocks noGrp="1"/>
          </p:cNvSpPr>
          <p:nvPr>
            <p:ph sz="half" idx="2"/>
          </p:nvPr>
        </p:nvSpPr>
        <p:spPr>
          <a:xfrm>
            <a:off x="457200" y="1916113"/>
            <a:ext cx="4040188" cy="4681537"/>
          </a:xfrm>
        </p:spPr>
        <p:txBody>
          <a:bodyPr/>
          <a:lstStyle/>
          <a:p>
            <a:pPr marL="0" indent="0" eaLnBrk="1" hangingPunct="1">
              <a:buFontTx/>
              <a:buNone/>
            </a:pPr>
            <a:r>
              <a:rPr lang="es-ES" altLang="zh-TW" smtClean="0">
                <a:latin typeface="Times New Roman" panose="02020603050405020304" pitchFamily="18" charset="0"/>
              </a:rPr>
              <a:t>Sueña el rey que es rey, y vive</a:t>
            </a:r>
            <a:r>
              <a:rPr lang="en-US" altLang="zh-TW" smtClean="0">
                <a:latin typeface="Times New Roman" panose="02020603050405020304" pitchFamily="18" charset="0"/>
              </a:rPr>
              <a:t> </a:t>
            </a:r>
            <a:r>
              <a:rPr lang="es-ES" altLang="zh-TW" smtClean="0">
                <a:latin typeface="Times New Roman" panose="02020603050405020304" pitchFamily="18" charset="0"/>
              </a:rPr>
              <a:t>con este engaño mandando,</a:t>
            </a:r>
            <a:r>
              <a:rPr lang="en-US" altLang="zh-TW" smtClean="0">
                <a:latin typeface="Times New Roman" panose="02020603050405020304" pitchFamily="18" charset="0"/>
              </a:rPr>
              <a:t> </a:t>
            </a:r>
            <a:r>
              <a:rPr lang="es-ES" altLang="zh-TW" smtClean="0">
                <a:latin typeface="Times New Roman" panose="02020603050405020304" pitchFamily="18" charset="0"/>
              </a:rPr>
              <a:t>disponiendo y gobernando;</a:t>
            </a:r>
            <a:r>
              <a:rPr lang="en-US" altLang="zh-TW" smtClean="0">
                <a:latin typeface="Times New Roman" panose="02020603050405020304" pitchFamily="18" charset="0"/>
              </a:rPr>
              <a:t> </a:t>
            </a:r>
          </a:p>
          <a:p>
            <a:pPr marL="0" indent="0" eaLnBrk="1" hangingPunct="1">
              <a:buFontTx/>
              <a:buNone/>
            </a:pPr>
            <a:r>
              <a:rPr lang="es-ES" altLang="zh-TW" smtClean="0">
                <a:latin typeface="Times New Roman" panose="02020603050405020304" pitchFamily="18" charset="0"/>
              </a:rPr>
              <a:t>y este aplauso, que recibe</a:t>
            </a:r>
            <a:r>
              <a:rPr lang="en-US" altLang="zh-TW" smtClean="0">
                <a:latin typeface="Times New Roman" panose="02020603050405020304" pitchFamily="18" charset="0"/>
              </a:rPr>
              <a:t> </a:t>
            </a:r>
            <a:r>
              <a:rPr lang="es-ES" altLang="zh-TW" smtClean="0">
                <a:latin typeface="Times New Roman" panose="02020603050405020304" pitchFamily="18" charset="0"/>
              </a:rPr>
              <a:t>prestado, en el viento escribe,</a:t>
            </a:r>
            <a:r>
              <a:rPr lang="en-US" altLang="zh-TW" smtClean="0">
                <a:latin typeface="Times New Roman" panose="02020603050405020304" pitchFamily="18" charset="0"/>
              </a:rPr>
              <a:t> </a:t>
            </a:r>
          </a:p>
          <a:p>
            <a:pPr marL="0" indent="0" eaLnBrk="1" hangingPunct="1">
              <a:buFontTx/>
              <a:buNone/>
            </a:pPr>
            <a:r>
              <a:rPr lang="es-ES" altLang="zh-TW" smtClean="0">
                <a:latin typeface="Times New Roman" panose="02020603050405020304" pitchFamily="18" charset="0"/>
              </a:rPr>
              <a:t>y en cenizas le convierte</a:t>
            </a:r>
            <a:r>
              <a:rPr lang="en-US" altLang="zh-TW" smtClean="0">
                <a:latin typeface="Times New Roman" panose="02020603050405020304" pitchFamily="18" charset="0"/>
              </a:rPr>
              <a:t> </a:t>
            </a:r>
            <a:r>
              <a:rPr lang="es-ES" altLang="zh-TW" smtClean="0">
                <a:latin typeface="Times New Roman" panose="02020603050405020304" pitchFamily="18" charset="0"/>
              </a:rPr>
              <a:t>la muerte, (¡desdicha fuerte!)</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!Qué hay quien intente reinar,</a:t>
            </a:r>
            <a:r>
              <a:rPr lang="en-US" altLang="zh-TW" smtClean="0">
                <a:latin typeface="Times New Roman" panose="02020603050405020304" pitchFamily="18" charset="0"/>
              </a:rPr>
              <a:t> </a:t>
            </a:r>
            <a:r>
              <a:rPr lang="es-ES" altLang="zh-TW" smtClean="0">
                <a:latin typeface="Times New Roman" panose="02020603050405020304" pitchFamily="18" charset="0"/>
              </a:rPr>
              <a:t>viendo que ha de despertar</a:t>
            </a:r>
            <a:r>
              <a:rPr lang="en-US" altLang="zh-TW" smtClean="0">
                <a:latin typeface="Times New Roman" panose="02020603050405020304" pitchFamily="18" charset="0"/>
              </a:rPr>
              <a:t> </a:t>
            </a:r>
            <a:r>
              <a:rPr lang="es-ES" altLang="zh-TW" smtClean="0">
                <a:latin typeface="Times New Roman" panose="02020603050405020304" pitchFamily="18" charset="0"/>
              </a:rPr>
              <a:t>en el sueño de la muerte!</a:t>
            </a:r>
            <a:endParaRPr lang="zh-TW" altLang="zh-TW" smtClean="0">
              <a:latin typeface="Times New Roman" panose="02020603050405020304" pitchFamily="18" charset="0"/>
            </a:endParaRPr>
          </a:p>
        </p:txBody>
      </p:sp>
      <p:sp>
        <p:nvSpPr>
          <p:cNvPr id="20486" name="文字版面配置區 3"/>
          <p:cNvSpPr>
            <a:spLocks noGrp="1"/>
          </p:cNvSpPr>
          <p:nvPr>
            <p:ph type="body" sz="quarter" idx="3"/>
          </p:nvPr>
        </p:nvSpPr>
        <p:spPr/>
        <p:txBody>
          <a:bodyPr/>
          <a:lstStyle/>
          <a:p>
            <a:pPr eaLnBrk="1" hangingPunct="1"/>
            <a:endParaRPr lang="zh-TW" altLang="en-US" smtClean="0"/>
          </a:p>
        </p:txBody>
      </p:sp>
      <p:sp>
        <p:nvSpPr>
          <p:cNvPr id="20487" name="內容版面配置區 6"/>
          <p:cNvSpPr>
            <a:spLocks noGrp="1"/>
          </p:cNvSpPr>
          <p:nvPr>
            <p:ph sz="quarter" idx="4"/>
          </p:nvPr>
        </p:nvSpPr>
        <p:spPr>
          <a:xfrm>
            <a:off x="4645025" y="1916113"/>
            <a:ext cx="4041775" cy="4752975"/>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國王夢見他是國王，</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懷此幻想發號司令，</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支配和統治一切；</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他受到的掌聲 </a:t>
            </a:r>
            <a:endParaRPr lang="zh-TW" altLang="es-ES"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寫在風上，</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死亡將其化為灰燼：</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大不幸啊！</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看到自己終將在死亡的夢裡醒來！有誰還想當國王？</a:t>
            </a:r>
          </a:p>
        </p:txBody>
      </p:sp>
      <p:sp>
        <p:nvSpPr>
          <p:cNvPr id="8" name="文字版面配置區 1"/>
          <p:cNvSpPr txBox="1">
            <a:spLocks/>
          </p:cNvSpPr>
          <p:nvPr/>
        </p:nvSpPr>
        <p:spPr bwMode="auto">
          <a:xfrm>
            <a:off x="609600" y="1687513"/>
            <a:ext cx="40401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Segismundo:</a:t>
            </a:r>
          </a:p>
          <a:p>
            <a:pPr eaLnBrk="1" hangingPunct="1">
              <a:spcBef>
                <a:spcPct val="20000"/>
              </a:spcBef>
            </a:pPr>
            <a:endParaRPr lang="zh-TW" altLang="en-US" sz="2400" b="1"/>
          </a:p>
        </p:txBody>
      </p:sp>
      <p:sp>
        <p:nvSpPr>
          <p:cNvPr id="9" name="文字版面配置區 3"/>
          <p:cNvSpPr txBox="1">
            <a:spLocks/>
          </p:cNvSpPr>
          <p:nvPr/>
        </p:nvSpPr>
        <p:spPr bwMode="auto">
          <a:xfrm>
            <a:off x="4797425" y="1687513"/>
            <a:ext cx="40417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ea typeface="標楷體" panose="03000509000000000000" pitchFamily="65" charset="-120"/>
              </a:rPr>
              <a:t>塞孟多</a:t>
            </a:r>
            <a:r>
              <a:rPr lang="zh-TW" altLang="en-US" sz="2400" b="1">
                <a:latin typeface="新細明體" panose="02020500000000000000" pitchFamily="18" charset="-120"/>
                <a:ea typeface="標楷體" panose="03000509000000000000" pitchFamily="65" charset="-120"/>
              </a:rPr>
              <a:t>：</a:t>
            </a:r>
            <a:endParaRPr lang="zh-TW" altLang="en-US" sz="2400" b="1">
              <a:ea typeface="標楷體" panose="03000509000000000000" pitchFamily="65" charset="-120"/>
            </a:endParaRPr>
          </a:p>
          <a:p>
            <a:pPr eaLnBrk="1" hangingPunct="1">
              <a:spcBef>
                <a:spcPct val="20000"/>
              </a:spcBef>
            </a:pPr>
            <a:endParaRPr lang="zh-TW" altLang="en-US" sz="2400" b="1">
              <a:ea typeface="標楷體" panose="03000509000000000000" pitchFamily="65" charset="-120"/>
            </a:endParaRPr>
          </a:p>
        </p:txBody>
      </p:sp>
    </p:spTree>
    <p:extLst>
      <p:ext uri="{BB962C8B-B14F-4D97-AF65-F5344CB8AC3E}">
        <p14:creationId xmlns:p14="http://schemas.microsoft.com/office/powerpoint/2010/main" val="112350988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2"/>
          <p:cNvSpPr>
            <a:spLocks noGrp="1" noChangeArrowheads="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II , Escena XIX</a:t>
            </a:r>
            <a:br>
              <a:rPr lang="en-US" altLang="zh-TW" sz="2900" smtClean="0">
                <a:solidFill>
                  <a:srgbClr val="000000"/>
                </a:solidFill>
                <a:ea typeface="標楷體" panose="03000509000000000000" pitchFamily="65" charset="-120"/>
              </a:rPr>
            </a:b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pp.142-144)</a:t>
            </a:r>
            <a:endParaRPr lang="zh-TW" altLang="en-US" smtClean="0">
              <a:ea typeface="標楷體" panose="03000509000000000000" pitchFamily="65" charset="-120"/>
            </a:endParaRPr>
          </a:p>
        </p:txBody>
      </p:sp>
      <p:sp>
        <p:nvSpPr>
          <p:cNvPr id="21508" name="文字版面配置區 1"/>
          <p:cNvSpPr>
            <a:spLocks noGrp="1"/>
          </p:cNvSpPr>
          <p:nvPr>
            <p:ph type="body" idx="1"/>
          </p:nvPr>
        </p:nvSpPr>
        <p:spPr/>
        <p:txBody>
          <a:bodyPr/>
          <a:lstStyle/>
          <a:p>
            <a:pPr eaLnBrk="1" hangingPunct="1"/>
            <a:endParaRPr lang="zh-TW" altLang="en-US" smtClean="0"/>
          </a:p>
        </p:txBody>
      </p:sp>
      <p:sp>
        <p:nvSpPr>
          <p:cNvPr id="21509" name="內容版面配置區 2"/>
          <p:cNvSpPr>
            <a:spLocks noGrp="1"/>
          </p:cNvSpPr>
          <p:nvPr>
            <p:ph sz="half" idx="2"/>
          </p:nvPr>
        </p:nvSpPr>
        <p:spPr>
          <a:xfrm>
            <a:off x="457200" y="1916113"/>
            <a:ext cx="4040188" cy="4681537"/>
          </a:xfrm>
        </p:spPr>
        <p:txBody>
          <a:bodyPr/>
          <a:lstStyle/>
          <a:p>
            <a:pPr marL="0" indent="0" eaLnBrk="1" hangingPunct="1">
              <a:buFontTx/>
              <a:buNone/>
            </a:pPr>
            <a:r>
              <a:rPr lang="es-ES" altLang="zh-TW" smtClean="0">
                <a:latin typeface="Times New Roman" panose="02020603050405020304" pitchFamily="18" charset="0"/>
              </a:rPr>
              <a:t>Sueña el rico en su riqueza,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que más cuidados le ofrece;</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sueña el pobre que padece</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su miseria y su pobreza;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sueña el que afana y pretende,</a:t>
            </a:r>
            <a:r>
              <a:rPr lang="en-US" altLang="zh-TW" smtClean="0">
                <a:latin typeface="Times New Roman" panose="02020603050405020304" pitchFamily="18" charset="0"/>
              </a:rPr>
              <a:t> </a:t>
            </a:r>
            <a:r>
              <a:rPr lang="es-ES" altLang="zh-TW" smtClean="0">
                <a:latin typeface="Times New Roman" panose="02020603050405020304" pitchFamily="18" charset="0"/>
              </a:rPr>
              <a:t>sueña el que agravia y ofende,</a:t>
            </a:r>
            <a:r>
              <a:rPr lang="en-US" altLang="zh-TW" smtClean="0">
                <a:latin typeface="Times New Roman" panose="02020603050405020304" pitchFamily="18" charset="0"/>
              </a:rPr>
              <a:t> </a:t>
            </a:r>
            <a:r>
              <a:rPr lang="es-ES" altLang="zh-TW" smtClean="0">
                <a:latin typeface="Times New Roman" panose="02020603050405020304" pitchFamily="18" charset="0"/>
              </a:rPr>
              <a:t>y en el mundo, en conclusión,</a:t>
            </a:r>
            <a:endParaRPr lang="en-US"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todos sueñan lo que son,</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aunque ninguno lo entiende.</a:t>
            </a:r>
            <a:endParaRPr lang="zh-TW" altLang="zh-TW" smtClean="0">
              <a:latin typeface="Times New Roman" panose="02020603050405020304" pitchFamily="18" charset="0"/>
            </a:endParaRPr>
          </a:p>
        </p:txBody>
      </p:sp>
      <p:sp>
        <p:nvSpPr>
          <p:cNvPr id="21510" name="文字版面配置區 3"/>
          <p:cNvSpPr>
            <a:spLocks noGrp="1"/>
          </p:cNvSpPr>
          <p:nvPr>
            <p:ph type="body" sz="quarter" idx="3"/>
          </p:nvPr>
        </p:nvSpPr>
        <p:spPr/>
        <p:txBody>
          <a:bodyPr/>
          <a:lstStyle/>
          <a:p>
            <a:pPr eaLnBrk="1" hangingPunct="1"/>
            <a:endParaRPr lang="zh-TW" altLang="en-US" smtClean="0"/>
          </a:p>
        </p:txBody>
      </p:sp>
      <p:sp>
        <p:nvSpPr>
          <p:cNvPr id="21511" name="內容版面配置區 6"/>
          <p:cNvSpPr>
            <a:spLocks noGrp="1"/>
          </p:cNvSpPr>
          <p:nvPr>
            <p:ph sz="quarter" idx="4"/>
          </p:nvPr>
        </p:nvSpPr>
        <p:spPr>
          <a:xfrm>
            <a:off x="4645025" y="1844675"/>
            <a:ext cx="4041775" cy="4752975"/>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富人夢著金山銀山，</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但要花更多心力守護；</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潦倒貧困的窮人也作夢；</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要開始暴發的夢；</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要出人頭地的夢；</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凌辱傷害人的夢；</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總之，在這個世界，</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人人都作自己要的夢，</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雖然誰也不懂要什麼。</a:t>
            </a:r>
          </a:p>
        </p:txBody>
      </p:sp>
      <p:sp>
        <p:nvSpPr>
          <p:cNvPr id="8" name="文字版面配置區 1"/>
          <p:cNvSpPr txBox="1">
            <a:spLocks/>
          </p:cNvSpPr>
          <p:nvPr/>
        </p:nvSpPr>
        <p:spPr bwMode="auto">
          <a:xfrm>
            <a:off x="611188" y="1700213"/>
            <a:ext cx="4040187"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Segismundo:</a:t>
            </a:r>
          </a:p>
          <a:p>
            <a:pPr eaLnBrk="1" hangingPunct="1">
              <a:spcBef>
                <a:spcPct val="20000"/>
              </a:spcBef>
            </a:pPr>
            <a:endParaRPr lang="zh-TW" altLang="en-US" sz="2400" b="1"/>
          </a:p>
        </p:txBody>
      </p:sp>
      <p:sp>
        <p:nvSpPr>
          <p:cNvPr id="9" name="文字版面配置區 3"/>
          <p:cNvSpPr txBox="1">
            <a:spLocks/>
          </p:cNvSpPr>
          <p:nvPr/>
        </p:nvSpPr>
        <p:spPr bwMode="auto">
          <a:xfrm>
            <a:off x="4797425" y="1687513"/>
            <a:ext cx="40417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ea typeface="標楷體" panose="03000509000000000000" pitchFamily="65" charset="-120"/>
              </a:rPr>
              <a:t>塞孟多</a:t>
            </a:r>
            <a:r>
              <a:rPr lang="zh-TW" altLang="en-US" sz="2400" b="1">
                <a:latin typeface="新細明體" panose="02020500000000000000" pitchFamily="18" charset="-120"/>
                <a:ea typeface="標楷體" panose="03000509000000000000" pitchFamily="65" charset="-120"/>
              </a:rPr>
              <a:t>：</a:t>
            </a:r>
            <a:endParaRPr lang="zh-TW" altLang="en-US" sz="2400" b="1">
              <a:ea typeface="標楷體" panose="03000509000000000000" pitchFamily="65" charset="-120"/>
            </a:endParaRPr>
          </a:p>
          <a:p>
            <a:pPr eaLnBrk="1" hangingPunct="1">
              <a:spcBef>
                <a:spcPct val="20000"/>
              </a:spcBef>
            </a:pPr>
            <a:endParaRPr lang="zh-TW" altLang="en-US" sz="2400" b="1">
              <a:ea typeface="標楷體" panose="03000509000000000000" pitchFamily="65" charset="-120"/>
            </a:endParaRPr>
          </a:p>
        </p:txBody>
      </p:sp>
    </p:spTree>
    <p:extLst>
      <p:ext uri="{BB962C8B-B14F-4D97-AF65-F5344CB8AC3E}">
        <p14:creationId xmlns:p14="http://schemas.microsoft.com/office/powerpoint/2010/main" val="5209423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800" b="1" dirty="0" smtClean="0"/>
              <a:t>身世可憐</a:t>
            </a:r>
            <a:endParaRPr lang="zh-TW" altLang="en-US" sz="4800" b="1" dirty="0"/>
          </a:p>
        </p:txBody>
      </p:sp>
      <p:sp>
        <p:nvSpPr>
          <p:cNvPr id="3" name="內容版面配置區 2"/>
          <p:cNvSpPr>
            <a:spLocks noGrp="1"/>
          </p:cNvSpPr>
          <p:nvPr>
            <p:ph idx="1"/>
          </p:nvPr>
        </p:nvSpPr>
        <p:spPr/>
        <p:txBody>
          <a:bodyPr/>
          <a:lstStyle/>
          <a:p>
            <a:r>
              <a:rPr lang="zh-TW" altLang="en-US" sz="4000" dirty="0" smtClean="0"/>
              <a:t>卡爾德隆（</a:t>
            </a:r>
            <a:r>
              <a:rPr lang="es-ES" altLang="zh-TW" sz="4000" dirty="0" smtClean="0"/>
              <a:t>Pedro Calderón de la Barca, 1600-81</a:t>
            </a:r>
            <a:r>
              <a:rPr lang="zh-TW" altLang="en-US" sz="4000" dirty="0" smtClean="0"/>
              <a:t>）</a:t>
            </a:r>
            <a:endParaRPr lang="es-ES" altLang="zh-TW" sz="4000" dirty="0" smtClean="0"/>
          </a:p>
          <a:p>
            <a:r>
              <a:rPr lang="zh-TW" altLang="en-US" sz="4000" dirty="0" smtClean="0"/>
              <a:t>父親有七個子女，生性嚴苛。</a:t>
            </a:r>
            <a:endParaRPr lang="en-US" altLang="zh-TW" sz="4000" dirty="0" smtClean="0"/>
          </a:p>
          <a:p>
            <a:r>
              <a:rPr lang="zh-TW" altLang="en-US" sz="4000" dirty="0" smtClean="0"/>
              <a:t>十歲失母，十五歲父喪。</a:t>
            </a:r>
            <a:endParaRPr lang="en-US" altLang="zh-TW" sz="4000" dirty="0" smtClean="0"/>
          </a:p>
          <a:p>
            <a:r>
              <a:rPr lang="zh-TW" altLang="en-US" sz="4000" dirty="0" smtClean="0"/>
              <a:t>繼母為遺產興訟，兒女敗訴後，兜售家族在財政部世襲職位償付。</a:t>
            </a:r>
            <a:endParaRPr lang="zh-TW" altLang="en-US" sz="4000"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Rectangle 2"/>
          <p:cNvSpPr>
            <a:spLocks noGrp="1" noChangeArrowheads="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II , Escena XIX</a:t>
            </a:r>
            <a:br>
              <a:rPr lang="en-US" altLang="zh-TW" sz="2900" smtClean="0">
                <a:solidFill>
                  <a:srgbClr val="000000"/>
                </a:solidFill>
                <a:ea typeface="標楷體" panose="03000509000000000000" pitchFamily="65" charset="-120"/>
              </a:rPr>
            </a:b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pp.142-144)</a:t>
            </a:r>
            <a:endParaRPr lang="zh-TW" altLang="en-US" smtClean="0">
              <a:ea typeface="標楷體" panose="03000509000000000000" pitchFamily="65" charset="-120"/>
            </a:endParaRPr>
          </a:p>
        </p:txBody>
      </p:sp>
      <p:sp>
        <p:nvSpPr>
          <p:cNvPr id="22532" name="文字版面配置區 1"/>
          <p:cNvSpPr>
            <a:spLocks noGrp="1"/>
          </p:cNvSpPr>
          <p:nvPr>
            <p:ph type="body" idx="1"/>
          </p:nvPr>
        </p:nvSpPr>
        <p:spPr/>
        <p:txBody>
          <a:bodyPr/>
          <a:lstStyle/>
          <a:p>
            <a:pPr eaLnBrk="1" hangingPunct="1"/>
            <a:endParaRPr lang="zh-TW" altLang="en-US" smtClean="0"/>
          </a:p>
        </p:txBody>
      </p:sp>
      <p:sp>
        <p:nvSpPr>
          <p:cNvPr id="22533" name="內容版面配置區 2"/>
          <p:cNvSpPr>
            <a:spLocks noGrp="1"/>
          </p:cNvSpPr>
          <p:nvPr>
            <p:ph sz="half" idx="2"/>
          </p:nvPr>
        </p:nvSpPr>
        <p:spPr>
          <a:xfrm>
            <a:off x="457200" y="1916113"/>
            <a:ext cx="4040188" cy="4681537"/>
          </a:xfrm>
        </p:spPr>
        <p:txBody>
          <a:bodyPr/>
          <a:lstStyle/>
          <a:p>
            <a:pPr marL="0" indent="0" eaLnBrk="1" hangingPunct="1">
              <a:buFontTx/>
              <a:buNone/>
            </a:pPr>
            <a:r>
              <a:rPr lang="es-ES" altLang="zh-TW" smtClean="0">
                <a:latin typeface="Times New Roman" panose="02020603050405020304" pitchFamily="18" charset="0"/>
              </a:rPr>
              <a:t>Yo sueño que estoy aquí</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de estas prisiones cargado,</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y soñé que en otro estado</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más lisonjero me vi.</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¿Qué es la vida? Un frenesí.</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¿Qué es la vida? Una ilusión,</a:t>
            </a:r>
            <a:r>
              <a:rPr lang="en-US" altLang="zh-TW" smtClean="0">
                <a:latin typeface="Times New Roman" panose="02020603050405020304" pitchFamily="18" charset="0"/>
              </a:rPr>
              <a:t> </a:t>
            </a:r>
            <a:r>
              <a:rPr lang="es-ES" altLang="zh-TW" smtClean="0">
                <a:latin typeface="Times New Roman" panose="02020603050405020304" pitchFamily="18" charset="0"/>
              </a:rPr>
              <a:t>una sombra, una ficción,</a:t>
            </a:r>
            <a:r>
              <a:rPr lang="en-US" altLang="zh-TW" smtClean="0">
                <a:latin typeface="Times New Roman" panose="02020603050405020304" pitchFamily="18" charset="0"/>
              </a:rPr>
              <a:t> </a:t>
            </a:r>
          </a:p>
          <a:p>
            <a:pPr marL="0" indent="0" eaLnBrk="1" hangingPunct="1">
              <a:buFontTx/>
              <a:buNone/>
            </a:pPr>
            <a:r>
              <a:rPr lang="es-ES" altLang="zh-TW" smtClean="0">
                <a:latin typeface="Times New Roman" panose="02020603050405020304" pitchFamily="18" charset="0"/>
              </a:rPr>
              <a:t>y el mayor bien es pequeño;</a:t>
            </a:r>
            <a:r>
              <a:rPr lang="en-US" altLang="zh-TW" smtClean="0">
                <a:latin typeface="Times New Roman" panose="02020603050405020304" pitchFamily="18" charset="0"/>
              </a:rPr>
              <a:t> </a:t>
            </a:r>
            <a:r>
              <a:rPr lang="es-ES" altLang="zh-TW" smtClean="0">
                <a:latin typeface="Times New Roman" panose="02020603050405020304" pitchFamily="18" charset="0"/>
              </a:rPr>
              <a:t>que toda la vida es sueño,</a:t>
            </a:r>
            <a:r>
              <a:rPr lang="en-US" altLang="zh-TW" smtClean="0">
                <a:latin typeface="Times New Roman" panose="02020603050405020304" pitchFamily="18" charset="0"/>
              </a:rPr>
              <a:t> </a:t>
            </a:r>
            <a:r>
              <a:rPr lang="es-ES" altLang="zh-TW" smtClean="0">
                <a:latin typeface="Times New Roman" panose="02020603050405020304" pitchFamily="18" charset="0"/>
              </a:rPr>
              <a:t>y los sueños, sueños son.</a:t>
            </a:r>
            <a:endParaRPr lang="zh-TW" altLang="zh-TW" smtClean="0">
              <a:latin typeface="Times New Roman" panose="02020603050405020304" pitchFamily="18" charset="0"/>
            </a:endParaRPr>
          </a:p>
        </p:txBody>
      </p:sp>
      <p:sp>
        <p:nvSpPr>
          <p:cNvPr id="22534" name="文字版面配置區 3"/>
          <p:cNvSpPr>
            <a:spLocks noGrp="1"/>
          </p:cNvSpPr>
          <p:nvPr>
            <p:ph type="body" sz="quarter" idx="3"/>
          </p:nvPr>
        </p:nvSpPr>
        <p:spPr/>
        <p:txBody>
          <a:bodyPr/>
          <a:lstStyle/>
          <a:p>
            <a:pPr eaLnBrk="1" hangingPunct="1"/>
            <a:endParaRPr lang="zh-TW" altLang="en-US" smtClean="0"/>
          </a:p>
        </p:txBody>
      </p:sp>
      <p:sp>
        <p:nvSpPr>
          <p:cNvPr id="7" name="內容版面配置區 6"/>
          <p:cNvSpPr>
            <a:spLocks noGrp="1"/>
          </p:cNvSpPr>
          <p:nvPr>
            <p:ph sz="quarter" idx="4"/>
          </p:nvPr>
        </p:nvSpPr>
        <p:spPr>
          <a:xfrm>
            <a:off x="4645025" y="1844675"/>
            <a:ext cx="4041775" cy="4752975"/>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我夢見自己在這裡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帶著鐐銬，</a:t>
            </a:r>
            <a:endParaRPr lang="zh-TW" altLang="es-ES"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也曾夢見在另一場合</a:t>
            </a:r>
            <a:r>
              <a:rPr lang="zh-TW" altLang="es-ES" smtClean="0">
                <a:latin typeface="標楷體" panose="03000509000000000000" pitchFamily="65" charset="-120"/>
                <a:ea typeface="標楷體" panose="03000509000000000000" pitchFamily="65" charset="-120"/>
              </a:rPr>
              <a:t> </a:t>
            </a:r>
          </a:p>
          <a:p>
            <a:pPr marL="0" indent="0" eaLnBrk="1" hangingPunct="1">
              <a:buFontTx/>
              <a:buNone/>
            </a:pPr>
            <a:r>
              <a:rPr lang="zh-TW" altLang="zh-TW" smtClean="0">
                <a:latin typeface="標楷體" panose="03000509000000000000" pitchFamily="65" charset="-120"/>
                <a:ea typeface="標楷體" panose="03000509000000000000" pitchFamily="65" charset="-120"/>
              </a:rPr>
              <a:t>自己風光又快樂。</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人生是什麼？一點狂熱。</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人生是什麼？一幕幻景，</a:t>
            </a:r>
            <a:endParaRPr lang="zh-TW" altLang="es-ES"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一片影子，一個假象，</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在大福樂也極其小，</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終其一生，不過是一場夢，大大小小，都還是夢。</a:t>
            </a:r>
          </a:p>
          <a:p>
            <a:pPr marL="0" indent="0" eaLnBrk="1" hangingPunct="1"/>
            <a:endParaRPr lang="zh-TW" altLang="en-US" smtClean="0">
              <a:latin typeface="標楷體" panose="03000509000000000000" pitchFamily="65" charset="-120"/>
              <a:ea typeface="標楷體" panose="03000509000000000000" pitchFamily="65" charset="-120"/>
            </a:endParaRPr>
          </a:p>
        </p:txBody>
      </p:sp>
      <p:sp>
        <p:nvSpPr>
          <p:cNvPr id="8" name="文字版面配置區 1"/>
          <p:cNvSpPr txBox="1">
            <a:spLocks/>
          </p:cNvSpPr>
          <p:nvPr/>
        </p:nvSpPr>
        <p:spPr bwMode="auto">
          <a:xfrm>
            <a:off x="609600" y="1687513"/>
            <a:ext cx="40401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Segismundo:</a:t>
            </a:r>
          </a:p>
          <a:p>
            <a:pPr eaLnBrk="1" hangingPunct="1">
              <a:spcBef>
                <a:spcPct val="20000"/>
              </a:spcBef>
            </a:pPr>
            <a:endParaRPr lang="zh-TW" altLang="en-US" sz="2400" b="1"/>
          </a:p>
        </p:txBody>
      </p:sp>
      <p:sp>
        <p:nvSpPr>
          <p:cNvPr id="9" name="文字版面配置區 3"/>
          <p:cNvSpPr txBox="1">
            <a:spLocks/>
          </p:cNvSpPr>
          <p:nvPr/>
        </p:nvSpPr>
        <p:spPr bwMode="auto">
          <a:xfrm>
            <a:off x="4797425" y="1687513"/>
            <a:ext cx="40417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ea typeface="標楷體" panose="03000509000000000000" pitchFamily="65" charset="-120"/>
              </a:rPr>
              <a:t>塞孟多</a:t>
            </a:r>
            <a:r>
              <a:rPr lang="zh-TW" altLang="en-US" sz="2400" b="1">
                <a:latin typeface="新細明體" panose="02020500000000000000" pitchFamily="18" charset="-120"/>
                <a:ea typeface="標楷體" panose="03000509000000000000" pitchFamily="65" charset="-120"/>
              </a:rPr>
              <a:t>：</a:t>
            </a:r>
            <a:endParaRPr lang="zh-TW" altLang="en-US" sz="2400" b="1">
              <a:ea typeface="標楷體" panose="03000509000000000000" pitchFamily="65" charset="-120"/>
            </a:endParaRPr>
          </a:p>
          <a:p>
            <a:pPr eaLnBrk="1" hangingPunct="1">
              <a:spcBef>
                <a:spcPct val="20000"/>
              </a:spcBef>
            </a:pPr>
            <a:endParaRPr lang="zh-TW" altLang="en-US" sz="2400" b="1">
              <a:ea typeface="標楷體" panose="03000509000000000000" pitchFamily="65" charset="-120"/>
            </a:endParaRPr>
          </a:p>
        </p:txBody>
      </p:sp>
    </p:spTree>
    <p:extLst>
      <p:ext uri="{BB962C8B-B14F-4D97-AF65-F5344CB8AC3E}">
        <p14:creationId xmlns:p14="http://schemas.microsoft.com/office/powerpoint/2010/main" val="292812219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Rectangle 2"/>
          <p:cNvSpPr>
            <a:spLocks noGrp="1" noChangeArrowheads="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III , Escena X</a:t>
            </a:r>
            <a:br>
              <a:rPr lang="en-US" altLang="zh-TW" sz="2900" smtClean="0">
                <a:solidFill>
                  <a:srgbClr val="000000"/>
                </a:solidFill>
                <a:ea typeface="標楷體" panose="03000509000000000000" pitchFamily="65" charset="-120"/>
              </a:rPr>
            </a:b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pp.191-195)</a:t>
            </a:r>
            <a:endParaRPr lang="zh-TW" altLang="en-US" smtClean="0">
              <a:ea typeface="標楷體" panose="03000509000000000000" pitchFamily="65" charset="-120"/>
            </a:endParaRPr>
          </a:p>
        </p:txBody>
      </p:sp>
      <p:sp>
        <p:nvSpPr>
          <p:cNvPr id="23556" name="文字版面配置區 1"/>
          <p:cNvSpPr>
            <a:spLocks noGrp="1"/>
          </p:cNvSpPr>
          <p:nvPr>
            <p:ph type="body" idx="1"/>
          </p:nvPr>
        </p:nvSpPr>
        <p:spPr/>
        <p:txBody>
          <a:bodyPr/>
          <a:lstStyle/>
          <a:p>
            <a:pPr eaLnBrk="1" hangingPunct="1"/>
            <a:endParaRPr lang="zh-TW" altLang="en-US" smtClean="0"/>
          </a:p>
        </p:txBody>
      </p:sp>
      <p:sp>
        <p:nvSpPr>
          <p:cNvPr id="23557" name="內容版面配置區 2"/>
          <p:cNvSpPr>
            <a:spLocks noGrp="1"/>
          </p:cNvSpPr>
          <p:nvPr>
            <p:ph sz="half" idx="2"/>
          </p:nvPr>
        </p:nvSpPr>
        <p:spPr>
          <a:xfrm>
            <a:off x="468313" y="1916113"/>
            <a:ext cx="4040187" cy="4681537"/>
          </a:xfrm>
        </p:spPr>
        <p:txBody>
          <a:bodyPr/>
          <a:lstStyle/>
          <a:p>
            <a:pPr marL="0" indent="0" eaLnBrk="1" hangingPunct="1">
              <a:buFontTx/>
              <a:buNone/>
            </a:pPr>
            <a:r>
              <a:rPr lang="es-ES" altLang="zh-TW" smtClean="0">
                <a:latin typeface="Times New Roman" panose="02020603050405020304" pitchFamily="18" charset="0"/>
              </a:rPr>
              <a:t>Cielos, si es verdad que sueño, suspendedme la memoria,</a:t>
            </a:r>
            <a:r>
              <a:rPr lang="en-US" altLang="zh-TW" smtClean="0">
                <a:latin typeface="Times New Roman" panose="02020603050405020304" pitchFamily="18" charset="0"/>
              </a:rPr>
              <a:t> </a:t>
            </a:r>
            <a:r>
              <a:rPr lang="es-ES" altLang="zh-TW" smtClean="0">
                <a:latin typeface="Times New Roman" panose="02020603050405020304" pitchFamily="18" charset="0"/>
              </a:rPr>
              <a:t>que no es posible que quepan</a:t>
            </a:r>
            <a:r>
              <a:rPr lang="en-US" altLang="zh-TW" smtClean="0">
                <a:latin typeface="Times New Roman" panose="02020603050405020304" pitchFamily="18" charset="0"/>
              </a:rPr>
              <a:t> </a:t>
            </a:r>
            <a:r>
              <a:rPr lang="es-ES" altLang="zh-TW" smtClean="0">
                <a:latin typeface="Times New Roman" panose="02020603050405020304" pitchFamily="18" charset="0"/>
              </a:rPr>
              <a:t>en un sueño tantas cosas.</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¡Válgame Dios, </a:t>
            </a:r>
          </a:p>
          <a:p>
            <a:pPr marL="0" indent="0" eaLnBrk="1" hangingPunct="1">
              <a:buFontTx/>
              <a:buNone/>
            </a:pPr>
            <a:r>
              <a:rPr lang="es-ES" altLang="zh-TW" smtClean="0">
                <a:latin typeface="Times New Roman" panose="02020603050405020304" pitchFamily="18" charset="0"/>
              </a:rPr>
              <a:t>quién supiera,</a:t>
            </a:r>
            <a:r>
              <a:rPr lang="en-US" altLang="zh-TW" smtClean="0">
                <a:latin typeface="Times New Roman" panose="02020603050405020304" pitchFamily="18" charset="0"/>
              </a:rPr>
              <a:t> </a:t>
            </a:r>
          </a:p>
          <a:p>
            <a:pPr marL="0" indent="0" eaLnBrk="1" hangingPunct="1">
              <a:buFontTx/>
              <a:buNone/>
            </a:pPr>
            <a:r>
              <a:rPr lang="es-ES" altLang="zh-TW" smtClean="0">
                <a:latin typeface="Times New Roman" panose="02020603050405020304" pitchFamily="18" charset="0"/>
              </a:rPr>
              <a:t>o saber salir de todas,</a:t>
            </a:r>
            <a:r>
              <a:rPr lang="en-US" altLang="zh-TW" smtClean="0">
                <a:latin typeface="Times New Roman" panose="02020603050405020304" pitchFamily="18" charset="0"/>
              </a:rPr>
              <a:t> </a:t>
            </a:r>
          </a:p>
          <a:p>
            <a:pPr marL="0" indent="0" eaLnBrk="1" hangingPunct="1">
              <a:buFontTx/>
              <a:buNone/>
            </a:pPr>
            <a:r>
              <a:rPr lang="es-ES" altLang="zh-TW" smtClean="0">
                <a:latin typeface="Times New Roman" panose="02020603050405020304" pitchFamily="18" charset="0"/>
              </a:rPr>
              <a:t>o no pensar en ninguna!</a:t>
            </a:r>
            <a:endParaRPr lang="zh-TW" altLang="zh-TW" smtClean="0">
              <a:latin typeface="Times New Roman" panose="02020603050405020304" pitchFamily="18" charset="0"/>
            </a:endParaRPr>
          </a:p>
        </p:txBody>
      </p:sp>
      <p:sp>
        <p:nvSpPr>
          <p:cNvPr id="23558" name="文字版面配置區 3"/>
          <p:cNvSpPr>
            <a:spLocks noGrp="1"/>
          </p:cNvSpPr>
          <p:nvPr>
            <p:ph type="body" sz="quarter" idx="3"/>
          </p:nvPr>
        </p:nvSpPr>
        <p:spPr/>
        <p:txBody>
          <a:bodyPr/>
          <a:lstStyle/>
          <a:p>
            <a:pPr eaLnBrk="1" hangingPunct="1"/>
            <a:endParaRPr lang="zh-TW" altLang="en-US" smtClean="0"/>
          </a:p>
        </p:txBody>
      </p:sp>
      <p:sp>
        <p:nvSpPr>
          <p:cNvPr id="23559" name="內容版面配置區 6"/>
          <p:cNvSpPr>
            <a:spLocks noGrp="1"/>
          </p:cNvSpPr>
          <p:nvPr>
            <p:ph sz="quarter" idx="4"/>
          </p:nvPr>
        </p:nvSpPr>
        <p:spPr>
          <a:xfrm>
            <a:off x="4645025" y="1844675"/>
            <a:ext cx="4041775" cy="4752975"/>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天啊！如果我當真在作夢，那就讓我失憶！</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一場夢怎容得下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這麼多大小事。</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天啊！誰曉得，</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要麼把一切弄清楚！</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要麼什麼都別去想！</a:t>
            </a:r>
          </a:p>
        </p:txBody>
      </p:sp>
      <p:sp>
        <p:nvSpPr>
          <p:cNvPr id="8" name="文字版面配置區 1"/>
          <p:cNvSpPr txBox="1">
            <a:spLocks/>
          </p:cNvSpPr>
          <p:nvPr/>
        </p:nvSpPr>
        <p:spPr bwMode="auto">
          <a:xfrm>
            <a:off x="609600" y="1687513"/>
            <a:ext cx="40401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Segismundo:</a:t>
            </a:r>
          </a:p>
          <a:p>
            <a:pPr eaLnBrk="1" hangingPunct="1">
              <a:spcBef>
                <a:spcPct val="20000"/>
              </a:spcBef>
            </a:pPr>
            <a:endParaRPr lang="zh-TW" altLang="en-US" sz="2400" b="1"/>
          </a:p>
        </p:txBody>
      </p:sp>
      <p:sp>
        <p:nvSpPr>
          <p:cNvPr id="9" name="文字版面配置區 3"/>
          <p:cNvSpPr txBox="1">
            <a:spLocks/>
          </p:cNvSpPr>
          <p:nvPr/>
        </p:nvSpPr>
        <p:spPr bwMode="auto">
          <a:xfrm>
            <a:off x="4797425" y="1687513"/>
            <a:ext cx="40417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ea typeface="標楷體" panose="03000509000000000000" pitchFamily="65" charset="-120"/>
              </a:rPr>
              <a:t>塞孟多</a:t>
            </a:r>
            <a:r>
              <a:rPr lang="zh-TW" altLang="en-US" sz="2400" b="1">
                <a:latin typeface="新細明體" panose="02020500000000000000" pitchFamily="18" charset="-120"/>
                <a:ea typeface="標楷體" panose="03000509000000000000" pitchFamily="65" charset="-120"/>
              </a:rPr>
              <a:t>：</a:t>
            </a:r>
            <a:endParaRPr lang="zh-TW" altLang="en-US" sz="2400" b="1">
              <a:ea typeface="標楷體" panose="03000509000000000000" pitchFamily="65" charset="-120"/>
            </a:endParaRPr>
          </a:p>
          <a:p>
            <a:pPr eaLnBrk="1" hangingPunct="1">
              <a:spcBef>
                <a:spcPct val="20000"/>
              </a:spcBef>
            </a:pPr>
            <a:endParaRPr lang="zh-TW" altLang="en-US" sz="2400" b="1">
              <a:ea typeface="標楷體" panose="03000509000000000000" pitchFamily="65" charset="-120"/>
            </a:endParaRPr>
          </a:p>
        </p:txBody>
      </p:sp>
    </p:spTree>
    <p:extLst>
      <p:ext uri="{BB962C8B-B14F-4D97-AF65-F5344CB8AC3E}">
        <p14:creationId xmlns:p14="http://schemas.microsoft.com/office/powerpoint/2010/main" val="386023769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Rectangle 2"/>
          <p:cNvSpPr>
            <a:spLocks noGrp="1" noChangeArrowheads="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III , Escena X</a:t>
            </a:r>
            <a:br>
              <a:rPr lang="en-US" altLang="zh-TW" sz="2900" smtClean="0">
                <a:solidFill>
                  <a:srgbClr val="000000"/>
                </a:solidFill>
                <a:ea typeface="標楷體" panose="03000509000000000000" pitchFamily="65" charset="-120"/>
              </a:rPr>
            </a:b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pp.191-195)</a:t>
            </a:r>
            <a:endParaRPr lang="zh-TW" altLang="en-US" smtClean="0">
              <a:ea typeface="標楷體" panose="03000509000000000000" pitchFamily="65" charset="-120"/>
            </a:endParaRPr>
          </a:p>
        </p:txBody>
      </p:sp>
      <p:sp>
        <p:nvSpPr>
          <p:cNvPr id="24580" name="文字版面配置區 1"/>
          <p:cNvSpPr>
            <a:spLocks noGrp="1"/>
          </p:cNvSpPr>
          <p:nvPr>
            <p:ph type="body" idx="1"/>
          </p:nvPr>
        </p:nvSpPr>
        <p:spPr/>
        <p:txBody>
          <a:bodyPr/>
          <a:lstStyle/>
          <a:p>
            <a:pPr eaLnBrk="1" hangingPunct="1"/>
            <a:endParaRPr lang="zh-TW" altLang="en-US" smtClean="0"/>
          </a:p>
        </p:txBody>
      </p:sp>
      <p:sp>
        <p:nvSpPr>
          <p:cNvPr id="3" name="內容版面配置區 2"/>
          <p:cNvSpPr>
            <a:spLocks noGrp="1"/>
          </p:cNvSpPr>
          <p:nvPr>
            <p:ph sz="half" idx="2"/>
          </p:nvPr>
        </p:nvSpPr>
        <p:spPr>
          <a:xfrm>
            <a:off x="457200" y="1916113"/>
            <a:ext cx="4040188" cy="4681537"/>
          </a:xfrm>
        </p:spPr>
        <p:txBody>
          <a:bodyPr/>
          <a:lstStyle/>
          <a:p>
            <a:pPr marL="0" indent="0" eaLnBrk="1" hangingPunct="1">
              <a:buFontTx/>
              <a:buNone/>
            </a:pPr>
            <a:r>
              <a:rPr lang="es-ES" altLang="zh-TW" smtClean="0">
                <a:latin typeface="Times New Roman" panose="02020603050405020304" pitchFamily="18" charset="0"/>
              </a:rPr>
              <a:t>¿Quién vio penas tan dudosas?</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Si soñé aquella grandeza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en que me vi, ¿cómo ahora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esta mujer me refiere</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unas señas tan notorias?</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Luego fue verdad, no sueño;</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y si fue verdad, que es otra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confusión y no menor,</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¿cómo mi vida le nombra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sueño? </a:t>
            </a:r>
            <a:endParaRPr lang="zh-TW" altLang="zh-TW" smtClean="0">
              <a:latin typeface="Times New Roman" panose="02020603050405020304" pitchFamily="18" charset="0"/>
            </a:endParaRPr>
          </a:p>
          <a:p>
            <a:pPr marL="0" indent="0" eaLnBrk="1" hangingPunct="1"/>
            <a:endParaRPr lang="zh-TW" altLang="en-US" smtClean="0">
              <a:latin typeface="Times New Roman" panose="02020603050405020304" pitchFamily="18" charset="0"/>
            </a:endParaRPr>
          </a:p>
        </p:txBody>
      </p:sp>
      <p:sp>
        <p:nvSpPr>
          <p:cNvPr id="24582" name="文字版面配置區 3"/>
          <p:cNvSpPr>
            <a:spLocks noGrp="1"/>
          </p:cNvSpPr>
          <p:nvPr>
            <p:ph type="body" sz="quarter" idx="3"/>
          </p:nvPr>
        </p:nvSpPr>
        <p:spPr/>
        <p:txBody>
          <a:bodyPr/>
          <a:lstStyle/>
          <a:p>
            <a:pPr eaLnBrk="1" hangingPunct="1"/>
            <a:endParaRPr lang="zh-TW" altLang="en-US" smtClean="0"/>
          </a:p>
        </p:txBody>
      </p:sp>
      <p:sp>
        <p:nvSpPr>
          <p:cNvPr id="24583" name="內容版面配置區 6"/>
          <p:cNvSpPr>
            <a:spLocks noGrp="1"/>
          </p:cNvSpPr>
          <p:nvPr>
            <p:ph sz="quarter" idx="4"/>
          </p:nvPr>
        </p:nvSpPr>
        <p:spPr>
          <a:xfrm>
            <a:off x="4645025" y="1844675"/>
            <a:ext cx="4041775" cy="4752975"/>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誰見過這樣假假真真的煩惱？</a:t>
            </a:r>
          </a:p>
          <a:p>
            <a:pPr marL="0" indent="0" eaLnBrk="1" hangingPunct="1">
              <a:buFontTx/>
              <a:buNone/>
            </a:pPr>
            <a:r>
              <a:rPr lang="zh-TW" altLang="zh-TW" smtClean="0">
                <a:latin typeface="標楷體" panose="03000509000000000000" pitchFamily="65" charset="-120"/>
                <a:ea typeface="標楷體" panose="03000509000000000000" pitchFamily="65" charset="-120"/>
              </a:rPr>
              <a:t>如果我身處的威嚴陣勢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只是夢一場，那這女的現在 怎會跟我指出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這樣明顯的事情來？</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那麼這是真的，不是作夢；如果是真的，這又是另外的 混淆，而且還不小，</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怎麼可把我的生命稱作夢？</a:t>
            </a:r>
            <a:endParaRPr lang="zh-TW" altLang="en-US" smtClean="0">
              <a:latin typeface="標楷體" panose="03000509000000000000" pitchFamily="65" charset="-120"/>
              <a:ea typeface="標楷體" panose="03000509000000000000" pitchFamily="65" charset="-120"/>
            </a:endParaRPr>
          </a:p>
        </p:txBody>
      </p:sp>
      <p:sp>
        <p:nvSpPr>
          <p:cNvPr id="8" name="文字版面配置區 1"/>
          <p:cNvSpPr txBox="1">
            <a:spLocks/>
          </p:cNvSpPr>
          <p:nvPr/>
        </p:nvSpPr>
        <p:spPr bwMode="auto">
          <a:xfrm>
            <a:off x="609600" y="1687513"/>
            <a:ext cx="40401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Segismundo:</a:t>
            </a:r>
          </a:p>
          <a:p>
            <a:pPr eaLnBrk="1" hangingPunct="1">
              <a:spcBef>
                <a:spcPct val="20000"/>
              </a:spcBef>
            </a:pPr>
            <a:endParaRPr lang="zh-TW" altLang="en-US" sz="2400" b="1"/>
          </a:p>
        </p:txBody>
      </p:sp>
      <p:sp>
        <p:nvSpPr>
          <p:cNvPr id="9" name="文字版面配置區 3"/>
          <p:cNvSpPr txBox="1">
            <a:spLocks/>
          </p:cNvSpPr>
          <p:nvPr/>
        </p:nvSpPr>
        <p:spPr bwMode="auto">
          <a:xfrm>
            <a:off x="4797425" y="1687513"/>
            <a:ext cx="40417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ea typeface="標楷體" panose="03000509000000000000" pitchFamily="65" charset="-120"/>
              </a:rPr>
              <a:t>塞孟多</a:t>
            </a:r>
            <a:r>
              <a:rPr lang="zh-TW" altLang="en-US" sz="2400" b="1">
                <a:latin typeface="新細明體" panose="02020500000000000000" pitchFamily="18" charset="-120"/>
                <a:ea typeface="標楷體" panose="03000509000000000000" pitchFamily="65" charset="-120"/>
              </a:rPr>
              <a:t>：</a:t>
            </a:r>
            <a:endParaRPr lang="zh-TW" altLang="en-US" sz="2400" b="1">
              <a:ea typeface="標楷體" panose="03000509000000000000" pitchFamily="65" charset="-120"/>
            </a:endParaRPr>
          </a:p>
          <a:p>
            <a:pPr eaLnBrk="1" hangingPunct="1">
              <a:spcBef>
                <a:spcPct val="20000"/>
              </a:spcBef>
            </a:pPr>
            <a:endParaRPr lang="zh-TW" altLang="en-US" sz="2400" b="1"/>
          </a:p>
        </p:txBody>
      </p:sp>
    </p:spTree>
    <p:extLst>
      <p:ext uri="{BB962C8B-B14F-4D97-AF65-F5344CB8AC3E}">
        <p14:creationId xmlns:p14="http://schemas.microsoft.com/office/powerpoint/2010/main" val="27199506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Rectangle 2"/>
          <p:cNvSpPr>
            <a:spLocks noGrp="1" noChangeArrowheads="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III , Escena X</a:t>
            </a:r>
            <a:br>
              <a:rPr lang="en-US" altLang="zh-TW" sz="2900" smtClean="0">
                <a:solidFill>
                  <a:srgbClr val="000000"/>
                </a:solidFill>
                <a:ea typeface="標楷體" panose="03000509000000000000" pitchFamily="65" charset="-120"/>
              </a:rPr>
            </a:b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pp.191-195)</a:t>
            </a:r>
            <a:endParaRPr lang="zh-TW" altLang="en-US" smtClean="0">
              <a:ea typeface="標楷體" panose="03000509000000000000" pitchFamily="65" charset="-120"/>
            </a:endParaRPr>
          </a:p>
        </p:txBody>
      </p:sp>
      <p:sp>
        <p:nvSpPr>
          <p:cNvPr id="25604" name="文字版面配置區 1"/>
          <p:cNvSpPr>
            <a:spLocks noGrp="1"/>
          </p:cNvSpPr>
          <p:nvPr>
            <p:ph type="body" idx="1"/>
          </p:nvPr>
        </p:nvSpPr>
        <p:spPr/>
        <p:txBody>
          <a:bodyPr/>
          <a:lstStyle/>
          <a:p>
            <a:pPr eaLnBrk="1" hangingPunct="1"/>
            <a:endParaRPr lang="zh-TW" altLang="en-US" smtClean="0"/>
          </a:p>
        </p:txBody>
      </p:sp>
      <p:sp>
        <p:nvSpPr>
          <p:cNvPr id="3" name="內容版面配置區 2"/>
          <p:cNvSpPr>
            <a:spLocks noGrp="1"/>
          </p:cNvSpPr>
          <p:nvPr>
            <p:ph sz="half" idx="2"/>
          </p:nvPr>
        </p:nvSpPr>
        <p:spPr>
          <a:xfrm>
            <a:off x="457200" y="1916113"/>
            <a:ext cx="4040188" cy="4681537"/>
          </a:xfrm>
        </p:spPr>
        <p:txBody>
          <a:bodyPr/>
          <a:lstStyle/>
          <a:p>
            <a:pPr marL="0" indent="0" eaLnBrk="1" hangingPunct="1">
              <a:buFontTx/>
              <a:buNone/>
            </a:pPr>
            <a:r>
              <a:rPr lang="es-ES" altLang="zh-TW" smtClean="0">
                <a:latin typeface="Times New Roman" panose="02020603050405020304" pitchFamily="18" charset="0"/>
              </a:rPr>
              <a:t> Pues, ¿tan parecidas</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 a los sueños son las glorias,</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 que las verdaderas son</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 tenidas por mentirosas,</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 y las fingidas por ciertas?</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¡Tan poco hay de unas a otras</a:t>
            </a:r>
            <a:r>
              <a:rPr lang="en-US" altLang="zh-TW" smtClean="0">
                <a:latin typeface="Times New Roman" panose="02020603050405020304" pitchFamily="18" charset="0"/>
              </a:rPr>
              <a:t> </a:t>
            </a:r>
            <a:r>
              <a:rPr lang="es-ES" altLang="zh-TW" smtClean="0">
                <a:latin typeface="Times New Roman" panose="02020603050405020304" pitchFamily="18" charset="0"/>
              </a:rPr>
              <a:t>que hay cuestión sobre saber</a:t>
            </a:r>
            <a:r>
              <a:rPr lang="en-US" altLang="zh-TW" smtClean="0">
                <a:latin typeface="Times New Roman" panose="02020603050405020304" pitchFamily="18" charset="0"/>
              </a:rPr>
              <a:t> </a:t>
            </a:r>
            <a:r>
              <a:rPr lang="es-ES" altLang="zh-TW" smtClean="0">
                <a:latin typeface="Times New Roman" panose="02020603050405020304" pitchFamily="18" charset="0"/>
              </a:rPr>
              <a:t>si lo que se ve y se goza</a:t>
            </a:r>
            <a:r>
              <a:rPr lang="en-US" altLang="zh-TW" smtClean="0">
                <a:latin typeface="Times New Roman" panose="02020603050405020304" pitchFamily="18" charset="0"/>
              </a:rPr>
              <a:t> </a:t>
            </a:r>
            <a:r>
              <a:rPr lang="es-ES" altLang="zh-TW" smtClean="0">
                <a:latin typeface="Times New Roman" panose="02020603050405020304" pitchFamily="18" charset="0"/>
              </a:rPr>
              <a:t>es mentira o es verdad!</a:t>
            </a:r>
            <a:endParaRPr lang="zh-TW" altLang="zh-TW" smtClean="0">
              <a:latin typeface="Times New Roman" panose="02020603050405020304" pitchFamily="18" charset="0"/>
            </a:endParaRPr>
          </a:p>
          <a:p>
            <a:pPr marL="0" indent="0" eaLnBrk="1" hangingPunct="1"/>
            <a:endParaRPr lang="zh-TW" altLang="en-US" smtClean="0">
              <a:latin typeface="Times New Roman" panose="02020603050405020304" pitchFamily="18" charset="0"/>
            </a:endParaRPr>
          </a:p>
        </p:txBody>
      </p:sp>
      <p:sp>
        <p:nvSpPr>
          <p:cNvPr id="25606" name="文字版面配置區 3"/>
          <p:cNvSpPr>
            <a:spLocks noGrp="1"/>
          </p:cNvSpPr>
          <p:nvPr>
            <p:ph type="body" sz="quarter" idx="3"/>
          </p:nvPr>
        </p:nvSpPr>
        <p:spPr/>
        <p:txBody>
          <a:bodyPr/>
          <a:lstStyle/>
          <a:p>
            <a:pPr eaLnBrk="1" hangingPunct="1"/>
            <a:endParaRPr lang="zh-TW" altLang="en-US" smtClean="0"/>
          </a:p>
        </p:txBody>
      </p:sp>
      <p:sp>
        <p:nvSpPr>
          <p:cNvPr id="7" name="內容版面配置區 6"/>
          <p:cNvSpPr>
            <a:spLocks noGrp="1"/>
          </p:cNvSpPr>
          <p:nvPr>
            <p:ph sz="quarter" idx="4"/>
          </p:nvPr>
        </p:nvSpPr>
        <p:spPr>
          <a:xfrm>
            <a:off x="4645025" y="1844675"/>
            <a:ext cx="4041775" cy="4752975"/>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難道榮華富貴和夢這樣像？真實的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酷似謊言，</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虛假的當成真？</a:t>
            </a:r>
          </a:p>
          <a:p>
            <a:pPr marL="0" indent="0" eaLnBrk="1" hangingPunct="1">
              <a:buFontTx/>
              <a:buNone/>
            </a:pPr>
            <a:r>
              <a:rPr lang="zh-TW" altLang="zh-TW" smtClean="0">
                <a:latin typeface="標楷體" panose="03000509000000000000" pitchFamily="65" charset="-120"/>
                <a:ea typeface="標楷體" panose="03000509000000000000" pitchFamily="65" charset="-120"/>
              </a:rPr>
              <a:t>此和彼之間無甚差異，</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要明白所見到、所享用的，到底是真實或是謊言？</a:t>
            </a:r>
          </a:p>
          <a:p>
            <a:pPr marL="0" indent="0" eaLnBrk="1" hangingPunct="1"/>
            <a:endParaRPr lang="zh-TW" altLang="en-US" smtClean="0">
              <a:latin typeface="標楷體" panose="03000509000000000000" pitchFamily="65" charset="-120"/>
              <a:ea typeface="標楷體" panose="03000509000000000000" pitchFamily="65" charset="-120"/>
            </a:endParaRPr>
          </a:p>
        </p:txBody>
      </p:sp>
      <p:sp>
        <p:nvSpPr>
          <p:cNvPr id="8" name="文字版面配置區 1"/>
          <p:cNvSpPr txBox="1">
            <a:spLocks/>
          </p:cNvSpPr>
          <p:nvPr/>
        </p:nvSpPr>
        <p:spPr bwMode="auto">
          <a:xfrm>
            <a:off x="609600" y="1687513"/>
            <a:ext cx="40401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Segismundo:</a:t>
            </a:r>
          </a:p>
          <a:p>
            <a:pPr eaLnBrk="1" hangingPunct="1">
              <a:spcBef>
                <a:spcPct val="20000"/>
              </a:spcBef>
            </a:pPr>
            <a:endParaRPr lang="zh-TW" altLang="en-US" sz="2400" b="1"/>
          </a:p>
        </p:txBody>
      </p:sp>
      <p:sp>
        <p:nvSpPr>
          <p:cNvPr id="9" name="文字版面配置區 3"/>
          <p:cNvSpPr txBox="1">
            <a:spLocks/>
          </p:cNvSpPr>
          <p:nvPr/>
        </p:nvSpPr>
        <p:spPr bwMode="auto">
          <a:xfrm>
            <a:off x="4797425" y="1687513"/>
            <a:ext cx="40417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ea typeface="標楷體" panose="03000509000000000000" pitchFamily="65" charset="-120"/>
              </a:rPr>
              <a:t>塞孟多</a:t>
            </a:r>
            <a:r>
              <a:rPr lang="zh-TW" altLang="en-US" sz="2400" b="1">
                <a:latin typeface="新細明體" panose="02020500000000000000" pitchFamily="18" charset="-120"/>
                <a:ea typeface="標楷體" panose="03000509000000000000" pitchFamily="65" charset="-120"/>
              </a:rPr>
              <a:t>：</a:t>
            </a:r>
            <a:endParaRPr lang="zh-TW" altLang="en-US" sz="2400" b="1">
              <a:ea typeface="標楷體" panose="03000509000000000000" pitchFamily="65" charset="-120"/>
            </a:endParaRPr>
          </a:p>
          <a:p>
            <a:pPr eaLnBrk="1" hangingPunct="1">
              <a:spcBef>
                <a:spcPct val="20000"/>
              </a:spcBef>
            </a:pPr>
            <a:endParaRPr lang="zh-TW" altLang="en-US" sz="2400" b="1">
              <a:ea typeface="標楷體" panose="03000509000000000000" pitchFamily="65" charset="-120"/>
            </a:endParaRPr>
          </a:p>
        </p:txBody>
      </p:sp>
    </p:spTree>
    <p:extLst>
      <p:ext uri="{BB962C8B-B14F-4D97-AF65-F5344CB8AC3E}">
        <p14:creationId xmlns:p14="http://schemas.microsoft.com/office/powerpoint/2010/main" val="205789480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Rectangle 2"/>
          <p:cNvSpPr>
            <a:spLocks noGrp="1" noChangeArrowheads="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III , Escena X</a:t>
            </a:r>
            <a:br>
              <a:rPr lang="en-US" altLang="zh-TW" sz="2900" smtClean="0">
                <a:solidFill>
                  <a:srgbClr val="000000"/>
                </a:solidFill>
                <a:ea typeface="標楷體" panose="03000509000000000000" pitchFamily="65" charset="-120"/>
              </a:rPr>
            </a:b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pp.191-195)</a:t>
            </a:r>
            <a:endParaRPr lang="zh-TW" altLang="en-US" smtClean="0">
              <a:ea typeface="標楷體" panose="03000509000000000000" pitchFamily="65" charset="-120"/>
            </a:endParaRPr>
          </a:p>
        </p:txBody>
      </p:sp>
      <p:sp>
        <p:nvSpPr>
          <p:cNvPr id="26628" name="文字版面配置區 1"/>
          <p:cNvSpPr>
            <a:spLocks noGrp="1"/>
          </p:cNvSpPr>
          <p:nvPr>
            <p:ph type="body" idx="1"/>
          </p:nvPr>
        </p:nvSpPr>
        <p:spPr/>
        <p:txBody>
          <a:bodyPr/>
          <a:lstStyle/>
          <a:p>
            <a:pPr eaLnBrk="1" hangingPunct="1"/>
            <a:endParaRPr lang="zh-TW" altLang="en-US" smtClean="0"/>
          </a:p>
        </p:txBody>
      </p:sp>
      <p:sp>
        <p:nvSpPr>
          <p:cNvPr id="3" name="內容版面配置區 2"/>
          <p:cNvSpPr>
            <a:spLocks noGrp="1"/>
          </p:cNvSpPr>
          <p:nvPr>
            <p:ph sz="half" idx="2"/>
          </p:nvPr>
        </p:nvSpPr>
        <p:spPr>
          <a:xfrm>
            <a:off x="395288" y="1916113"/>
            <a:ext cx="4040187" cy="4681537"/>
          </a:xfrm>
        </p:spPr>
        <p:txBody>
          <a:bodyPr/>
          <a:lstStyle/>
          <a:p>
            <a:pPr marL="0" indent="0" eaLnBrk="1" hangingPunct="1">
              <a:buFontTx/>
              <a:buNone/>
            </a:pPr>
            <a:r>
              <a:rPr lang="es-ES" altLang="zh-TW" smtClean="0">
                <a:latin typeface="Times New Roman" panose="02020603050405020304" pitchFamily="18" charset="0"/>
              </a:rPr>
              <a:t>¿Tan semejante es la copia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 al original, que hay duda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 en saber si es ella propia?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Pues si es así, y ha de verse</a:t>
            </a:r>
            <a:r>
              <a:rPr lang="en-US" altLang="zh-TW" smtClean="0">
                <a:latin typeface="Times New Roman" panose="02020603050405020304" pitchFamily="18" charset="0"/>
              </a:rPr>
              <a:t> </a:t>
            </a:r>
            <a:r>
              <a:rPr lang="es-ES" altLang="zh-TW" smtClean="0">
                <a:latin typeface="Times New Roman" panose="02020603050405020304" pitchFamily="18" charset="0"/>
              </a:rPr>
              <a:t>desvanecida entre sombras</a:t>
            </a:r>
            <a:r>
              <a:rPr lang="en-US" altLang="zh-TW" smtClean="0">
                <a:latin typeface="Times New Roman" panose="02020603050405020304" pitchFamily="18" charset="0"/>
              </a:rPr>
              <a:t> </a:t>
            </a:r>
          </a:p>
          <a:p>
            <a:pPr marL="0" indent="0" eaLnBrk="1" hangingPunct="1">
              <a:buFontTx/>
              <a:buNone/>
            </a:pPr>
            <a:r>
              <a:rPr lang="es-ES" altLang="zh-TW" smtClean="0">
                <a:latin typeface="Times New Roman" panose="02020603050405020304" pitchFamily="18" charset="0"/>
              </a:rPr>
              <a:t>la grandeza y el poder, </a:t>
            </a:r>
          </a:p>
          <a:p>
            <a:pPr marL="0" indent="0" eaLnBrk="1" hangingPunct="1">
              <a:buFontTx/>
              <a:buNone/>
            </a:pPr>
            <a:r>
              <a:rPr lang="es-ES" altLang="zh-TW" smtClean="0">
                <a:latin typeface="Times New Roman" panose="02020603050405020304" pitchFamily="18" charset="0"/>
              </a:rPr>
              <a:t>la majestad y la pompa,</a:t>
            </a:r>
            <a:r>
              <a:rPr lang="en-US" altLang="zh-TW" smtClean="0">
                <a:latin typeface="Times New Roman" panose="02020603050405020304" pitchFamily="18" charset="0"/>
              </a:rPr>
              <a:t> </a:t>
            </a:r>
            <a:r>
              <a:rPr lang="es-ES" altLang="zh-TW" smtClean="0">
                <a:latin typeface="Times New Roman" panose="02020603050405020304" pitchFamily="18" charset="0"/>
              </a:rPr>
              <a:t>sepamos aprovechar</a:t>
            </a:r>
            <a:r>
              <a:rPr lang="en-US" altLang="zh-TW" smtClean="0">
                <a:latin typeface="Times New Roman" panose="02020603050405020304" pitchFamily="18" charset="0"/>
              </a:rPr>
              <a:t> </a:t>
            </a:r>
          </a:p>
          <a:p>
            <a:pPr marL="0" indent="0" eaLnBrk="1" hangingPunct="1">
              <a:buFontTx/>
              <a:buNone/>
            </a:pPr>
            <a:r>
              <a:rPr lang="es-ES" altLang="zh-TW" smtClean="0">
                <a:latin typeface="Times New Roman" panose="02020603050405020304" pitchFamily="18" charset="0"/>
              </a:rPr>
              <a:t>este rato que nos toca,</a:t>
            </a:r>
            <a:r>
              <a:rPr lang="en-US" altLang="zh-TW" smtClean="0">
                <a:latin typeface="Times New Roman" panose="02020603050405020304" pitchFamily="18" charset="0"/>
              </a:rPr>
              <a:t> </a:t>
            </a:r>
            <a:r>
              <a:rPr lang="es-ES" altLang="zh-TW" smtClean="0">
                <a:latin typeface="Times New Roman" panose="02020603050405020304" pitchFamily="18" charset="0"/>
              </a:rPr>
              <a:t>pues sólo se goza en ella</a:t>
            </a:r>
            <a:r>
              <a:rPr lang="en-US" altLang="zh-TW" smtClean="0">
                <a:latin typeface="Times New Roman" panose="02020603050405020304" pitchFamily="18" charset="0"/>
              </a:rPr>
              <a:t> </a:t>
            </a:r>
            <a:r>
              <a:rPr lang="es-ES" altLang="zh-TW" smtClean="0">
                <a:latin typeface="Times New Roman" panose="02020603050405020304" pitchFamily="18" charset="0"/>
              </a:rPr>
              <a:t>lo que entre sueños se goza.</a:t>
            </a:r>
            <a:endParaRPr lang="zh-TW" altLang="zh-TW" smtClean="0">
              <a:latin typeface="Times New Roman" panose="02020603050405020304" pitchFamily="18" charset="0"/>
            </a:endParaRPr>
          </a:p>
          <a:p>
            <a:pPr marL="0" indent="0" eaLnBrk="1" hangingPunct="1"/>
            <a:endParaRPr lang="zh-TW" altLang="en-US" smtClean="0">
              <a:latin typeface="Times New Roman" panose="02020603050405020304" pitchFamily="18" charset="0"/>
            </a:endParaRPr>
          </a:p>
        </p:txBody>
      </p:sp>
      <p:sp>
        <p:nvSpPr>
          <p:cNvPr id="26630" name="文字版面配置區 3"/>
          <p:cNvSpPr>
            <a:spLocks noGrp="1"/>
          </p:cNvSpPr>
          <p:nvPr>
            <p:ph type="body" sz="quarter" idx="3"/>
          </p:nvPr>
        </p:nvSpPr>
        <p:spPr/>
        <p:txBody>
          <a:bodyPr/>
          <a:lstStyle/>
          <a:p>
            <a:pPr eaLnBrk="1" hangingPunct="1"/>
            <a:endParaRPr lang="zh-TW" altLang="en-US" smtClean="0"/>
          </a:p>
        </p:txBody>
      </p:sp>
      <p:sp>
        <p:nvSpPr>
          <p:cNvPr id="7" name="內容版面配置區 6"/>
          <p:cNvSpPr>
            <a:spLocks noGrp="1"/>
          </p:cNvSpPr>
          <p:nvPr>
            <p:ph sz="quarter" idx="4"/>
          </p:nvPr>
        </p:nvSpPr>
        <p:spPr>
          <a:xfrm>
            <a:off x="4645025" y="1844675"/>
            <a:ext cx="4041775" cy="4752975"/>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這可是個問題。</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複製品和原物 這樣相似，</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讓人生疑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想知道是否就是原物？</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如果是這樣，如果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高貴地位，無比權力，</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君王威嚴，隆重儀仗，</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終究要在黎明前黑暗中消散，我們要懂得善用擁有的片刻時間，因為只有在夢裡 才能享有夢中一切。</a:t>
            </a:r>
          </a:p>
          <a:p>
            <a:pPr marL="0" indent="0" eaLnBrk="1" hangingPunct="1"/>
            <a:endParaRPr lang="zh-TW" altLang="en-US" smtClean="0">
              <a:latin typeface="標楷體" panose="03000509000000000000" pitchFamily="65" charset="-120"/>
              <a:ea typeface="標楷體" panose="03000509000000000000" pitchFamily="65" charset="-120"/>
            </a:endParaRPr>
          </a:p>
        </p:txBody>
      </p:sp>
      <p:sp>
        <p:nvSpPr>
          <p:cNvPr id="8" name="文字版面配置區 1"/>
          <p:cNvSpPr txBox="1">
            <a:spLocks/>
          </p:cNvSpPr>
          <p:nvPr/>
        </p:nvSpPr>
        <p:spPr bwMode="auto">
          <a:xfrm>
            <a:off x="609600" y="1687513"/>
            <a:ext cx="40401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Segismundo:</a:t>
            </a:r>
          </a:p>
          <a:p>
            <a:pPr eaLnBrk="1" hangingPunct="1">
              <a:spcBef>
                <a:spcPct val="20000"/>
              </a:spcBef>
            </a:pPr>
            <a:endParaRPr lang="zh-TW" altLang="en-US" sz="2400" b="1"/>
          </a:p>
        </p:txBody>
      </p:sp>
      <p:sp>
        <p:nvSpPr>
          <p:cNvPr id="9" name="文字版面配置區 3"/>
          <p:cNvSpPr txBox="1">
            <a:spLocks/>
          </p:cNvSpPr>
          <p:nvPr/>
        </p:nvSpPr>
        <p:spPr bwMode="auto">
          <a:xfrm>
            <a:off x="4797425" y="1687513"/>
            <a:ext cx="40417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ea typeface="標楷體" panose="03000509000000000000" pitchFamily="65" charset="-120"/>
              </a:rPr>
              <a:t>塞孟多</a:t>
            </a:r>
            <a:r>
              <a:rPr lang="zh-TW" altLang="en-US" sz="2400" b="1">
                <a:latin typeface="新細明體" panose="02020500000000000000" pitchFamily="18" charset="-120"/>
                <a:ea typeface="標楷體" panose="03000509000000000000" pitchFamily="65" charset="-120"/>
              </a:rPr>
              <a:t>：</a:t>
            </a:r>
            <a:endParaRPr lang="zh-TW" altLang="en-US" sz="2400" b="1">
              <a:ea typeface="標楷體" panose="03000509000000000000" pitchFamily="65" charset="-120"/>
            </a:endParaRPr>
          </a:p>
          <a:p>
            <a:pPr eaLnBrk="1" hangingPunct="1">
              <a:spcBef>
                <a:spcPct val="20000"/>
              </a:spcBef>
            </a:pPr>
            <a:endParaRPr lang="zh-TW" altLang="en-US" sz="2400" b="1">
              <a:ea typeface="標楷體" panose="03000509000000000000" pitchFamily="65" charset="-120"/>
            </a:endParaRPr>
          </a:p>
        </p:txBody>
      </p:sp>
    </p:spTree>
    <p:extLst>
      <p:ext uri="{BB962C8B-B14F-4D97-AF65-F5344CB8AC3E}">
        <p14:creationId xmlns:p14="http://schemas.microsoft.com/office/powerpoint/2010/main" val="180545418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Rectangle 2"/>
          <p:cNvSpPr>
            <a:spLocks noGrp="1" noChangeArrowheads="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III , Escena X</a:t>
            </a:r>
            <a:br>
              <a:rPr lang="en-US" altLang="zh-TW" sz="2900" smtClean="0">
                <a:solidFill>
                  <a:srgbClr val="000000"/>
                </a:solidFill>
                <a:ea typeface="標楷體" panose="03000509000000000000" pitchFamily="65" charset="-120"/>
              </a:rPr>
            </a:b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pp.191-195)</a:t>
            </a:r>
            <a:endParaRPr lang="zh-TW" altLang="en-US" smtClean="0">
              <a:ea typeface="標楷體" panose="03000509000000000000" pitchFamily="65" charset="-120"/>
            </a:endParaRPr>
          </a:p>
        </p:txBody>
      </p:sp>
      <p:sp>
        <p:nvSpPr>
          <p:cNvPr id="27652" name="文字版面配置區 1"/>
          <p:cNvSpPr>
            <a:spLocks noGrp="1"/>
          </p:cNvSpPr>
          <p:nvPr>
            <p:ph type="body" idx="1"/>
          </p:nvPr>
        </p:nvSpPr>
        <p:spPr/>
        <p:txBody>
          <a:bodyPr/>
          <a:lstStyle/>
          <a:p>
            <a:pPr eaLnBrk="1" hangingPunct="1"/>
            <a:endParaRPr lang="zh-TW" altLang="en-US" smtClean="0"/>
          </a:p>
        </p:txBody>
      </p:sp>
      <p:sp>
        <p:nvSpPr>
          <p:cNvPr id="3" name="內容版面配置區 2"/>
          <p:cNvSpPr>
            <a:spLocks noGrp="1"/>
          </p:cNvSpPr>
          <p:nvPr>
            <p:ph sz="half" idx="2"/>
          </p:nvPr>
        </p:nvSpPr>
        <p:spPr>
          <a:xfrm>
            <a:off x="457200" y="1916113"/>
            <a:ext cx="4040188" cy="4681537"/>
          </a:xfrm>
        </p:spPr>
        <p:txBody>
          <a:bodyPr/>
          <a:lstStyle/>
          <a:p>
            <a:pPr marL="0" indent="0" eaLnBrk="1" hangingPunct="1">
              <a:buFontTx/>
              <a:buNone/>
            </a:pPr>
            <a:r>
              <a:rPr lang="es-ES" altLang="zh-TW" smtClean="0">
                <a:latin typeface="Times New Roman" panose="02020603050405020304" pitchFamily="18" charset="0"/>
              </a:rPr>
              <a:t>Rosaura está en mi poder;</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su hermosura el alma adora;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gocemos, pues, la ocasión;</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el amor las leyes rompa</a:t>
            </a:r>
            <a:r>
              <a:rPr lang="en-US" altLang="zh-TW" smtClean="0">
                <a:latin typeface="Times New Roman" panose="02020603050405020304" pitchFamily="18" charset="0"/>
              </a:rPr>
              <a:t> </a:t>
            </a:r>
            <a:r>
              <a:rPr lang="es-ES" altLang="zh-TW" smtClean="0">
                <a:latin typeface="Times New Roman" panose="02020603050405020304" pitchFamily="18" charset="0"/>
              </a:rPr>
              <a:t>del valor y confïanza</a:t>
            </a:r>
            <a:r>
              <a:rPr lang="en-US" altLang="zh-TW" smtClean="0">
                <a:latin typeface="Times New Roman" panose="02020603050405020304" pitchFamily="18" charset="0"/>
              </a:rPr>
              <a:t> </a:t>
            </a:r>
            <a:r>
              <a:rPr lang="es-ES" altLang="zh-TW" smtClean="0">
                <a:latin typeface="Times New Roman" panose="02020603050405020304" pitchFamily="18" charset="0"/>
              </a:rPr>
              <a:t>con que a mis plantas se postra.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Esto es sueño; y pues lo es,</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soñemos dichas agora,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que después serán pesares.</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Mas ¡con mis razones propias</a:t>
            </a:r>
            <a:r>
              <a:rPr lang="en-US" altLang="zh-TW" smtClean="0">
                <a:latin typeface="Times New Roman" panose="02020603050405020304" pitchFamily="18" charset="0"/>
              </a:rPr>
              <a:t> </a:t>
            </a:r>
            <a:r>
              <a:rPr lang="es-ES" altLang="zh-TW" smtClean="0">
                <a:latin typeface="Times New Roman" panose="02020603050405020304" pitchFamily="18" charset="0"/>
              </a:rPr>
              <a:t>vuelvo a convencerme a mí!</a:t>
            </a:r>
            <a:endParaRPr lang="zh-TW" altLang="zh-TW" smtClean="0">
              <a:latin typeface="Times New Roman" panose="02020603050405020304" pitchFamily="18" charset="0"/>
            </a:endParaRPr>
          </a:p>
          <a:p>
            <a:pPr marL="0" indent="0" eaLnBrk="1" hangingPunct="1"/>
            <a:endParaRPr lang="zh-TW" altLang="en-US" smtClean="0">
              <a:latin typeface="Times New Roman" panose="02020603050405020304" pitchFamily="18" charset="0"/>
            </a:endParaRPr>
          </a:p>
        </p:txBody>
      </p:sp>
      <p:sp>
        <p:nvSpPr>
          <p:cNvPr id="27654" name="文字版面配置區 3"/>
          <p:cNvSpPr>
            <a:spLocks noGrp="1"/>
          </p:cNvSpPr>
          <p:nvPr>
            <p:ph type="body" sz="quarter" idx="3"/>
          </p:nvPr>
        </p:nvSpPr>
        <p:spPr/>
        <p:txBody>
          <a:bodyPr/>
          <a:lstStyle/>
          <a:p>
            <a:pPr eaLnBrk="1" hangingPunct="1"/>
            <a:endParaRPr lang="zh-TW" altLang="en-US" smtClean="0"/>
          </a:p>
        </p:txBody>
      </p:sp>
      <p:sp>
        <p:nvSpPr>
          <p:cNvPr id="7" name="內容版面配置區 6"/>
          <p:cNvSpPr>
            <a:spLocks noGrp="1"/>
          </p:cNvSpPr>
          <p:nvPr>
            <p:ph sz="quarter" idx="4"/>
          </p:nvPr>
        </p:nvSpPr>
        <p:spPr>
          <a:xfrm>
            <a:off x="4645025" y="1844675"/>
            <a:ext cx="4041775" cy="4752975"/>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駱少樂已在我手裡，</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豔色令人怦然心動，</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那麼讓我們把握良機：</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愛情也不必管什麼 君子作風和她這份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俯在我腳下的信任。</a:t>
            </a:r>
            <a:endParaRPr lang="zh-TW" altLang="es-ES" smtClean="0">
              <a:latin typeface="標楷體" panose="03000509000000000000" pitchFamily="65" charset="-120"/>
              <a:ea typeface="標楷體" panose="03000509000000000000" pitchFamily="65" charset="-120"/>
            </a:endParaRPr>
          </a:p>
          <a:p>
            <a:pPr marL="0" indent="0" eaLnBrk="1" hangingPunct="1">
              <a:buFontTx/>
              <a:buNone/>
            </a:pPr>
            <a:r>
              <a:rPr lang="zh-TW" altLang="zh-TW" sz="2300" smtClean="0">
                <a:latin typeface="標楷體" panose="03000509000000000000" pitchFamily="65" charset="-120"/>
                <a:ea typeface="標楷體" panose="03000509000000000000" pitchFamily="65" charset="-120"/>
              </a:rPr>
              <a:t>一切都是夢；要是這樣，</a:t>
            </a:r>
            <a:endParaRPr lang="en-US" altLang="zh-TW" sz="2300" smtClean="0">
              <a:latin typeface="標楷體" panose="03000509000000000000" pitchFamily="65" charset="-120"/>
              <a:ea typeface="標楷體" panose="03000509000000000000" pitchFamily="65" charset="-120"/>
            </a:endParaRPr>
          </a:p>
          <a:p>
            <a:pPr marL="0" indent="0" eaLnBrk="1" hangingPunct="1">
              <a:buFontTx/>
              <a:buNone/>
            </a:pPr>
            <a:r>
              <a:rPr lang="zh-TW" altLang="zh-TW" sz="2300" smtClean="0">
                <a:latin typeface="標楷體" panose="03000509000000000000" pitchFamily="65" charset="-120"/>
                <a:ea typeface="標楷體" panose="03000509000000000000" pitchFamily="65" charset="-120"/>
              </a:rPr>
              <a:t>就讓我們現在夢見幸福，</a:t>
            </a:r>
            <a:endParaRPr lang="en-US" altLang="zh-TW" sz="2300" smtClean="0">
              <a:latin typeface="標楷體" panose="03000509000000000000" pitchFamily="65" charset="-120"/>
              <a:ea typeface="標楷體" panose="03000509000000000000" pitchFamily="65" charset="-120"/>
            </a:endParaRPr>
          </a:p>
          <a:p>
            <a:pPr marL="0" indent="0" eaLnBrk="1" hangingPunct="1">
              <a:buFontTx/>
              <a:buNone/>
            </a:pPr>
            <a:r>
              <a:rPr lang="zh-TW" altLang="zh-TW" sz="2300" smtClean="0">
                <a:latin typeface="標楷體" panose="03000509000000000000" pitchFamily="65" charset="-120"/>
                <a:ea typeface="標楷體" panose="03000509000000000000" pitchFamily="65" charset="-120"/>
              </a:rPr>
              <a:t>稍後痛苦來了再說。</a:t>
            </a:r>
            <a:endParaRPr lang="en-US" altLang="zh-TW" sz="2300" smtClean="0">
              <a:latin typeface="標楷體" panose="03000509000000000000" pitchFamily="65" charset="-120"/>
              <a:ea typeface="標楷體" panose="03000509000000000000" pitchFamily="65" charset="-120"/>
            </a:endParaRPr>
          </a:p>
          <a:p>
            <a:pPr marL="0" indent="0" eaLnBrk="1" hangingPunct="1">
              <a:buFontTx/>
              <a:buNone/>
            </a:pPr>
            <a:r>
              <a:rPr lang="zh-TW" altLang="zh-TW" sz="2300" smtClean="0">
                <a:latin typeface="標楷體" panose="03000509000000000000" pitchFamily="65" charset="-120"/>
                <a:ea typeface="標楷體" panose="03000509000000000000" pitchFamily="65" charset="-120"/>
              </a:rPr>
              <a:t>但，秉持個人理念 我又說服了自己；</a:t>
            </a:r>
            <a:endParaRPr lang="zh-TW" altLang="zh-TW" smtClean="0">
              <a:latin typeface="標楷體" panose="03000509000000000000" pitchFamily="65" charset="-120"/>
              <a:ea typeface="標楷體" panose="03000509000000000000" pitchFamily="65" charset="-120"/>
            </a:endParaRPr>
          </a:p>
          <a:p>
            <a:pPr marL="0" indent="0" eaLnBrk="1" hangingPunct="1"/>
            <a:endParaRPr lang="en-US" altLang="zh-TW" smtClean="0">
              <a:latin typeface="標楷體" panose="03000509000000000000" pitchFamily="65" charset="-120"/>
              <a:ea typeface="標楷體" panose="03000509000000000000" pitchFamily="65" charset="-120"/>
            </a:endParaRPr>
          </a:p>
          <a:p>
            <a:pPr marL="0" indent="0" eaLnBrk="1" hangingPunct="1"/>
            <a:endParaRPr lang="zh-TW" altLang="en-US" smtClean="0"/>
          </a:p>
        </p:txBody>
      </p:sp>
      <p:sp>
        <p:nvSpPr>
          <p:cNvPr id="8" name="文字版面配置區 1"/>
          <p:cNvSpPr txBox="1">
            <a:spLocks/>
          </p:cNvSpPr>
          <p:nvPr/>
        </p:nvSpPr>
        <p:spPr bwMode="auto">
          <a:xfrm>
            <a:off x="609600" y="1687513"/>
            <a:ext cx="40401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Segismundo:</a:t>
            </a:r>
          </a:p>
          <a:p>
            <a:pPr eaLnBrk="1" hangingPunct="1">
              <a:spcBef>
                <a:spcPct val="20000"/>
              </a:spcBef>
            </a:pPr>
            <a:endParaRPr lang="zh-TW" altLang="en-US" sz="2400" b="1"/>
          </a:p>
        </p:txBody>
      </p:sp>
      <p:sp>
        <p:nvSpPr>
          <p:cNvPr id="9" name="文字版面配置區 3"/>
          <p:cNvSpPr txBox="1">
            <a:spLocks/>
          </p:cNvSpPr>
          <p:nvPr/>
        </p:nvSpPr>
        <p:spPr bwMode="auto">
          <a:xfrm>
            <a:off x="4797425" y="1687513"/>
            <a:ext cx="40417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ea typeface="標楷體" panose="03000509000000000000" pitchFamily="65" charset="-120"/>
              </a:rPr>
              <a:t>塞孟多</a:t>
            </a:r>
            <a:r>
              <a:rPr lang="zh-TW" altLang="en-US" sz="2400" b="1">
                <a:latin typeface="新細明體" panose="02020500000000000000" pitchFamily="18" charset="-120"/>
                <a:ea typeface="標楷體" panose="03000509000000000000" pitchFamily="65" charset="-120"/>
              </a:rPr>
              <a:t>：</a:t>
            </a:r>
            <a:endParaRPr lang="zh-TW" altLang="en-US" sz="2400" b="1">
              <a:ea typeface="標楷體" panose="03000509000000000000" pitchFamily="65" charset="-120"/>
            </a:endParaRPr>
          </a:p>
          <a:p>
            <a:pPr eaLnBrk="1" hangingPunct="1">
              <a:spcBef>
                <a:spcPct val="20000"/>
              </a:spcBef>
            </a:pPr>
            <a:endParaRPr lang="zh-TW" altLang="en-US" sz="2400" b="1">
              <a:ea typeface="標楷體" panose="03000509000000000000" pitchFamily="65" charset="-120"/>
            </a:endParaRPr>
          </a:p>
        </p:txBody>
      </p:sp>
    </p:spTree>
    <p:extLst>
      <p:ext uri="{BB962C8B-B14F-4D97-AF65-F5344CB8AC3E}">
        <p14:creationId xmlns:p14="http://schemas.microsoft.com/office/powerpoint/2010/main" val="421819023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Rectangle 2"/>
          <p:cNvSpPr>
            <a:spLocks noGrp="1" noChangeArrowheads="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III , Escena X</a:t>
            </a:r>
            <a:br>
              <a:rPr lang="en-US" altLang="zh-TW" sz="2900" smtClean="0">
                <a:solidFill>
                  <a:srgbClr val="000000"/>
                </a:solidFill>
                <a:ea typeface="標楷體" panose="03000509000000000000" pitchFamily="65" charset="-120"/>
              </a:rPr>
            </a:b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pp.191-195)</a:t>
            </a:r>
            <a:endParaRPr lang="zh-TW" altLang="en-US" smtClean="0">
              <a:ea typeface="標楷體" panose="03000509000000000000" pitchFamily="65" charset="-120"/>
            </a:endParaRPr>
          </a:p>
        </p:txBody>
      </p:sp>
      <p:sp>
        <p:nvSpPr>
          <p:cNvPr id="28676" name="文字版面配置區 1"/>
          <p:cNvSpPr>
            <a:spLocks noGrp="1"/>
          </p:cNvSpPr>
          <p:nvPr>
            <p:ph type="body" idx="1"/>
          </p:nvPr>
        </p:nvSpPr>
        <p:spPr/>
        <p:txBody>
          <a:bodyPr/>
          <a:lstStyle/>
          <a:p>
            <a:pPr eaLnBrk="1" hangingPunct="1"/>
            <a:endParaRPr lang="zh-TW" altLang="en-US" smtClean="0"/>
          </a:p>
        </p:txBody>
      </p:sp>
      <p:sp>
        <p:nvSpPr>
          <p:cNvPr id="3" name="內容版面配置區 2"/>
          <p:cNvSpPr>
            <a:spLocks noGrp="1"/>
          </p:cNvSpPr>
          <p:nvPr>
            <p:ph sz="half" idx="2"/>
          </p:nvPr>
        </p:nvSpPr>
        <p:spPr>
          <a:xfrm>
            <a:off x="457200" y="1916113"/>
            <a:ext cx="4040188" cy="4681537"/>
          </a:xfrm>
        </p:spPr>
        <p:txBody>
          <a:bodyPr/>
          <a:lstStyle/>
          <a:p>
            <a:pPr marL="0" indent="0" eaLnBrk="1" hangingPunct="1">
              <a:buFontTx/>
              <a:buNone/>
            </a:pPr>
            <a:r>
              <a:rPr lang="es-ES" altLang="zh-TW" sz="2300" smtClean="0">
                <a:latin typeface="Times New Roman" panose="02020603050405020304" pitchFamily="18" charset="0"/>
              </a:rPr>
              <a:t>Si es sueño, si es vanagloria,</a:t>
            </a:r>
            <a:endParaRPr lang="zh-TW" altLang="zh-TW" sz="2300" smtClean="0">
              <a:latin typeface="Times New Roman" panose="02020603050405020304" pitchFamily="18" charset="0"/>
            </a:endParaRPr>
          </a:p>
          <a:p>
            <a:pPr marL="0" indent="0" eaLnBrk="1" hangingPunct="1">
              <a:buFontTx/>
              <a:buNone/>
            </a:pPr>
            <a:r>
              <a:rPr lang="es-ES" altLang="zh-TW" sz="2300" smtClean="0">
                <a:latin typeface="Times New Roman" panose="02020603050405020304" pitchFamily="18" charset="0"/>
              </a:rPr>
              <a:t>¿quién por vanagloria humana</a:t>
            </a:r>
            <a:r>
              <a:rPr lang="en-US" altLang="zh-TW" sz="2300" smtClean="0">
                <a:latin typeface="Times New Roman" panose="02020603050405020304" pitchFamily="18" charset="0"/>
              </a:rPr>
              <a:t> </a:t>
            </a:r>
            <a:r>
              <a:rPr lang="es-ES" altLang="zh-TW" sz="2300" smtClean="0">
                <a:latin typeface="Times New Roman" panose="02020603050405020304" pitchFamily="18" charset="0"/>
              </a:rPr>
              <a:t>pierde una divina gloria?</a:t>
            </a:r>
            <a:endParaRPr lang="zh-TW" altLang="zh-TW" sz="2300" smtClean="0">
              <a:latin typeface="Times New Roman" panose="02020603050405020304" pitchFamily="18" charset="0"/>
            </a:endParaRPr>
          </a:p>
          <a:p>
            <a:pPr marL="0" indent="0" eaLnBrk="1" hangingPunct="1">
              <a:buFontTx/>
              <a:buNone/>
            </a:pPr>
            <a:r>
              <a:rPr lang="es-ES" altLang="zh-TW" sz="2300" smtClean="0">
                <a:latin typeface="Times New Roman" panose="02020603050405020304" pitchFamily="18" charset="0"/>
              </a:rPr>
              <a:t>¿Qué pasado bien no es sueño?</a:t>
            </a:r>
            <a:endParaRPr lang="en-US" altLang="zh-TW" sz="2300" smtClean="0">
              <a:latin typeface="Times New Roman" panose="02020603050405020304" pitchFamily="18" charset="0"/>
            </a:endParaRPr>
          </a:p>
          <a:p>
            <a:pPr marL="0" indent="0" eaLnBrk="1" hangingPunct="1">
              <a:buFontTx/>
              <a:buNone/>
            </a:pPr>
            <a:r>
              <a:rPr lang="es-ES" altLang="zh-TW" sz="2300" smtClean="0">
                <a:latin typeface="Times New Roman" panose="02020603050405020304" pitchFamily="18" charset="0"/>
              </a:rPr>
              <a:t>¿Quién tuvo dichas heroicas</a:t>
            </a:r>
            <a:r>
              <a:rPr lang="en-US" altLang="zh-TW" sz="2300" smtClean="0">
                <a:latin typeface="Times New Roman" panose="02020603050405020304" pitchFamily="18" charset="0"/>
              </a:rPr>
              <a:t> </a:t>
            </a:r>
            <a:r>
              <a:rPr lang="es-ES" altLang="zh-TW" sz="2300" smtClean="0">
                <a:latin typeface="Times New Roman" panose="02020603050405020304" pitchFamily="18" charset="0"/>
              </a:rPr>
              <a:t>que entre sí no diga, cuando</a:t>
            </a:r>
            <a:r>
              <a:rPr lang="en-US" altLang="zh-TW" sz="2300" smtClean="0">
                <a:latin typeface="Times New Roman" panose="02020603050405020304" pitchFamily="18" charset="0"/>
              </a:rPr>
              <a:t> </a:t>
            </a:r>
            <a:r>
              <a:rPr lang="es-ES" altLang="zh-TW" sz="2300" smtClean="0">
                <a:latin typeface="Times New Roman" panose="02020603050405020304" pitchFamily="18" charset="0"/>
              </a:rPr>
              <a:t>las revuelve en su memoria:</a:t>
            </a:r>
            <a:endParaRPr lang="zh-TW" altLang="zh-TW" sz="2300" smtClean="0">
              <a:latin typeface="Times New Roman" panose="02020603050405020304" pitchFamily="18" charset="0"/>
            </a:endParaRPr>
          </a:p>
          <a:p>
            <a:pPr marL="0" indent="0" eaLnBrk="1" hangingPunct="1">
              <a:buFontTx/>
              <a:buNone/>
            </a:pPr>
            <a:r>
              <a:rPr lang="es-ES" altLang="zh-TW" sz="2300" smtClean="0">
                <a:latin typeface="Times New Roman" panose="02020603050405020304" pitchFamily="18" charset="0"/>
              </a:rPr>
              <a:t>sin duda que fue soñado</a:t>
            </a:r>
            <a:r>
              <a:rPr lang="en-US" altLang="zh-TW" sz="2300" smtClean="0">
                <a:latin typeface="Times New Roman" panose="02020603050405020304" pitchFamily="18" charset="0"/>
              </a:rPr>
              <a:t> </a:t>
            </a:r>
            <a:r>
              <a:rPr lang="es-ES" altLang="zh-TW" sz="2300" smtClean="0">
                <a:latin typeface="Times New Roman" panose="02020603050405020304" pitchFamily="18" charset="0"/>
              </a:rPr>
              <a:t>cuanto vi? </a:t>
            </a:r>
            <a:endParaRPr lang="zh-TW" altLang="zh-TW" sz="2300" smtClean="0">
              <a:latin typeface="Times New Roman" panose="02020603050405020304" pitchFamily="18" charset="0"/>
            </a:endParaRPr>
          </a:p>
          <a:p>
            <a:pPr marL="0" indent="0" eaLnBrk="1" hangingPunct="1"/>
            <a:endParaRPr lang="zh-TW" altLang="en-US" smtClean="0">
              <a:latin typeface="Times New Roman" panose="02020603050405020304" pitchFamily="18" charset="0"/>
            </a:endParaRPr>
          </a:p>
        </p:txBody>
      </p:sp>
      <p:sp>
        <p:nvSpPr>
          <p:cNvPr id="28678" name="文字版面配置區 3"/>
          <p:cNvSpPr>
            <a:spLocks noGrp="1"/>
          </p:cNvSpPr>
          <p:nvPr>
            <p:ph type="body" sz="quarter" idx="3"/>
          </p:nvPr>
        </p:nvSpPr>
        <p:spPr/>
        <p:txBody>
          <a:bodyPr/>
          <a:lstStyle/>
          <a:p>
            <a:pPr eaLnBrk="1" hangingPunct="1"/>
            <a:endParaRPr lang="zh-TW" altLang="en-US" smtClean="0"/>
          </a:p>
        </p:txBody>
      </p:sp>
      <p:sp>
        <p:nvSpPr>
          <p:cNvPr id="7" name="內容版面配置區 6"/>
          <p:cNvSpPr>
            <a:spLocks noGrp="1"/>
          </p:cNvSpPr>
          <p:nvPr>
            <p:ph sz="quarter" idx="4"/>
          </p:nvPr>
        </p:nvSpPr>
        <p:spPr>
          <a:xfrm>
            <a:off x="4645025" y="1844675"/>
            <a:ext cx="4041775" cy="4752975"/>
          </a:xfrm>
        </p:spPr>
        <p:txBody>
          <a:bodyPr/>
          <a:lstStyle/>
          <a:p>
            <a:pPr marL="0" indent="0" eaLnBrk="1" hangingPunct="1">
              <a:buFontTx/>
              <a:buNone/>
            </a:pPr>
            <a:r>
              <a:rPr lang="zh-TW" altLang="zh-TW" sz="2300" smtClean="0">
                <a:latin typeface="標楷體" panose="03000509000000000000" pitchFamily="65" charset="-120"/>
                <a:ea typeface="標楷體" panose="03000509000000000000" pitchFamily="65" charset="-120"/>
              </a:rPr>
              <a:t>既是夢一場，</a:t>
            </a:r>
            <a:endParaRPr lang="en-US" altLang="zh-TW" sz="2300" smtClean="0">
              <a:latin typeface="標楷體" panose="03000509000000000000" pitchFamily="65" charset="-120"/>
              <a:ea typeface="標楷體" panose="03000509000000000000" pitchFamily="65" charset="-120"/>
            </a:endParaRPr>
          </a:p>
          <a:p>
            <a:pPr marL="0" indent="0" eaLnBrk="1" hangingPunct="1">
              <a:buFontTx/>
              <a:buNone/>
            </a:pPr>
            <a:r>
              <a:rPr lang="zh-TW" altLang="zh-TW" sz="2300" smtClean="0">
                <a:latin typeface="標楷體" panose="03000509000000000000" pitchFamily="65" charset="-120"/>
                <a:ea typeface="標楷體" panose="03000509000000000000" pitchFamily="65" charset="-120"/>
              </a:rPr>
              <a:t>既是浮誇，</a:t>
            </a:r>
            <a:endParaRPr lang="zh-TW" altLang="es-ES" sz="2300" smtClean="0">
              <a:latin typeface="標楷體" panose="03000509000000000000" pitchFamily="65" charset="-120"/>
              <a:ea typeface="標楷體" panose="03000509000000000000" pitchFamily="65" charset="-120"/>
            </a:endParaRPr>
          </a:p>
          <a:p>
            <a:pPr marL="0" indent="0" eaLnBrk="1" hangingPunct="1">
              <a:buFontTx/>
              <a:buNone/>
            </a:pPr>
            <a:r>
              <a:rPr lang="zh-TW" altLang="zh-TW" sz="2300" smtClean="0">
                <a:latin typeface="標楷體" panose="03000509000000000000" pitchFamily="65" charset="-120"/>
                <a:ea typeface="標楷體" panose="03000509000000000000" pitchFamily="65" charset="-120"/>
              </a:rPr>
              <a:t>誰會出於人類的浮誇，</a:t>
            </a:r>
            <a:endParaRPr lang="zh-TW" altLang="es-ES" sz="2300" smtClean="0">
              <a:latin typeface="標楷體" panose="03000509000000000000" pitchFamily="65" charset="-120"/>
              <a:ea typeface="標楷體" panose="03000509000000000000" pitchFamily="65" charset="-120"/>
            </a:endParaRPr>
          </a:p>
          <a:p>
            <a:pPr marL="0" indent="0" eaLnBrk="1" hangingPunct="1">
              <a:buFontTx/>
              <a:buNone/>
            </a:pPr>
            <a:r>
              <a:rPr lang="zh-TW" altLang="zh-TW" sz="2300" smtClean="0">
                <a:latin typeface="標楷體" panose="03000509000000000000" pitchFamily="65" charset="-120"/>
                <a:ea typeface="標楷體" panose="03000509000000000000" pitchFamily="65" charset="-120"/>
              </a:rPr>
              <a:t>白白失去天上的榮耀？</a:t>
            </a:r>
            <a:endParaRPr lang="zh-TW" altLang="es-ES" sz="2300" smtClean="0">
              <a:latin typeface="標楷體" panose="03000509000000000000" pitchFamily="65" charset="-120"/>
              <a:ea typeface="標楷體" panose="03000509000000000000" pitchFamily="65" charset="-120"/>
            </a:endParaRPr>
          </a:p>
          <a:p>
            <a:pPr marL="0" indent="0" eaLnBrk="1" hangingPunct="1">
              <a:buFontTx/>
              <a:buNone/>
            </a:pPr>
            <a:r>
              <a:rPr lang="zh-TW" altLang="zh-TW" sz="2300" smtClean="0">
                <a:latin typeface="標楷體" panose="03000509000000000000" pitchFamily="65" charset="-120"/>
                <a:ea typeface="標楷體" panose="03000509000000000000" pitchFamily="65" charset="-120"/>
              </a:rPr>
              <a:t>過去的福樂哪個不是夢？</a:t>
            </a:r>
            <a:endParaRPr lang="en-US" altLang="zh-TW" sz="2300" smtClean="0">
              <a:latin typeface="標楷體" panose="03000509000000000000" pitchFamily="65" charset="-120"/>
              <a:ea typeface="標楷體" panose="03000509000000000000" pitchFamily="65" charset="-120"/>
            </a:endParaRPr>
          </a:p>
          <a:p>
            <a:pPr marL="0" indent="0" eaLnBrk="1" hangingPunct="1">
              <a:buFontTx/>
              <a:buNone/>
            </a:pPr>
            <a:r>
              <a:rPr lang="zh-TW" altLang="zh-TW" sz="2300" smtClean="0">
                <a:latin typeface="標楷體" panose="03000509000000000000" pitchFamily="65" charset="-120"/>
                <a:ea typeface="標楷體" panose="03000509000000000000" pitchFamily="65" charset="-120"/>
              </a:rPr>
              <a:t>曾經福樂不盡的人，</a:t>
            </a:r>
            <a:endParaRPr lang="zh-TW" altLang="es-ES" sz="2300" smtClean="0">
              <a:latin typeface="標楷體" panose="03000509000000000000" pitchFamily="65" charset="-120"/>
              <a:ea typeface="標楷體" panose="03000509000000000000" pitchFamily="65" charset="-120"/>
            </a:endParaRPr>
          </a:p>
          <a:p>
            <a:pPr marL="0" indent="0" eaLnBrk="1" hangingPunct="1">
              <a:buFontTx/>
              <a:buNone/>
            </a:pPr>
            <a:r>
              <a:rPr lang="zh-TW" altLang="zh-TW" sz="2300" smtClean="0">
                <a:latin typeface="標楷體" panose="03000509000000000000" pitchFamily="65" charset="-120"/>
                <a:ea typeface="標楷體" panose="03000509000000000000" pitchFamily="65" charset="-120"/>
              </a:rPr>
              <a:t>當回憶往事時，</a:t>
            </a:r>
            <a:endParaRPr lang="zh-TW" altLang="es-ES" sz="2300" smtClean="0">
              <a:latin typeface="標楷體" panose="03000509000000000000" pitchFamily="65" charset="-120"/>
              <a:ea typeface="標楷體" panose="03000509000000000000" pitchFamily="65" charset="-120"/>
            </a:endParaRPr>
          </a:p>
          <a:p>
            <a:pPr marL="0" indent="0" eaLnBrk="1" hangingPunct="1">
              <a:buFontTx/>
              <a:buNone/>
            </a:pPr>
            <a:r>
              <a:rPr lang="zh-TW" altLang="zh-TW" sz="2300" smtClean="0">
                <a:latin typeface="標楷體" panose="03000509000000000000" pitchFamily="65" charset="-120"/>
                <a:ea typeface="標楷體" panose="03000509000000000000" pitchFamily="65" charset="-120"/>
              </a:rPr>
              <a:t>誰內心不都說：「一切我所見 無疑僅是夢一場。」</a:t>
            </a:r>
          </a:p>
          <a:p>
            <a:pPr marL="0" indent="0" eaLnBrk="1" hangingPunct="1"/>
            <a:endParaRPr lang="zh-TW" altLang="en-US" sz="2300" smtClean="0">
              <a:latin typeface="標楷體" panose="03000509000000000000" pitchFamily="65" charset="-120"/>
              <a:ea typeface="標楷體" panose="03000509000000000000" pitchFamily="65" charset="-120"/>
            </a:endParaRPr>
          </a:p>
        </p:txBody>
      </p:sp>
      <p:sp>
        <p:nvSpPr>
          <p:cNvPr id="8" name="文字版面配置區 1"/>
          <p:cNvSpPr txBox="1">
            <a:spLocks/>
          </p:cNvSpPr>
          <p:nvPr/>
        </p:nvSpPr>
        <p:spPr bwMode="auto">
          <a:xfrm>
            <a:off x="609600" y="1687513"/>
            <a:ext cx="40401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Segismundo:</a:t>
            </a:r>
          </a:p>
          <a:p>
            <a:pPr eaLnBrk="1" hangingPunct="1">
              <a:spcBef>
                <a:spcPct val="20000"/>
              </a:spcBef>
            </a:pPr>
            <a:endParaRPr lang="zh-TW" altLang="en-US" sz="2400" b="1"/>
          </a:p>
        </p:txBody>
      </p:sp>
      <p:sp>
        <p:nvSpPr>
          <p:cNvPr id="9" name="文字版面配置區 3"/>
          <p:cNvSpPr txBox="1">
            <a:spLocks/>
          </p:cNvSpPr>
          <p:nvPr/>
        </p:nvSpPr>
        <p:spPr bwMode="auto">
          <a:xfrm>
            <a:off x="4797425" y="1687513"/>
            <a:ext cx="40417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ea typeface="標楷體" panose="03000509000000000000" pitchFamily="65" charset="-120"/>
              </a:rPr>
              <a:t>塞孟多</a:t>
            </a:r>
            <a:r>
              <a:rPr lang="zh-TW" altLang="en-US" sz="2400" b="1">
                <a:latin typeface="新細明體" panose="02020500000000000000" pitchFamily="18" charset="-120"/>
                <a:ea typeface="標楷體" panose="03000509000000000000" pitchFamily="65" charset="-120"/>
              </a:rPr>
              <a:t>：</a:t>
            </a:r>
            <a:endParaRPr lang="zh-TW" altLang="en-US" sz="2400" b="1">
              <a:ea typeface="標楷體" panose="03000509000000000000" pitchFamily="65" charset="-120"/>
            </a:endParaRPr>
          </a:p>
          <a:p>
            <a:pPr eaLnBrk="1" hangingPunct="1">
              <a:spcBef>
                <a:spcPct val="20000"/>
              </a:spcBef>
            </a:pPr>
            <a:endParaRPr lang="zh-TW" altLang="en-US" sz="2400" b="1">
              <a:ea typeface="標楷體" panose="03000509000000000000" pitchFamily="65" charset="-120"/>
            </a:endParaRPr>
          </a:p>
        </p:txBody>
      </p:sp>
    </p:spTree>
    <p:extLst>
      <p:ext uri="{BB962C8B-B14F-4D97-AF65-F5344CB8AC3E}">
        <p14:creationId xmlns:p14="http://schemas.microsoft.com/office/powerpoint/2010/main" val="243808109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Rectangle 2"/>
          <p:cNvSpPr>
            <a:spLocks noGrp="1" noChangeArrowheads="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III , Escena X</a:t>
            </a:r>
            <a:br>
              <a:rPr lang="en-US" altLang="zh-TW" sz="2900" smtClean="0">
                <a:solidFill>
                  <a:srgbClr val="000000"/>
                </a:solidFill>
                <a:ea typeface="標楷體" panose="03000509000000000000" pitchFamily="65" charset="-120"/>
              </a:rPr>
            </a:b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pp.191-195)</a:t>
            </a:r>
            <a:endParaRPr lang="zh-TW" altLang="en-US" smtClean="0">
              <a:ea typeface="標楷體" panose="03000509000000000000" pitchFamily="65" charset="-120"/>
            </a:endParaRPr>
          </a:p>
        </p:txBody>
      </p:sp>
      <p:sp>
        <p:nvSpPr>
          <p:cNvPr id="29700" name="文字版面配置區 1"/>
          <p:cNvSpPr>
            <a:spLocks noGrp="1"/>
          </p:cNvSpPr>
          <p:nvPr>
            <p:ph type="body" idx="1"/>
          </p:nvPr>
        </p:nvSpPr>
        <p:spPr/>
        <p:txBody>
          <a:bodyPr/>
          <a:lstStyle/>
          <a:p>
            <a:pPr eaLnBrk="1" hangingPunct="1"/>
            <a:endParaRPr lang="zh-TW" altLang="en-US" smtClean="0"/>
          </a:p>
        </p:txBody>
      </p:sp>
      <p:sp>
        <p:nvSpPr>
          <p:cNvPr id="3" name="內容版面配置區 2"/>
          <p:cNvSpPr>
            <a:spLocks noGrp="1"/>
          </p:cNvSpPr>
          <p:nvPr>
            <p:ph sz="half" idx="2"/>
          </p:nvPr>
        </p:nvSpPr>
        <p:spPr>
          <a:xfrm>
            <a:off x="457200" y="1916113"/>
            <a:ext cx="4040188" cy="4681537"/>
          </a:xfrm>
        </p:spPr>
        <p:txBody>
          <a:bodyPr/>
          <a:lstStyle/>
          <a:p>
            <a:pPr marL="0" indent="0" eaLnBrk="1" hangingPunct="1">
              <a:buFontTx/>
              <a:buNone/>
            </a:pPr>
            <a:r>
              <a:rPr lang="es-ES" altLang="zh-TW" sz="2300" smtClean="0">
                <a:latin typeface="Times New Roman" panose="02020603050405020304" pitchFamily="18" charset="0"/>
              </a:rPr>
              <a:t>Pues si esto toca</a:t>
            </a:r>
            <a:r>
              <a:rPr lang="en-US" altLang="zh-TW" sz="2300" smtClean="0">
                <a:latin typeface="Times New Roman" panose="02020603050405020304" pitchFamily="18" charset="0"/>
              </a:rPr>
              <a:t> </a:t>
            </a:r>
            <a:r>
              <a:rPr lang="es-ES" altLang="zh-TW" sz="2300" smtClean="0">
                <a:latin typeface="Times New Roman" panose="02020603050405020304" pitchFamily="18" charset="0"/>
              </a:rPr>
              <a:t>mi desengaño, si sé</a:t>
            </a:r>
            <a:r>
              <a:rPr lang="en-US" altLang="zh-TW" sz="2300" smtClean="0">
                <a:latin typeface="Times New Roman" panose="02020603050405020304" pitchFamily="18" charset="0"/>
              </a:rPr>
              <a:t> </a:t>
            </a:r>
            <a:r>
              <a:rPr lang="es-ES" altLang="zh-TW" sz="2300" smtClean="0">
                <a:latin typeface="Times New Roman" panose="02020603050405020304" pitchFamily="18" charset="0"/>
              </a:rPr>
              <a:t>que es el gusto llama hermosa,</a:t>
            </a:r>
            <a:endParaRPr lang="zh-TW" altLang="zh-TW" sz="2300" smtClean="0">
              <a:latin typeface="Times New Roman" panose="02020603050405020304" pitchFamily="18" charset="0"/>
            </a:endParaRPr>
          </a:p>
          <a:p>
            <a:pPr marL="0" indent="0" eaLnBrk="1" hangingPunct="1">
              <a:buFontTx/>
              <a:buNone/>
            </a:pPr>
            <a:r>
              <a:rPr lang="es-ES" altLang="zh-TW" sz="2300" smtClean="0">
                <a:latin typeface="Times New Roman" panose="02020603050405020304" pitchFamily="18" charset="0"/>
              </a:rPr>
              <a:t>que la convierte en cenizas</a:t>
            </a:r>
            <a:endParaRPr lang="zh-TW" altLang="zh-TW" sz="2300" smtClean="0">
              <a:latin typeface="Times New Roman" panose="02020603050405020304" pitchFamily="18" charset="0"/>
            </a:endParaRPr>
          </a:p>
          <a:p>
            <a:pPr marL="0" indent="0" eaLnBrk="1" hangingPunct="1">
              <a:buFontTx/>
              <a:buNone/>
            </a:pPr>
            <a:r>
              <a:rPr lang="es-ES" altLang="zh-TW" sz="2300" smtClean="0">
                <a:latin typeface="Times New Roman" panose="02020603050405020304" pitchFamily="18" charset="0"/>
              </a:rPr>
              <a:t>cualquiera viento que sopla,</a:t>
            </a:r>
            <a:endParaRPr lang="zh-TW" altLang="zh-TW" sz="2300" smtClean="0">
              <a:latin typeface="Times New Roman" panose="02020603050405020304" pitchFamily="18" charset="0"/>
            </a:endParaRPr>
          </a:p>
          <a:p>
            <a:pPr marL="0" indent="0" eaLnBrk="1" hangingPunct="1">
              <a:buFontTx/>
              <a:buNone/>
            </a:pPr>
            <a:r>
              <a:rPr lang="es-ES" altLang="zh-TW" sz="2300" smtClean="0">
                <a:latin typeface="Times New Roman" panose="02020603050405020304" pitchFamily="18" charset="0"/>
              </a:rPr>
              <a:t>acudamos a lo eterno;</a:t>
            </a:r>
            <a:endParaRPr lang="zh-TW" altLang="zh-TW" sz="2300" smtClean="0">
              <a:latin typeface="Times New Roman" panose="02020603050405020304" pitchFamily="18" charset="0"/>
            </a:endParaRPr>
          </a:p>
          <a:p>
            <a:pPr marL="0" indent="0" eaLnBrk="1" hangingPunct="1">
              <a:buFontTx/>
              <a:buNone/>
            </a:pPr>
            <a:r>
              <a:rPr lang="es-ES" altLang="zh-TW" sz="2300" smtClean="0">
                <a:latin typeface="Times New Roman" panose="02020603050405020304" pitchFamily="18" charset="0"/>
              </a:rPr>
              <a:t>que es la fama vividora</a:t>
            </a:r>
            <a:endParaRPr lang="zh-TW" altLang="zh-TW" sz="2300" smtClean="0">
              <a:latin typeface="Times New Roman" panose="02020603050405020304" pitchFamily="18" charset="0"/>
            </a:endParaRPr>
          </a:p>
          <a:p>
            <a:pPr marL="0" indent="0" eaLnBrk="1" hangingPunct="1">
              <a:buFontTx/>
              <a:buNone/>
            </a:pPr>
            <a:r>
              <a:rPr lang="es-ES" altLang="zh-TW" sz="2300" smtClean="0">
                <a:latin typeface="Times New Roman" panose="02020603050405020304" pitchFamily="18" charset="0"/>
              </a:rPr>
              <a:t>donde ni duermen las dichas,</a:t>
            </a:r>
            <a:r>
              <a:rPr lang="en-US" altLang="zh-TW" sz="2300" smtClean="0">
                <a:latin typeface="Times New Roman" panose="02020603050405020304" pitchFamily="18" charset="0"/>
              </a:rPr>
              <a:t> </a:t>
            </a:r>
            <a:r>
              <a:rPr lang="es-ES" altLang="zh-TW" sz="2300" smtClean="0">
                <a:latin typeface="Times New Roman" panose="02020603050405020304" pitchFamily="18" charset="0"/>
              </a:rPr>
              <a:t>ni las grandezas reposan.</a:t>
            </a:r>
            <a:endParaRPr lang="zh-TW" altLang="zh-TW" sz="2300" smtClean="0">
              <a:latin typeface="Times New Roman" panose="02020603050405020304" pitchFamily="18" charset="0"/>
            </a:endParaRPr>
          </a:p>
          <a:p>
            <a:pPr marL="0" indent="0" eaLnBrk="1" hangingPunct="1">
              <a:buFontTx/>
              <a:buNone/>
            </a:pPr>
            <a:r>
              <a:rPr lang="es-ES" altLang="zh-TW" sz="2300" smtClean="0">
                <a:latin typeface="Times New Roman" panose="02020603050405020304" pitchFamily="18" charset="0"/>
              </a:rPr>
              <a:t>Rosaura está sin honor;</a:t>
            </a:r>
            <a:endParaRPr lang="zh-TW" altLang="zh-TW" sz="2300" smtClean="0">
              <a:latin typeface="Times New Roman" panose="02020603050405020304" pitchFamily="18" charset="0"/>
            </a:endParaRPr>
          </a:p>
          <a:p>
            <a:pPr marL="0" indent="0" eaLnBrk="1" hangingPunct="1">
              <a:buFontTx/>
              <a:buNone/>
            </a:pPr>
            <a:r>
              <a:rPr lang="es-ES" altLang="zh-TW" sz="2300" smtClean="0">
                <a:latin typeface="Times New Roman" panose="02020603050405020304" pitchFamily="18" charset="0"/>
              </a:rPr>
              <a:t>más a un príncipe le toca el dar honor que quitarle.</a:t>
            </a:r>
            <a:endParaRPr lang="zh-TW" altLang="zh-TW" sz="2300" smtClean="0">
              <a:latin typeface="Times New Roman" panose="02020603050405020304" pitchFamily="18" charset="0"/>
            </a:endParaRPr>
          </a:p>
          <a:p>
            <a:pPr marL="0" indent="0" eaLnBrk="1" hangingPunct="1"/>
            <a:endParaRPr lang="zh-TW" altLang="en-US" smtClean="0">
              <a:latin typeface="Times New Roman" panose="02020603050405020304" pitchFamily="18" charset="0"/>
            </a:endParaRPr>
          </a:p>
        </p:txBody>
      </p:sp>
      <p:sp>
        <p:nvSpPr>
          <p:cNvPr id="29702" name="文字版面配置區 3"/>
          <p:cNvSpPr>
            <a:spLocks noGrp="1"/>
          </p:cNvSpPr>
          <p:nvPr>
            <p:ph type="body" sz="quarter" idx="3"/>
          </p:nvPr>
        </p:nvSpPr>
        <p:spPr/>
        <p:txBody>
          <a:bodyPr/>
          <a:lstStyle/>
          <a:p>
            <a:pPr eaLnBrk="1" hangingPunct="1"/>
            <a:endParaRPr lang="zh-TW" altLang="en-US" smtClean="0"/>
          </a:p>
        </p:txBody>
      </p:sp>
      <p:sp>
        <p:nvSpPr>
          <p:cNvPr id="7" name="內容版面配置區 6"/>
          <p:cNvSpPr>
            <a:spLocks noGrp="1"/>
          </p:cNvSpPr>
          <p:nvPr>
            <p:ph sz="quarter" idx="4"/>
          </p:nvPr>
        </p:nvSpPr>
        <p:spPr>
          <a:xfrm>
            <a:off x="4645025" y="1844675"/>
            <a:ext cx="4041775" cy="4752975"/>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要是這會 讓我醒悟，</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要是我曉得</a:t>
            </a:r>
            <a:endParaRPr lang="zh-TW" altLang="es-ES"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歡樂僅是美麗火焰</a:t>
            </a:r>
            <a:endParaRPr lang="zh-TW" altLang="es-ES"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風一吹來 頓成灰燼，</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我們就會追求永恆的事物，比如千秋萬世名 </a:t>
            </a:r>
            <a:endParaRPr lang="zh-TW" altLang="es-ES"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其中快樂不會沉睡，高尚不會歇息。</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駱少樂現在沒有尊榮：</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我應該要給她名譽 而不是奪走她的。</a:t>
            </a:r>
          </a:p>
          <a:p>
            <a:pPr marL="0" indent="0" eaLnBrk="1" hangingPunct="1"/>
            <a:endParaRPr lang="zh-TW" altLang="en-US" smtClean="0">
              <a:latin typeface="標楷體" panose="03000509000000000000" pitchFamily="65" charset="-120"/>
              <a:ea typeface="標楷體" panose="03000509000000000000" pitchFamily="65" charset="-120"/>
            </a:endParaRPr>
          </a:p>
        </p:txBody>
      </p:sp>
      <p:sp>
        <p:nvSpPr>
          <p:cNvPr id="8" name="文字版面配置區 1"/>
          <p:cNvSpPr txBox="1">
            <a:spLocks/>
          </p:cNvSpPr>
          <p:nvPr/>
        </p:nvSpPr>
        <p:spPr bwMode="auto">
          <a:xfrm>
            <a:off x="609600" y="1687513"/>
            <a:ext cx="40401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Segismundo:</a:t>
            </a:r>
          </a:p>
          <a:p>
            <a:pPr eaLnBrk="1" hangingPunct="1">
              <a:spcBef>
                <a:spcPct val="20000"/>
              </a:spcBef>
            </a:pPr>
            <a:endParaRPr lang="zh-TW" altLang="en-US" sz="2400" b="1"/>
          </a:p>
        </p:txBody>
      </p:sp>
      <p:sp>
        <p:nvSpPr>
          <p:cNvPr id="9" name="文字版面配置區 3"/>
          <p:cNvSpPr txBox="1">
            <a:spLocks/>
          </p:cNvSpPr>
          <p:nvPr/>
        </p:nvSpPr>
        <p:spPr bwMode="auto">
          <a:xfrm>
            <a:off x="4797425" y="1687513"/>
            <a:ext cx="40417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ea typeface="標楷體" panose="03000509000000000000" pitchFamily="65" charset="-120"/>
              </a:rPr>
              <a:t>塞孟多</a:t>
            </a:r>
            <a:r>
              <a:rPr lang="zh-TW" altLang="en-US" sz="2400" b="1">
                <a:latin typeface="新細明體" panose="02020500000000000000" pitchFamily="18" charset="-120"/>
                <a:ea typeface="標楷體" panose="03000509000000000000" pitchFamily="65" charset="-120"/>
              </a:rPr>
              <a:t>：</a:t>
            </a:r>
            <a:endParaRPr lang="zh-TW" altLang="en-US" sz="2400" b="1">
              <a:ea typeface="標楷體" panose="03000509000000000000" pitchFamily="65" charset="-120"/>
            </a:endParaRPr>
          </a:p>
          <a:p>
            <a:pPr eaLnBrk="1" hangingPunct="1">
              <a:spcBef>
                <a:spcPct val="20000"/>
              </a:spcBef>
            </a:pPr>
            <a:endParaRPr lang="zh-TW" altLang="en-US" sz="2400" b="1">
              <a:ea typeface="標楷體" panose="03000509000000000000" pitchFamily="65" charset="-120"/>
            </a:endParaRPr>
          </a:p>
        </p:txBody>
      </p:sp>
    </p:spTree>
    <p:extLst>
      <p:ext uri="{BB962C8B-B14F-4D97-AF65-F5344CB8AC3E}">
        <p14:creationId xmlns:p14="http://schemas.microsoft.com/office/powerpoint/2010/main" val="15962090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Rectangle 2"/>
          <p:cNvSpPr>
            <a:spLocks noGrp="1" noChangeArrowheads="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III , Escena X</a:t>
            </a:r>
            <a:br>
              <a:rPr lang="en-US" altLang="zh-TW" sz="2900" smtClean="0">
                <a:solidFill>
                  <a:srgbClr val="000000"/>
                </a:solidFill>
                <a:ea typeface="標楷體" panose="03000509000000000000" pitchFamily="65" charset="-120"/>
              </a:rPr>
            </a:b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pp.191-195)</a:t>
            </a:r>
            <a:endParaRPr lang="zh-TW" altLang="en-US" smtClean="0">
              <a:ea typeface="標楷體" panose="03000509000000000000" pitchFamily="65" charset="-120"/>
            </a:endParaRPr>
          </a:p>
        </p:txBody>
      </p:sp>
      <p:sp>
        <p:nvSpPr>
          <p:cNvPr id="30724" name="文字版面配置區 1"/>
          <p:cNvSpPr>
            <a:spLocks noGrp="1"/>
          </p:cNvSpPr>
          <p:nvPr>
            <p:ph type="body" idx="1"/>
          </p:nvPr>
        </p:nvSpPr>
        <p:spPr/>
        <p:txBody>
          <a:bodyPr/>
          <a:lstStyle/>
          <a:p>
            <a:pPr eaLnBrk="1" hangingPunct="1"/>
            <a:endParaRPr lang="zh-TW" altLang="en-US" smtClean="0"/>
          </a:p>
        </p:txBody>
      </p:sp>
      <p:sp>
        <p:nvSpPr>
          <p:cNvPr id="30725" name="內容版面配置區 2"/>
          <p:cNvSpPr>
            <a:spLocks noGrp="1"/>
          </p:cNvSpPr>
          <p:nvPr>
            <p:ph sz="half" idx="2"/>
          </p:nvPr>
        </p:nvSpPr>
        <p:spPr>
          <a:xfrm>
            <a:off x="457200" y="1916113"/>
            <a:ext cx="4040188" cy="4681537"/>
          </a:xfrm>
        </p:spPr>
        <p:txBody>
          <a:bodyPr/>
          <a:lstStyle/>
          <a:p>
            <a:pPr marL="0" indent="0" eaLnBrk="1" hangingPunct="1">
              <a:buFontTx/>
              <a:buNone/>
            </a:pPr>
            <a:r>
              <a:rPr lang="es-ES" altLang="zh-TW" smtClean="0">
                <a:latin typeface="Times New Roman" panose="02020603050405020304" pitchFamily="18" charset="0"/>
              </a:rPr>
              <a:t>¡Vive Dios, que de su honra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he de ser conquistador,</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antes que de mi corona!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Huyamos de la ocasión,</a:t>
            </a:r>
            <a:r>
              <a:rPr lang="en-US" altLang="zh-TW" smtClean="0">
                <a:latin typeface="Times New Roman" panose="02020603050405020304" pitchFamily="18" charset="0"/>
              </a:rPr>
              <a:t> </a:t>
            </a:r>
            <a:r>
              <a:rPr lang="es-ES" altLang="zh-TW" smtClean="0">
                <a:latin typeface="Times New Roman" panose="02020603050405020304" pitchFamily="18" charset="0"/>
              </a:rPr>
              <a:t>que es muy fuerte</a:t>
            </a:r>
            <a:r>
              <a:rPr lang="ja-JP" altLang="zh-TW" smtClean="0">
                <a:latin typeface="Times New Roman" panose="02020603050405020304" pitchFamily="18" charset="0"/>
              </a:rPr>
              <a:t>−</a:t>
            </a:r>
            <a:r>
              <a:rPr lang="es-ES" altLang="zh-TW" smtClean="0">
                <a:latin typeface="Times New Roman" panose="02020603050405020304" pitchFamily="18" charset="0"/>
              </a:rPr>
              <a:t>Al arma toca,</a:t>
            </a:r>
            <a:r>
              <a:rPr lang="en-US" altLang="zh-TW" smtClean="0">
                <a:latin typeface="Times New Roman" panose="02020603050405020304" pitchFamily="18" charset="0"/>
              </a:rPr>
              <a:t> </a:t>
            </a:r>
          </a:p>
          <a:p>
            <a:pPr marL="0" indent="0" eaLnBrk="1" hangingPunct="1">
              <a:buFontTx/>
              <a:buNone/>
            </a:pPr>
            <a:r>
              <a:rPr lang="es-ES" altLang="zh-TW" smtClean="0">
                <a:latin typeface="Times New Roman" panose="02020603050405020304" pitchFamily="18" charset="0"/>
              </a:rPr>
              <a:t>que hoy de dar la batalla,</a:t>
            </a:r>
            <a:r>
              <a:rPr lang="en-US" altLang="zh-TW" smtClean="0">
                <a:latin typeface="Times New Roman" panose="02020603050405020304" pitchFamily="18" charset="0"/>
              </a:rPr>
              <a:t> </a:t>
            </a:r>
          </a:p>
          <a:p>
            <a:pPr marL="0" indent="0" eaLnBrk="1" hangingPunct="1">
              <a:buFontTx/>
              <a:buNone/>
            </a:pPr>
            <a:r>
              <a:rPr lang="es-ES" altLang="zh-TW" smtClean="0">
                <a:latin typeface="Times New Roman" panose="02020603050405020304" pitchFamily="18" charset="0"/>
              </a:rPr>
              <a:t>antes que las negras sombras</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sepulten los rayos de oro</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entre verdinegras ondas.</a:t>
            </a:r>
            <a:endParaRPr lang="zh-TW" altLang="en-US" smtClean="0">
              <a:latin typeface="Times New Roman" panose="02020603050405020304" pitchFamily="18" charset="0"/>
            </a:endParaRPr>
          </a:p>
        </p:txBody>
      </p:sp>
      <p:sp>
        <p:nvSpPr>
          <p:cNvPr id="30726" name="文字版面配置區 3"/>
          <p:cNvSpPr>
            <a:spLocks noGrp="1"/>
          </p:cNvSpPr>
          <p:nvPr>
            <p:ph type="body" sz="quarter" idx="3"/>
          </p:nvPr>
        </p:nvSpPr>
        <p:spPr/>
        <p:txBody>
          <a:bodyPr/>
          <a:lstStyle/>
          <a:p>
            <a:pPr eaLnBrk="1" hangingPunct="1"/>
            <a:endParaRPr lang="zh-TW" altLang="en-US" smtClean="0"/>
          </a:p>
        </p:txBody>
      </p:sp>
      <p:sp>
        <p:nvSpPr>
          <p:cNvPr id="7" name="內容版面配置區 6"/>
          <p:cNvSpPr>
            <a:spLocks noGrp="1"/>
          </p:cNvSpPr>
          <p:nvPr>
            <p:ph sz="quarter" idx="4"/>
          </p:nvPr>
        </p:nvSpPr>
        <p:spPr>
          <a:xfrm>
            <a:off x="4645025" y="1844675"/>
            <a:ext cx="4041775" cy="4752975"/>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天啊！我必須做個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先幫她恢復名譽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再奪回王冠的征服者！</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她魅力太大，我必須趕快離開這裡。</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（對眾士兵）拿起武器！</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我現在就出征！</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在烏黑陰影</a:t>
            </a:r>
            <a:r>
              <a:rPr lang="zh-TW" altLang="en-US" smtClean="0">
                <a:latin typeface="標楷體" panose="03000509000000000000" pitchFamily="65" charset="-120"/>
                <a:ea typeface="標楷體" panose="03000509000000000000" pitchFamily="65" charset="-120"/>
              </a:rPr>
              <a:t>　</a:t>
            </a:r>
            <a:r>
              <a:rPr lang="zh-TW" altLang="zh-TW" smtClean="0">
                <a:latin typeface="標楷體" panose="03000509000000000000" pitchFamily="65" charset="-120"/>
                <a:ea typeface="標楷體" panose="03000509000000000000" pitchFamily="65" charset="-120"/>
              </a:rPr>
              <a:t>把金光掩沒在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墨綠色波濤前。</a:t>
            </a:r>
          </a:p>
          <a:p>
            <a:pPr marL="0" indent="0" eaLnBrk="1" hangingPunct="1"/>
            <a:endParaRPr lang="zh-TW" altLang="en-US" smtClean="0">
              <a:latin typeface="標楷體" panose="03000509000000000000" pitchFamily="65" charset="-120"/>
              <a:ea typeface="標楷體" panose="03000509000000000000" pitchFamily="65" charset="-120"/>
            </a:endParaRPr>
          </a:p>
        </p:txBody>
      </p:sp>
      <p:sp>
        <p:nvSpPr>
          <p:cNvPr id="8" name="文字版面配置區 1"/>
          <p:cNvSpPr txBox="1">
            <a:spLocks/>
          </p:cNvSpPr>
          <p:nvPr/>
        </p:nvSpPr>
        <p:spPr bwMode="auto">
          <a:xfrm>
            <a:off x="609600" y="1687513"/>
            <a:ext cx="40401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Segismundo:</a:t>
            </a:r>
          </a:p>
          <a:p>
            <a:pPr eaLnBrk="1" hangingPunct="1">
              <a:spcBef>
                <a:spcPct val="20000"/>
              </a:spcBef>
            </a:pPr>
            <a:endParaRPr lang="zh-TW" altLang="en-US" sz="2400" b="1"/>
          </a:p>
        </p:txBody>
      </p:sp>
      <p:sp>
        <p:nvSpPr>
          <p:cNvPr id="9" name="文字版面配置區 3"/>
          <p:cNvSpPr txBox="1">
            <a:spLocks/>
          </p:cNvSpPr>
          <p:nvPr/>
        </p:nvSpPr>
        <p:spPr bwMode="auto">
          <a:xfrm>
            <a:off x="4797425" y="1687513"/>
            <a:ext cx="40417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ea typeface="標楷體" panose="03000509000000000000" pitchFamily="65" charset="-120"/>
              </a:rPr>
              <a:t>塞孟多</a:t>
            </a:r>
            <a:r>
              <a:rPr lang="zh-TW" altLang="en-US" sz="2400" b="1">
                <a:latin typeface="新細明體" panose="02020500000000000000" pitchFamily="18" charset="-120"/>
                <a:ea typeface="標楷體" panose="03000509000000000000" pitchFamily="65" charset="-120"/>
              </a:rPr>
              <a:t>：</a:t>
            </a:r>
            <a:endParaRPr lang="zh-TW" altLang="en-US" sz="2400" b="1">
              <a:ea typeface="標楷體" panose="03000509000000000000" pitchFamily="65" charset="-120"/>
            </a:endParaRPr>
          </a:p>
          <a:p>
            <a:pPr eaLnBrk="1" hangingPunct="1">
              <a:spcBef>
                <a:spcPct val="20000"/>
              </a:spcBef>
            </a:pPr>
            <a:endParaRPr lang="zh-TW" altLang="en-US" sz="2400" b="1">
              <a:ea typeface="標楷體" panose="03000509000000000000" pitchFamily="65" charset="-120"/>
            </a:endParaRPr>
          </a:p>
        </p:txBody>
      </p:sp>
    </p:spTree>
    <p:extLst>
      <p:ext uri="{BB962C8B-B14F-4D97-AF65-F5344CB8AC3E}">
        <p14:creationId xmlns:p14="http://schemas.microsoft.com/office/powerpoint/2010/main" val="1824937036"/>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2"/>
          <p:cNvSpPr>
            <a:spLocks noGrp="1" noChangeArrowheads="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III , Escena XIV</a:t>
            </a:r>
            <a:br>
              <a:rPr lang="en-US" altLang="zh-TW" sz="2900" smtClean="0">
                <a:solidFill>
                  <a:srgbClr val="000000"/>
                </a:solidFill>
                <a:ea typeface="標楷體" panose="03000509000000000000" pitchFamily="65" charset="-120"/>
              </a:rPr>
            </a:b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pp.206-210)</a:t>
            </a:r>
            <a:endParaRPr lang="zh-TW" altLang="en-US" smtClean="0">
              <a:ea typeface="標楷體" panose="03000509000000000000" pitchFamily="65" charset="-120"/>
            </a:endParaRPr>
          </a:p>
        </p:txBody>
      </p:sp>
      <p:sp>
        <p:nvSpPr>
          <p:cNvPr id="31748" name="文字版面配置區 1"/>
          <p:cNvSpPr>
            <a:spLocks noGrp="1"/>
          </p:cNvSpPr>
          <p:nvPr>
            <p:ph type="body" idx="1"/>
          </p:nvPr>
        </p:nvSpPr>
        <p:spPr/>
        <p:txBody>
          <a:bodyPr/>
          <a:lstStyle/>
          <a:p>
            <a:pPr eaLnBrk="1" hangingPunct="1"/>
            <a:endParaRPr lang="zh-TW" altLang="en-US" smtClean="0"/>
          </a:p>
        </p:txBody>
      </p:sp>
      <p:sp>
        <p:nvSpPr>
          <p:cNvPr id="3" name="內容版面配置區 2"/>
          <p:cNvSpPr>
            <a:spLocks noGrp="1"/>
          </p:cNvSpPr>
          <p:nvPr>
            <p:ph sz="half" idx="2"/>
          </p:nvPr>
        </p:nvSpPr>
        <p:spPr>
          <a:xfrm>
            <a:off x="457200" y="1916113"/>
            <a:ext cx="4040188" cy="4681537"/>
          </a:xfrm>
        </p:spPr>
        <p:txBody>
          <a:bodyPr/>
          <a:lstStyle/>
          <a:p>
            <a:pPr marL="0" indent="0" eaLnBrk="1" hangingPunct="1">
              <a:buFontTx/>
              <a:buNone/>
            </a:pPr>
            <a:r>
              <a:rPr lang="es-ES" altLang="zh-TW" sz="2300" smtClean="0">
                <a:latin typeface="Times New Roman" panose="02020603050405020304" pitchFamily="18" charset="0"/>
              </a:rPr>
              <a:t>Corte ilustre de Polonia,</a:t>
            </a:r>
            <a:endParaRPr lang="zh-TW" altLang="zh-TW" sz="2300" smtClean="0">
              <a:latin typeface="Times New Roman" panose="02020603050405020304" pitchFamily="18" charset="0"/>
            </a:endParaRPr>
          </a:p>
          <a:p>
            <a:pPr marL="0" indent="0" eaLnBrk="1" hangingPunct="1">
              <a:buFontTx/>
              <a:buNone/>
            </a:pPr>
            <a:r>
              <a:rPr lang="es-ES" altLang="zh-TW" sz="2300" smtClean="0">
                <a:latin typeface="Times New Roman" panose="02020603050405020304" pitchFamily="18" charset="0"/>
              </a:rPr>
              <a:t>que de admiraciones tantas</a:t>
            </a:r>
            <a:endParaRPr lang="zh-TW" altLang="zh-TW" sz="2300" smtClean="0">
              <a:latin typeface="Times New Roman" panose="02020603050405020304" pitchFamily="18" charset="0"/>
            </a:endParaRPr>
          </a:p>
          <a:p>
            <a:pPr marL="0" indent="0" eaLnBrk="1" hangingPunct="1">
              <a:buFontTx/>
              <a:buNone/>
            </a:pPr>
            <a:r>
              <a:rPr lang="es-ES" altLang="zh-TW" sz="2300" smtClean="0">
                <a:latin typeface="Times New Roman" panose="02020603050405020304" pitchFamily="18" charset="0"/>
              </a:rPr>
              <a:t>sois testigos, atended,</a:t>
            </a:r>
            <a:endParaRPr lang="zh-TW" altLang="zh-TW" sz="2300" smtClean="0">
              <a:latin typeface="Times New Roman" panose="02020603050405020304" pitchFamily="18" charset="0"/>
            </a:endParaRPr>
          </a:p>
          <a:p>
            <a:pPr marL="0" indent="0" eaLnBrk="1" hangingPunct="1">
              <a:buFontTx/>
              <a:buNone/>
            </a:pPr>
            <a:r>
              <a:rPr lang="es-ES" altLang="zh-TW" sz="2300" smtClean="0">
                <a:latin typeface="Times New Roman" panose="02020603050405020304" pitchFamily="18" charset="0"/>
              </a:rPr>
              <a:t>que vuestro príncipe os habla.</a:t>
            </a:r>
            <a:endParaRPr lang="zh-TW" altLang="zh-TW" sz="2300" smtClean="0">
              <a:latin typeface="Times New Roman" panose="02020603050405020304" pitchFamily="18" charset="0"/>
            </a:endParaRPr>
          </a:p>
          <a:p>
            <a:pPr marL="0" indent="0" eaLnBrk="1" hangingPunct="1">
              <a:buFontTx/>
              <a:buNone/>
            </a:pPr>
            <a:r>
              <a:rPr lang="es-ES" altLang="zh-TW" sz="2300" smtClean="0">
                <a:latin typeface="Times New Roman" panose="02020603050405020304" pitchFamily="18" charset="0"/>
              </a:rPr>
              <a:t> Lo que está determinado</a:t>
            </a:r>
            <a:endParaRPr lang="zh-TW" altLang="zh-TW" sz="2300" smtClean="0">
              <a:latin typeface="Times New Roman" panose="02020603050405020304" pitchFamily="18" charset="0"/>
            </a:endParaRPr>
          </a:p>
          <a:p>
            <a:pPr marL="0" indent="0" eaLnBrk="1" hangingPunct="1">
              <a:buFontTx/>
              <a:buNone/>
            </a:pPr>
            <a:r>
              <a:rPr lang="es-ES" altLang="zh-TW" sz="2300" smtClean="0">
                <a:latin typeface="Times New Roman" panose="02020603050405020304" pitchFamily="18" charset="0"/>
              </a:rPr>
              <a:t> del cielo, y en azul tabla</a:t>
            </a:r>
            <a:endParaRPr lang="zh-TW" altLang="zh-TW" sz="2300" smtClean="0">
              <a:latin typeface="Times New Roman" panose="02020603050405020304" pitchFamily="18" charset="0"/>
            </a:endParaRPr>
          </a:p>
          <a:p>
            <a:pPr marL="0" indent="0" eaLnBrk="1" hangingPunct="1">
              <a:buFontTx/>
              <a:buNone/>
            </a:pPr>
            <a:r>
              <a:rPr lang="es-ES" altLang="zh-TW" sz="2300" smtClean="0">
                <a:latin typeface="Times New Roman" panose="02020603050405020304" pitchFamily="18" charset="0"/>
              </a:rPr>
              <a:t> Dios con el dedo escribió,</a:t>
            </a:r>
            <a:endParaRPr lang="zh-TW" altLang="zh-TW" sz="2300" smtClean="0">
              <a:latin typeface="Times New Roman" panose="02020603050405020304" pitchFamily="18" charset="0"/>
            </a:endParaRPr>
          </a:p>
          <a:p>
            <a:pPr marL="0" indent="0" eaLnBrk="1" hangingPunct="1">
              <a:buFontTx/>
              <a:buNone/>
            </a:pPr>
            <a:r>
              <a:rPr lang="es-ES" altLang="zh-TW" sz="2300" smtClean="0">
                <a:latin typeface="Times New Roman" panose="02020603050405020304" pitchFamily="18" charset="0"/>
              </a:rPr>
              <a:t> de quien son cifras y estampas</a:t>
            </a:r>
            <a:r>
              <a:rPr lang="en-US" altLang="zh-TW" sz="2300" smtClean="0">
                <a:latin typeface="Times New Roman" panose="02020603050405020304" pitchFamily="18" charset="0"/>
              </a:rPr>
              <a:t> </a:t>
            </a:r>
            <a:r>
              <a:rPr lang="es-ES" altLang="zh-TW" sz="2300" smtClean="0">
                <a:latin typeface="Times New Roman" panose="02020603050405020304" pitchFamily="18" charset="0"/>
              </a:rPr>
              <a:t>tantos papeles azules</a:t>
            </a:r>
            <a:r>
              <a:rPr lang="en-US" altLang="zh-TW" sz="2300" smtClean="0">
                <a:latin typeface="Times New Roman" panose="02020603050405020304" pitchFamily="18" charset="0"/>
              </a:rPr>
              <a:t> </a:t>
            </a:r>
            <a:r>
              <a:rPr lang="es-ES" altLang="zh-TW" sz="2300" smtClean="0">
                <a:latin typeface="Times New Roman" panose="02020603050405020304" pitchFamily="18" charset="0"/>
              </a:rPr>
              <a:t>que adornan letras doradas;</a:t>
            </a:r>
            <a:endParaRPr lang="zh-TW" altLang="zh-TW" sz="2300" smtClean="0">
              <a:latin typeface="Times New Roman" panose="02020603050405020304" pitchFamily="18" charset="0"/>
            </a:endParaRPr>
          </a:p>
          <a:p>
            <a:pPr marL="0" indent="0" eaLnBrk="1" hangingPunct="1"/>
            <a:endParaRPr lang="zh-TW" altLang="en-US" smtClean="0">
              <a:latin typeface="Times New Roman" panose="02020603050405020304" pitchFamily="18" charset="0"/>
            </a:endParaRPr>
          </a:p>
        </p:txBody>
      </p:sp>
      <p:sp>
        <p:nvSpPr>
          <p:cNvPr id="31750" name="文字版面配置區 3"/>
          <p:cNvSpPr>
            <a:spLocks noGrp="1"/>
          </p:cNvSpPr>
          <p:nvPr>
            <p:ph type="body" sz="quarter" idx="3"/>
          </p:nvPr>
        </p:nvSpPr>
        <p:spPr/>
        <p:txBody>
          <a:bodyPr/>
          <a:lstStyle/>
          <a:p>
            <a:pPr eaLnBrk="1" hangingPunct="1"/>
            <a:endParaRPr lang="zh-TW" altLang="en-US" smtClean="0"/>
          </a:p>
        </p:txBody>
      </p:sp>
      <p:sp>
        <p:nvSpPr>
          <p:cNvPr id="7" name="內容版面配置區 6"/>
          <p:cNvSpPr>
            <a:spLocks noGrp="1"/>
          </p:cNvSpPr>
          <p:nvPr>
            <p:ph sz="quarter" idx="4"/>
          </p:nvPr>
        </p:nvSpPr>
        <p:spPr>
          <a:xfrm>
            <a:off x="4645025" y="1844675"/>
            <a:ext cx="4041775" cy="4752975"/>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尊崇的波瀾朝廷，</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令人驚奇事可不少 諸位都是見證人，請注意！</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王子要跟諸位講講話。</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上天的旨意，</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上主用手指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以印刷體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繁星點綴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寫在蒼穹上，</a:t>
            </a:r>
          </a:p>
          <a:p>
            <a:pPr marL="0" indent="0" eaLnBrk="1" hangingPunct="1"/>
            <a:endParaRPr lang="zh-TW" altLang="en-US" smtClean="0">
              <a:latin typeface="標楷體" panose="03000509000000000000" pitchFamily="65" charset="-120"/>
              <a:ea typeface="標楷體" panose="03000509000000000000" pitchFamily="65" charset="-120"/>
            </a:endParaRPr>
          </a:p>
        </p:txBody>
      </p:sp>
      <p:sp>
        <p:nvSpPr>
          <p:cNvPr id="8" name="文字版面配置區 1"/>
          <p:cNvSpPr txBox="1">
            <a:spLocks/>
          </p:cNvSpPr>
          <p:nvPr/>
        </p:nvSpPr>
        <p:spPr bwMode="auto">
          <a:xfrm>
            <a:off x="609600" y="1687513"/>
            <a:ext cx="40401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Segismundo:</a:t>
            </a:r>
          </a:p>
          <a:p>
            <a:pPr eaLnBrk="1" hangingPunct="1">
              <a:spcBef>
                <a:spcPct val="20000"/>
              </a:spcBef>
            </a:pPr>
            <a:endParaRPr lang="zh-TW" altLang="en-US" sz="2400" b="1"/>
          </a:p>
        </p:txBody>
      </p:sp>
      <p:sp>
        <p:nvSpPr>
          <p:cNvPr id="9" name="文字版面配置區 3"/>
          <p:cNvSpPr txBox="1">
            <a:spLocks/>
          </p:cNvSpPr>
          <p:nvPr/>
        </p:nvSpPr>
        <p:spPr bwMode="auto">
          <a:xfrm>
            <a:off x="4797425" y="1687513"/>
            <a:ext cx="40417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ea typeface="標楷體" panose="03000509000000000000" pitchFamily="65" charset="-120"/>
              </a:rPr>
              <a:t>塞孟多</a:t>
            </a:r>
            <a:r>
              <a:rPr lang="zh-TW" altLang="en-US" sz="2400" b="1">
                <a:latin typeface="新細明體" panose="02020500000000000000" pitchFamily="18" charset="-120"/>
                <a:ea typeface="標楷體" panose="03000509000000000000" pitchFamily="65" charset="-120"/>
              </a:rPr>
              <a:t>：</a:t>
            </a:r>
            <a:endParaRPr lang="zh-TW" altLang="en-US" sz="2400" b="1">
              <a:ea typeface="標楷體" panose="03000509000000000000" pitchFamily="65" charset="-120"/>
            </a:endParaRPr>
          </a:p>
          <a:p>
            <a:pPr eaLnBrk="1" hangingPunct="1">
              <a:spcBef>
                <a:spcPct val="20000"/>
              </a:spcBef>
            </a:pPr>
            <a:endParaRPr lang="zh-TW" altLang="en-US" sz="2400" b="1">
              <a:ea typeface="標楷體" panose="03000509000000000000" pitchFamily="65" charset="-120"/>
            </a:endParaRPr>
          </a:p>
        </p:txBody>
      </p:sp>
    </p:spTree>
    <p:extLst>
      <p:ext uri="{BB962C8B-B14F-4D97-AF65-F5344CB8AC3E}">
        <p14:creationId xmlns:p14="http://schemas.microsoft.com/office/powerpoint/2010/main" val="34441932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身份多重</a:t>
            </a:r>
            <a:endParaRPr lang="zh-TW" altLang="en-US" dirty="0"/>
          </a:p>
        </p:txBody>
      </p:sp>
      <p:sp>
        <p:nvSpPr>
          <p:cNvPr id="3" name="內容版面配置區 2"/>
          <p:cNvSpPr>
            <a:spLocks noGrp="1"/>
          </p:cNvSpPr>
          <p:nvPr>
            <p:ph idx="1"/>
          </p:nvPr>
        </p:nvSpPr>
        <p:spPr/>
        <p:txBody>
          <a:bodyPr/>
          <a:lstStyle/>
          <a:p>
            <a:r>
              <a:rPr lang="zh-TW" altLang="en-US" sz="4400" dirty="0" smtClean="0"/>
              <a:t>戲劇家（</a:t>
            </a:r>
            <a:r>
              <a:rPr lang="en-US" altLang="zh-TW" sz="4400" dirty="0" smtClean="0"/>
              <a:t>1623-81</a:t>
            </a:r>
            <a:r>
              <a:rPr lang="zh-TW" altLang="en-US" sz="4400" dirty="0" smtClean="0"/>
              <a:t>）</a:t>
            </a:r>
            <a:endParaRPr lang="en-US" altLang="zh-TW" sz="4400" dirty="0" smtClean="0"/>
          </a:p>
          <a:p>
            <a:r>
              <a:rPr lang="zh-TW" altLang="en-US" sz="4400" dirty="0" smtClean="0"/>
              <a:t>軍人（</a:t>
            </a:r>
            <a:r>
              <a:rPr lang="en-US" altLang="zh-TW" sz="4400" dirty="0" smtClean="0"/>
              <a:t>1637-1642</a:t>
            </a:r>
            <a:r>
              <a:rPr lang="zh-TW" altLang="en-US" sz="4400" dirty="0" smtClean="0"/>
              <a:t>，領月退俸）</a:t>
            </a:r>
            <a:endParaRPr lang="en-US" altLang="zh-TW" sz="4400" dirty="0" smtClean="0"/>
          </a:p>
          <a:p>
            <a:r>
              <a:rPr lang="zh-TW" altLang="en-US" sz="4400" dirty="0" smtClean="0"/>
              <a:t>宮廷劇作家</a:t>
            </a:r>
            <a:r>
              <a:rPr lang="en-US" altLang="zh-TW" sz="4400" dirty="0" smtClean="0"/>
              <a:t>/</a:t>
            </a:r>
            <a:r>
              <a:rPr lang="zh-TW" altLang="en-US" sz="4400" dirty="0" smtClean="0"/>
              <a:t>官員（</a:t>
            </a:r>
            <a:r>
              <a:rPr lang="en-US" altLang="zh-TW" sz="4400" dirty="0" smtClean="0"/>
              <a:t>1635</a:t>
            </a:r>
            <a:r>
              <a:rPr lang="zh-TW" altLang="en-US" sz="4400" dirty="0" smtClean="0"/>
              <a:t>；</a:t>
            </a:r>
            <a:r>
              <a:rPr lang="en-US" altLang="zh-TW" sz="4400" dirty="0" smtClean="0"/>
              <a:t>1663</a:t>
            </a:r>
            <a:r>
              <a:rPr lang="zh-TW" altLang="en-US" sz="4400" dirty="0" smtClean="0"/>
              <a:t>）</a:t>
            </a:r>
            <a:endParaRPr lang="en-US" altLang="zh-TW" sz="4400" dirty="0" smtClean="0"/>
          </a:p>
          <a:p>
            <a:r>
              <a:rPr lang="zh-TW" altLang="en-US" sz="4400" dirty="0" smtClean="0"/>
              <a:t>修士（</a:t>
            </a:r>
            <a:r>
              <a:rPr lang="en-US" altLang="zh-TW" sz="4400" dirty="0" smtClean="0"/>
              <a:t>1651</a:t>
            </a:r>
            <a:r>
              <a:rPr lang="zh-TW" altLang="en-US" sz="4400" dirty="0" smtClean="0"/>
              <a:t>，入方濟會）</a:t>
            </a:r>
            <a:endParaRPr lang="zh-TW" altLang="en-US" sz="4400"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Rectangle 2"/>
          <p:cNvSpPr>
            <a:spLocks noGrp="1" noChangeArrowheads="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III , Escena XIV</a:t>
            </a:r>
            <a:br>
              <a:rPr lang="en-US" altLang="zh-TW" sz="2900" smtClean="0">
                <a:solidFill>
                  <a:srgbClr val="000000"/>
                </a:solidFill>
                <a:ea typeface="標楷體" panose="03000509000000000000" pitchFamily="65" charset="-120"/>
              </a:rPr>
            </a:b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pp.206-210)</a:t>
            </a:r>
            <a:endParaRPr lang="zh-TW" altLang="en-US" smtClean="0">
              <a:ea typeface="標楷體" panose="03000509000000000000" pitchFamily="65" charset="-120"/>
            </a:endParaRPr>
          </a:p>
        </p:txBody>
      </p:sp>
      <p:sp>
        <p:nvSpPr>
          <p:cNvPr id="32772" name="文字版面配置區 1"/>
          <p:cNvSpPr>
            <a:spLocks noGrp="1"/>
          </p:cNvSpPr>
          <p:nvPr>
            <p:ph type="body" idx="1"/>
          </p:nvPr>
        </p:nvSpPr>
        <p:spPr/>
        <p:txBody>
          <a:bodyPr/>
          <a:lstStyle/>
          <a:p>
            <a:pPr eaLnBrk="1" hangingPunct="1"/>
            <a:endParaRPr lang="zh-TW" altLang="en-US" smtClean="0"/>
          </a:p>
        </p:txBody>
      </p:sp>
      <p:sp>
        <p:nvSpPr>
          <p:cNvPr id="32773" name="內容版面配置區 2"/>
          <p:cNvSpPr>
            <a:spLocks noGrp="1"/>
          </p:cNvSpPr>
          <p:nvPr>
            <p:ph sz="half" idx="2"/>
          </p:nvPr>
        </p:nvSpPr>
        <p:spPr>
          <a:xfrm>
            <a:off x="457200" y="1916113"/>
            <a:ext cx="4040188" cy="4681537"/>
          </a:xfrm>
        </p:spPr>
        <p:txBody>
          <a:bodyPr/>
          <a:lstStyle/>
          <a:p>
            <a:pPr marL="0" indent="0" eaLnBrk="1" hangingPunct="1">
              <a:buFontTx/>
              <a:buNone/>
            </a:pPr>
            <a:r>
              <a:rPr lang="es-ES" altLang="zh-TW" smtClean="0">
                <a:latin typeface="Times New Roman" panose="02020603050405020304" pitchFamily="18" charset="0"/>
              </a:rPr>
              <a:t> nunca engañan, </a:t>
            </a:r>
          </a:p>
          <a:p>
            <a:pPr marL="0" indent="0" eaLnBrk="1" hangingPunct="1">
              <a:buFontTx/>
              <a:buNone/>
            </a:pPr>
            <a:r>
              <a:rPr lang="es-ES" altLang="zh-TW" smtClean="0">
                <a:latin typeface="Times New Roman" panose="02020603050405020304" pitchFamily="18" charset="0"/>
              </a:rPr>
              <a:t>nunca mienten,</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porque quien miente y engaña</a:t>
            </a:r>
            <a:r>
              <a:rPr lang="en-US" altLang="zh-TW" smtClean="0">
                <a:latin typeface="Times New Roman" panose="02020603050405020304" pitchFamily="18" charset="0"/>
              </a:rPr>
              <a:t> </a:t>
            </a:r>
            <a:r>
              <a:rPr lang="es-ES" altLang="zh-TW" smtClean="0">
                <a:latin typeface="Times New Roman" panose="02020603050405020304" pitchFamily="18" charset="0"/>
              </a:rPr>
              <a:t>es quien, </a:t>
            </a:r>
          </a:p>
          <a:p>
            <a:pPr marL="0" indent="0" eaLnBrk="1" hangingPunct="1">
              <a:buFontTx/>
              <a:buNone/>
            </a:pPr>
            <a:r>
              <a:rPr lang="es-ES" altLang="zh-TW" smtClean="0">
                <a:latin typeface="Times New Roman" panose="02020603050405020304" pitchFamily="18" charset="0"/>
              </a:rPr>
              <a:t>para usar mal de ellas,</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las penetra y las alcanza.</a:t>
            </a:r>
            <a:endParaRPr lang="zh-TW" altLang="en-US" smtClean="0">
              <a:latin typeface="Times New Roman" panose="02020603050405020304" pitchFamily="18" charset="0"/>
            </a:endParaRPr>
          </a:p>
        </p:txBody>
      </p:sp>
      <p:sp>
        <p:nvSpPr>
          <p:cNvPr id="32774" name="文字版面配置區 3"/>
          <p:cNvSpPr>
            <a:spLocks noGrp="1"/>
          </p:cNvSpPr>
          <p:nvPr>
            <p:ph type="body" sz="quarter" idx="3"/>
          </p:nvPr>
        </p:nvSpPr>
        <p:spPr/>
        <p:txBody>
          <a:bodyPr/>
          <a:lstStyle/>
          <a:p>
            <a:pPr eaLnBrk="1" hangingPunct="1"/>
            <a:endParaRPr lang="zh-TW" altLang="en-US" smtClean="0"/>
          </a:p>
        </p:txBody>
      </p:sp>
      <p:sp>
        <p:nvSpPr>
          <p:cNvPr id="7" name="內容版面配置區 6"/>
          <p:cNvSpPr>
            <a:spLocks noGrp="1"/>
          </p:cNvSpPr>
          <p:nvPr>
            <p:ph sz="quarter" idx="4"/>
          </p:nvPr>
        </p:nvSpPr>
        <p:spPr>
          <a:xfrm>
            <a:off x="4645025" y="1844675"/>
            <a:ext cx="4041775" cy="4752975"/>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從無欺騙，絕不撒謊；</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因為會撒謊騙人的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是那些鑽研星象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通曉後，存心妄用的人。</a:t>
            </a:r>
          </a:p>
          <a:p>
            <a:pPr marL="0" indent="0" eaLnBrk="1" hangingPunct="1"/>
            <a:endParaRPr lang="zh-TW" altLang="en-US" smtClean="0"/>
          </a:p>
        </p:txBody>
      </p:sp>
      <p:sp>
        <p:nvSpPr>
          <p:cNvPr id="8" name="文字版面配置區 1"/>
          <p:cNvSpPr txBox="1">
            <a:spLocks/>
          </p:cNvSpPr>
          <p:nvPr/>
        </p:nvSpPr>
        <p:spPr bwMode="auto">
          <a:xfrm>
            <a:off x="609600" y="1687513"/>
            <a:ext cx="40401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Segismundo:</a:t>
            </a:r>
          </a:p>
          <a:p>
            <a:pPr eaLnBrk="1" hangingPunct="1">
              <a:spcBef>
                <a:spcPct val="20000"/>
              </a:spcBef>
            </a:pPr>
            <a:endParaRPr lang="zh-TW" altLang="en-US" sz="2400" b="1"/>
          </a:p>
        </p:txBody>
      </p:sp>
      <p:sp>
        <p:nvSpPr>
          <p:cNvPr id="9" name="文字版面配置區 3"/>
          <p:cNvSpPr txBox="1">
            <a:spLocks/>
          </p:cNvSpPr>
          <p:nvPr/>
        </p:nvSpPr>
        <p:spPr bwMode="auto">
          <a:xfrm>
            <a:off x="4797425" y="1687513"/>
            <a:ext cx="40417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ea typeface="標楷體" panose="03000509000000000000" pitchFamily="65" charset="-120"/>
              </a:rPr>
              <a:t>塞孟多</a:t>
            </a:r>
            <a:r>
              <a:rPr lang="zh-TW" altLang="en-US" sz="2400" b="1">
                <a:latin typeface="新細明體" panose="02020500000000000000" pitchFamily="18" charset="-120"/>
                <a:ea typeface="標楷體" panose="03000509000000000000" pitchFamily="65" charset="-120"/>
              </a:rPr>
              <a:t>：</a:t>
            </a:r>
            <a:endParaRPr lang="zh-TW" altLang="en-US" sz="2400" b="1">
              <a:ea typeface="標楷體" panose="03000509000000000000" pitchFamily="65" charset="-120"/>
            </a:endParaRPr>
          </a:p>
          <a:p>
            <a:pPr eaLnBrk="1" hangingPunct="1">
              <a:spcBef>
                <a:spcPct val="20000"/>
              </a:spcBef>
            </a:pPr>
            <a:endParaRPr lang="zh-TW" altLang="en-US" sz="2400" b="1"/>
          </a:p>
        </p:txBody>
      </p:sp>
    </p:spTree>
    <p:extLst>
      <p:ext uri="{BB962C8B-B14F-4D97-AF65-F5344CB8AC3E}">
        <p14:creationId xmlns:p14="http://schemas.microsoft.com/office/powerpoint/2010/main" val="3179392960"/>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Rectangle 2"/>
          <p:cNvSpPr>
            <a:spLocks noGrp="1" noChangeArrowheads="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III , Escena XIV</a:t>
            </a:r>
            <a:br>
              <a:rPr lang="en-US" altLang="zh-TW" sz="2900" smtClean="0">
                <a:solidFill>
                  <a:srgbClr val="000000"/>
                </a:solidFill>
                <a:ea typeface="標楷體" panose="03000509000000000000" pitchFamily="65" charset="-120"/>
              </a:rPr>
            </a:b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pp.206-210)</a:t>
            </a:r>
            <a:endParaRPr lang="zh-TW" altLang="en-US" smtClean="0">
              <a:ea typeface="標楷體" panose="03000509000000000000" pitchFamily="65" charset="-120"/>
            </a:endParaRPr>
          </a:p>
        </p:txBody>
      </p:sp>
      <p:sp>
        <p:nvSpPr>
          <p:cNvPr id="33796" name="文字版面配置區 1"/>
          <p:cNvSpPr>
            <a:spLocks noGrp="1"/>
          </p:cNvSpPr>
          <p:nvPr>
            <p:ph type="body" idx="1"/>
          </p:nvPr>
        </p:nvSpPr>
        <p:spPr/>
        <p:txBody>
          <a:bodyPr/>
          <a:lstStyle/>
          <a:p>
            <a:pPr eaLnBrk="1" hangingPunct="1"/>
            <a:endParaRPr lang="zh-TW" altLang="en-US" smtClean="0"/>
          </a:p>
        </p:txBody>
      </p:sp>
      <p:sp>
        <p:nvSpPr>
          <p:cNvPr id="3" name="內容版面配置區 2"/>
          <p:cNvSpPr>
            <a:spLocks noGrp="1"/>
          </p:cNvSpPr>
          <p:nvPr>
            <p:ph sz="half" idx="2"/>
          </p:nvPr>
        </p:nvSpPr>
        <p:spPr>
          <a:xfrm>
            <a:off x="457200" y="1916113"/>
            <a:ext cx="4040188" cy="4681537"/>
          </a:xfrm>
        </p:spPr>
        <p:txBody>
          <a:bodyPr/>
          <a:lstStyle/>
          <a:p>
            <a:pPr marL="0" indent="0" eaLnBrk="1" hangingPunct="1">
              <a:buFontTx/>
              <a:buNone/>
            </a:pPr>
            <a:r>
              <a:rPr lang="es-ES" altLang="zh-TW" sz="2100" smtClean="0">
                <a:latin typeface="Times New Roman" panose="02020603050405020304" pitchFamily="18" charset="0"/>
              </a:rPr>
              <a:t>Mi padre, que está presente,</a:t>
            </a:r>
            <a:endParaRPr lang="zh-TW" altLang="zh-TW" sz="2100" smtClean="0">
              <a:latin typeface="Times New Roman" panose="02020603050405020304" pitchFamily="18" charset="0"/>
            </a:endParaRPr>
          </a:p>
          <a:p>
            <a:pPr marL="0" indent="0" eaLnBrk="1" hangingPunct="1">
              <a:buFontTx/>
              <a:buNone/>
            </a:pPr>
            <a:r>
              <a:rPr lang="es-ES" altLang="zh-TW" sz="2100" smtClean="0">
                <a:latin typeface="Times New Roman" panose="02020603050405020304" pitchFamily="18" charset="0"/>
              </a:rPr>
              <a:t>por excusarse a la saña</a:t>
            </a:r>
            <a:endParaRPr lang="zh-TW" altLang="zh-TW" sz="2100" smtClean="0">
              <a:latin typeface="Times New Roman" panose="02020603050405020304" pitchFamily="18" charset="0"/>
            </a:endParaRPr>
          </a:p>
          <a:p>
            <a:pPr marL="0" indent="0" eaLnBrk="1" hangingPunct="1">
              <a:buFontTx/>
              <a:buNone/>
            </a:pPr>
            <a:r>
              <a:rPr lang="es-ES" altLang="zh-TW" sz="2100" smtClean="0">
                <a:latin typeface="Times New Roman" panose="02020603050405020304" pitchFamily="18" charset="0"/>
              </a:rPr>
              <a:t>de mi condición, me hizo</a:t>
            </a:r>
            <a:endParaRPr lang="zh-TW" altLang="zh-TW" sz="2100" smtClean="0">
              <a:latin typeface="Times New Roman" panose="02020603050405020304" pitchFamily="18" charset="0"/>
            </a:endParaRPr>
          </a:p>
          <a:p>
            <a:pPr marL="0" indent="0" eaLnBrk="1" hangingPunct="1">
              <a:buFontTx/>
              <a:buNone/>
            </a:pPr>
            <a:r>
              <a:rPr lang="es-ES" altLang="zh-TW" sz="2100" smtClean="0">
                <a:latin typeface="Times New Roman" panose="02020603050405020304" pitchFamily="18" charset="0"/>
              </a:rPr>
              <a:t>un bruto, una fiera humana;</a:t>
            </a:r>
            <a:endParaRPr lang="zh-TW" altLang="zh-TW" sz="2100" smtClean="0">
              <a:latin typeface="Times New Roman" panose="02020603050405020304" pitchFamily="18" charset="0"/>
            </a:endParaRPr>
          </a:p>
          <a:p>
            <a:pPr marL="0" indent="0" eaLnBrk="1" hangingPunct="1">
              <a:buFontTx/>
              <a:buNone/>
            </a:pPr>
            <a:r>
              <a:rPr lang="es-ES" altLang="zh-TW" sz="2100" smtClean="0">
                <a:latin typeface="Times New Roman" panose="02020603050405020304" pitchFamily="18" charset="0"/>
              </a:rPr>
              <a:t>de suerte que, cuando yo</a:t>
            </a:r>
            <a:endParaRPr lang="zh-TW" altLang="zh-TW" sz="2100" smtClean="0">
              <a:latin typeface="Times New Roman" panose="02020603050405020304" pitchFamily="18" charset="0"/>
            </a:endParaRPr>
          </a:p>
          <a:p>
            <a:pPr marL="0" indent="0" eaLnBrk="1" hangingPunct="1">
              <a:buFontTx/>
              <a:buNone/>
            </a:pPr>
            <a:r>
              <a:rPr lang="es-ES" altLang="zh-TW" sz="2100" smtClean="0">
                <a:latin typeface="Times New Roman" panose="02020603050405020304" pitchFamily="18" charset="0"/>
              </a:rPr>
              <a:t>por mi nobleza gallarda,</a:t>
            </a:r>
            <a:endParaRPr lang="zh-TW" altLang="zh-TW" sz="2100" smtClean="0">
              <a:latin typeface="Times New Roman" panose="02020603050405020304" pitchFamily="18" charset="0"/>
            </a:endParaRPr>
          </a:p>
          <a:p>
            <a:pPr marL="0" indent="0" eaLnBrk="1" hangingPunct="1">
              <a:buFontTx/>
              <a:buNone/>
            </a:pPr>
            <a:r>
              <a:rPr lang="es-ES" altLang="zh-TW" sz="2100" smtClean="0">
                <a:latin typeface="Times New Roman" panose="02020603050405020304" pitchFamily="18" charset="0"/>
              </a:rPr>
              <a:t>por mi sangre generosa,</a:t>
            </a:r>
            <a:endParaRPr lang="zh-TW" altLang="zh-TW" sz="2100" smtClean="0">
              <a:latin typeface="Times New Roman" panose="02020603050405020304" pitchFamily="18" charset="0"/>
            </a:endParaRPr>
          </a:p>
          <a:p>
            <a:pPr marL="0" indent="0" eaLnBrk="1" hangingPunct="1">
              <a:buFontTx/>
              <a:buNone/>
            </a:pPr>
            <a:r>
              <a:rPr lang="es-ES" altLang="zh-TW" sz="2100" smtClean="0">
                <a:latin typeface="Times New Roman" panose="02020603050405020304" pitchFamily="18" charset="0"/>
              </a:rPr>
              <a:t>por mi condición bizarra</a:t>
            </a:r>
            <a:endParaRPr lang="zh-TW" altLang="zh-TW" sz="2100" smtClean="0">
              <a:latin typeface="Times New Roman" panose="02020603050405020304" pitchFamily="18" charset="0"/>
            </a:endParaRPr>
          </a:p>
          <a:p>
            <a:pPr marL="0" indent="0" eaLnBrk="1" hangingPunct="1">
              <a:buFontTx/>
              <a:buNone/>
            </a:pPr>
            <a:r>
              <a:rPr lang="es-ES" altLang="zh-TW" sz="2100" smtClean="0">
                <a:latin typeface="Times New Roman" panose="02020603050405020304" pitchFamily="18" charset="0"/>
              </a:rPr>
              <a:t>hubiera nacido dócil</a:t>
            </a:r>
            <a:r>
              <a:rPr lang="en-US" altLang="zh-TW" sz="2100" smtClean="0">
                <a:latin typeface="Times New Roman" panose="02020603050405020304" pitchFamily="18" charset="0"/>
              </a:rPr>
              <a:t> </a:t>
            </a:r>
            <a:r>
              <a:rPr lang="es-ES" altLang="zh-TW" sz="2100" smtClean="0">
                <a:latin typeface="Times New Roman" panose="02020603050405020304" pitchFamily="18" charset="0"/>
              </a:rPr>
              <a:t>y humilde, sólo bastara</a:t>
            </a:r>
            <a:r>
              <a:rPr lang="en-US" altLang="zh-TW" sz="2100" smtClean="0">
                <a:latin typeface="Times New Roman" panose="02020603050405020304" pitchFamily="18" charset="0"/>
              </a:rPr>
              <a:t> </a:t>
            </a:r>
            <a:r>
              <a:rPr lang="es-ES" altLang="zh-TW" sz="2100" smtClean="0">
                <a:latin typeface="Times New Roman" panose="02020603050405020304" pitchFamily="18" charset="0"/>
              </a:rPr>
              <a:t>tal género de vivir,</a:t>
            </a:r>
            <a:endParaRPr lang="zh-TW" altLang="zh-TW" sz="2100" smtClean="0">
              <a:latin typeface="Times New Roman" panose="02020603050405020304" pitchFamily="18" charset="0"/>
            </a:endParaRPr>
          </a:p>
          <a:p>
            <a:pPr marL="0" indent="0" eaLnBrk="1" hangingPunct="1">
              <a:buFontTx/>
              <a:buNone/>
            </a:pPr>
            <a:r>
              <a:rPr lang="es-ES" altLang="zh-TW" sz="2100" smtClean="0">
                <a:latin typeface="Times New Roman" panose="02020603050405020304" pitchFamily="18" charset="0"/>
              </a:rPr>
              <a:t>tal linaje de crianza,</a:t>
            </a:r>
            <a:r>
              <a:rPr lang="en-US" altLang="zh-TW" sz="2100" smtClean="0">
                <a:latin typeface="Times New Roman" panose="02020603050405020304" pitchFamily="18" charset="0"/>
              </a:rPr>
              <a:t> </a:t>
            </a:r>
            <a:r>
              <a:rPr lang="es-ES" altLang="zh-TW" sz="2100" smtClean="0">
                <a:latin typeface="Times New Roman" panose="02020603050405020304" pitchFamily="18" charset="0"/>
              </a:rPr>
              <a:t>a hacer fieras mis costumbres;</a:t>
            </a:r>
            <a:r>
              <a:rPr lang="en-US" altLang="zh-TW" sz="2100" smtClean="0">
                <a:latin typeface="Times New Roman" panose="02020603050405020304" pitchFamily="18" charset="0"/>
              </a:rPr>
              <a:t> </a:t>
            </a:r>
            <a:r>
              <a:rPr lang="es-ES" altLang="zh-TW" sz="2100" smtClean="0">
                <a:latin typeface="Times New Roman" panose="02020603050405020304" pitchFamily="18" charset="0"/>
              </a:rPr>
              <a:t>¡qué buen modo de estorbarlas!</a:t>
            </a:r>
            <a:endParaRPr lang="zh-TW" altLang="zh-TW" sz="2100" smtClean="0">
              <a:latin typeface="Times New Roman" panose="02020603050405020304" pitchFamily="18" charset="0"/>
            </a:endParaRPr>
          </a:p>
          <a:p>
            <a:pPr marL="0" indent="0" eaLnBrk="1" hangingPunct="1"/>
            <a:endParaRPr lang="zh-TW" altLang="en-US" sz="2200" smtClean="0">
              <a:latin typeface="Times New Roman" panose="02020603050405020304" pitchFamily="18" charset="0"/>
            </a:endParaRPr>
          </a:p>
        </p:txBody>
      </p:sp>
      <p:sp>
        <p:nvSpPr>
          <p:cNvPr id="33798" name="文字版面配置區 3"/>
          <p:cNvSpPr>
            <a:spLocks noGrp="1"/>
          </p:cNvSpPr>
          <p:nvPr>
            <p:ph type="body" sz="quarter" idx="3"/>
          </p:nvPr>
        </p:nvSpPr>
        <p:spPr/>
        <p:txBody>
          <a:bodyPr/>
          <a:lstStyle/>
          <a:p>
            <a:pPr eaLnBrk="1" hangingPunct="1"/>
            <a:endParaRPr lang="zh-TW" altLang="en-US" smtClean="0"/>
          </a:p>
        </p:txBody>
      </p:sp>
      <p:sp>
        <p:nvSpPr>
          <p:cNvPr id="7" name="內容版面配置區 6"/>
          <p:cNvSpPr>
            <a:spLocks noGrp="1"/>
          </p:cNvSpPr>
          <p:nvPr>
            <p:ph sz="quarter" idx="4"/>
          </p:nvPr>
        </p:nvSpPr>
        <p:spPr>
          <a:xfrm>
            <a:off x="4645025" y="1844675"/>
            <a:ext cx="4041775" cy="4752975"/>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我父王，他人在現場，</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他為避開我凶殘本性，</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把我變成一頭野獸，</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半人半獸；因此，</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我，即使有高雅氣質，</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尊貴家世，寬厚本性，</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理應聲來溫馴謙卑，</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但這種生活方式，</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這種教養環境，就足以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把我習性變凶野：好個反制辦法！</a:t>
            </a:r>
          </a:p>
          <a:p>
            <a:pPr marL="0" indent="0" eaLnBrk="1" hangingPunct="1"/>
            <a:endParaRPr lang="zh-TW" altLang="en-US" smtClean="0">
              <a:latin typeface="標楷體" panose="03000509000000000000" pitchFamily="65" charset="-120"/>
              <a:ea typeface="標楷體" panose="03000509000000000000" pitchFamily="65" charset="-120"/>
            </a:endParaRPr>
          </a:p>
        </p:txBody>
      </p:sp>
      <p:sp>
        <p:nvSpPr>
          <p:cNvPr id="8" name="文字版面配置區 1"/>
          <p:cNvSpPr txBox="1">
            <a:spLocks/>
          </p:cNvSpPr>
          <p:nvPr/>
        </p:nvSpPr>
        <p:spPr bwMode="auto">
          <a:xfrm>
            <a:off x="609600" y="1687513"/>
            <a:ext cx="40401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Segismundo:</a:t>
            </a:r>
          </a:p>
          <a:p>
            <a:pPr eaLnBrk="1" hangingPunct="1">
              <a:spcBef>
                <a:spcPct val="20000"/>
              </a:spcBef>
            </a:pPr>
            <a:endParaRPr lang="zh-TW" altLang="en-US" sz="2400" b="1"/>
          </a:p>
        </p:txBody>
      </p:sp>
      <p:sp>
        <p:nvSpPr>
          <p:cNvPr id="9" name="文字版面配置區 3"/>
          <p:cNvSpPr txBox="1">
            <a:spLocks/>
          </p:cNvSpPr>
          <p:nvPr/>
        </p:nvSpPr>
        <p:spPr bwMode="auto">
          <a:xfrm>
            <a:off x="4797425" y="1687513"/>
            <a:ext cx="40417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ea typeface="標楷體" panose="03000509000000000000" pitchFamily="65" charset="-120"/>
              </a:rPr>
              <a:t>塞孟多</a:t>
            </a:r>
            <a:r>
              <a:rPr lang="zh-TW" altLang="en-US" sz="2400" b="1">
                <a:latin typeface="新細明體" panose="02020500000000000000" pitchFamily="18" charset="-120"/>
                <a:ea typeface="標楷體" panose="03000509000000000000" pitchFamily="65" charset="-120"/>
              </a:rPr>
              <a:t>：</a:t>
            </a:r>
            <a:endParaRPr lang="zh-TW" altLang="en-US" sz="2400" b="1">
              <a:ea typeface="標楷體" panose="03000509000000000000" pitchFamily="65" charset="-120"/>
            </a:endParaRPr>
          </a:p>
          <a:p>
            <a:pPr eaLnBrk="1" hangingPunct="1">
              <a:spcBef>
                <a:spcPct val="20000"/>
              </a:spcBef>
            </a:pPr>
            <a:endParaRPr lang="zh-TW" altLang="en-US" sz="2400" b="1">
              <a:ea typeface="標楷體" panose="03000509000000000000" pitchFamily="65" charset="-120"/>
            </a:endParaRPr>
          </a:p>
        </p:txBody>
      </p:sp>
    </p:spTree>
    <p:extLst>
      <p:ext uri="{BB962C8B-B14F-4D97-AF65-F5344CB8AC3E}">
        <p14:creationId xmlns:p14="http://schemas.microsoft.com/office/powerpoint/2010/main" val="164773600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Rectangle 2"/>
          <p:cNvSpPr>
            <a:spLocks noGrp="1" noChangeArrowheads="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III , Escena XIV</a:t>
            </a:r>
            <a:br>
              <a:rPr lang="en-US" altLang="zh-TW" sz="2900" smtClean="0">
                <a:solidFill>
                  <a:srgbClr val="000000"/>
                </a:solidFill>
                <a:ea typeface="標楷體" panose="03000509000000000000" pitchFamily="65" charset="-120"/>
              </a:rPr>
            </a:b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pp.206-210)</a:t>
            </a:r>
            <a:endParaRPr lang="zh-TW" altLang="en-US" smtClean="0">
              <a:ea typeface="標楷體" panose="03000509000000000000" pitchFamily="65" charset="-120"/>
            </a:endParaRPr>
          </a:p>
        </p:txBody>
      </p:sp>
      <p:sp>
        <p:nvSpPr>
          <p:cNvPr id="34820" name="文字版面配置區 1"/>
          <p:cNvSpPr>
            <a:spLocks noGrp="1"/>
          </p:cNvSpPr>
          <p:nvPr>
            <p:ph type="body" idx="1"/>
          </p:nvPr>
        </p:nvSpPr>
        <p:spPr/>
        <p:txBody>
          <a:bodyPr/>
          <a:lstStyle/>
          <a:p>
            <a:pPr eaLnBrk="1" hangingPunct="1"/>
            <a:endParaRPr lang="zh-TW" altLang="en-US" smtClean="0"/>
          </a:p>
        </p:txBody>
      </p:sp>
      <p:sp>
        <p:nvSpPr>
          <p:cNvPr id="3" name="內容版面配置區 2"/>
          <p:cNvSpPr>
            <a:spLocks noGrp="1"/>
          </p:cNvSpPr>
          <p:nvPr>
            <p:ph sz="half" idx="2"/>
          </p:nvPr>
        </p:nvSpPr>
        <p:spPr>
          <a:xfrm>
            <a:off x="457200" y="1916113"/>
            <a:ext cx="4040188" cy="4681537"/>
          </a:xfrm>
        </p:spPr>
        <p:txBody>
          <a:bodyPr/>
          <a:lstStyle/>
          <a:p>
            <a:pPr marL="0" indent="0" eaLnBrk="1" hangingPunct="1">
              <a:buFontTx/>
              <a:buNone/>
            </a:pPr>
            <a:r>
              <a:rPr lang="es-ES" altLang="zh-TW" sz="2300" smtClean="0">
                <a:latin typeface="Times New Roman" panose="02020603050405020304" pitchFamily="18" charset="0"/>
              </a:rPr>
              <a:t>Si a cualquier hombre dijesen</a:t>
            </a:r>
            <a:r>
              <a:rPr lang="en-US" altLang="zh-TW" sz="2300" smtClean="0">
                <a:latin typeface="Times New Roman" panose="02020603050405020304" pitchFamily="18" charset="0"/>
              </a:rPr>
              <a:t> </a:t>
            </a:r>
            <a:r>
              <a:rPr lang="es-ES" altLang="zh-TW" sz="2300" smtClean="0">
                <a:latin typeface="Times New Roman" panose="02020603050405020304" pitchFamily="18" charset="0"/>
              </a:rPr>
              <a:t>“Alguna fiera inhumana</a:t>
            </a:r>
            <a:r>
              <a:rPr lang="en-US" altLang="zh-TW" sz="2300" smtClean="0">
                <a:latin typeface="Times New Roman" panose="02020603050405020304" pitchFamily="18" charset="0"/>
              </a:rPr>
              <a:t> </a:t>
            </a:r>
            <a:r>
              <a:rPr lang="es-ES" altLang="zh-TW" sz="2300" smtClean="0">
                <a:latin typeface="Times New Roman" panose="02020603050405020304" pitchFamily="18" charset="0"/>
              </a:rPr>
              <a:t>te dará muerte” ¿escogiera</a:t>
            </a:r>
            <a:r>
              <a:rPr lang="en-US" altLang="zh-TW" sz="2300" smtClean="0">
                <a:latin typeface="Times New Roman" panose="02020603050405020304" pitchFamily="18" charset="0"/>
              </a:rPr>
              <a:t> </a:t>
            </a:r>
            <a:r>
              <a:rPr lang="es-ES" altLang="zh-TW" sz="2300" smtClean="0">
                <a:latin typeface="Times New Roman" panose="02020603050405020304" pitchFamily="18" charset="0"/>
              </a:rPr>
              <a:t>buen remedio en despertallas</a:t>
            </a:r>
            <a:r>
              <a:rPr lang="en-US" altLang="zh-TW" sz="2300" smtClean="0">
                <a:latin typeface="Times New Roman" panose="02020603050405020304" pitchFamily="18" charset="0"/>
              </a:rPr>
              <a:t> </a:t>
            </a:r>
          </a:p>
          <a:p>
            <a:pPr marL="0" indent="0" eaLnBrk="1" hangingPunct="1">
              <a:buFontTx/>
              <a:buNone/>
            </a:pPr>
            <a:r>
              <a:rPr lang="es-ES" altLang="zh-TW" sz="2300" smtClean="0">
                <a:latin typeface="Times New Roman" panose="02020603050405020304" pitchFamily="18" charset="0"/>
              </a:rPr>
              <a:t>cuando estuviesen durmiendo?</a:t>
            </a:r>
            <a:endParaRPr lang="zh-TW" altLang="zh-TW" sz="2300" smtClean="0">
              <a:latin typeface="Times New Roman" panose="02020603050405020304" pitchFamily="18" charset="0"/>
            </a:endParaRPr>
          </a:p>
          <a:p>
            <a:pPr marL="0" indent="0" eaLnBrk="1" hangingPunct="1">
              <a:buFontTx/>
              <a:buNone/>
            </a:pPr>
            <a:r>
              <a:rPr lang="es-ES" altLang="zh-TW" sz="2300" smtClean="0">
                <a:latin typeface="Times New Roman" panose="02020603050405020304" pitchFamily="18" charset="0"/>
              </a:rPr>
              <a:t>Si dijeran:  “Esta espada</a:t>
            </a:r>
            <a:endParaRPr lang="zh-TW" altLang="zh-TW" sz="2300" smtClean="0">
              <a:latin typeface="Times New Roman" panose="02020603050405020304" pitchFamily="18" charset="0"/>
            </a:endParaRPr>
          </a:p>
          <a:p>
            <a:pPr marL="0" indent="0" eaLnBrk="1" hangingPunct="1">
              <a:buFontTx/>
              <a:buNone/>
            </a:pPr>
            <a:r>
              <a:rPr lang="es-ES" altLang="zh-TW" sz="2300" smtClean="0">
                <a:latin typeface="Times New Roman" panose="02020603050405020304" pitchFamily="18" charset="0"/>
              </a:rPr>
              <a:t>que traes ceñida, ha de ser</a:t>
            </a:r>
            <a:endParaRPr lang="zh-TW" altLang="zh-TW" sz="2300" smtClean="0">
              <a:latin typeface="Times New Roman" panose="02020603050405020304" pitchFamily="18" charset="0"/>
            </a:endParaRPr>
          </a:p>
          <a:p>
            <a:pPr marL="0" indent="0" eaLnBrk="1" hangingPunct="1">
              <a:buFontTx/>
              <a:buNone/>
            </a:pPr>
            <a:r>
              <a:rPr lang="es-ES" altLang="zh-TW" sz="2300" smtClean="0">
                <a:latin typeface="Times New Roman" panose="02020603050405020304" pitchFamily="18" charset="0"/>
              </a:rPr>
              <a:t>quien te dé la muerte”; vana</a:t>
            </a:r>
            <a:endParaRPr lang="zh-TW" altLang="zh-TW" sz="2300" smtClean="0">
              <a:latin typeface="Times New Roman" panose="02020603050405020304" pitchFamily="18" charset="0"/>
            </a:endParaRPr>
          </a:p>
          <a:p>
            <a:pPr marL="0" indent="0" eaLnBrk="1" hangingPunct="1">
              <a:buFontTx/>
              <a:buNone/>
            </a:pPr>
            <a:r>
              <a:rPr lang="es-ES" altLang="zh-TW" sz="2300" smtClean="0">
                <a:latin typeface="Times New Roman" panose="02020603050405020304" pitchFamily="18" charset="0"/>
              </a:rPr>
              <a:t>diligencia de evitarlo</a:t>
            </a:r>
            <a:r>
              <a:rPr lang="en-US" altLang="zh-TW" sz="2300" smtClean="0">
                <a:latin typeface="Times New Roman" panose="02020603050405020304" pitchFamily="18" charset="0"/>
              </a:rPr>
              <a:t> </a:t>
            </a:r>
          </a:p>
          <a:p>
            <a:pPr marL="0" indent="0" eaLnBrk="1" hangingPunct="1">
              <a:buFontTx/>
              <a:buNone/>
            </a:pPr>
            <a:r>
              <a:rPr lang="es-ES" altLang="zh-TW" sz="2300" smtClean="0">
                <a:latin typeface="Times New Roman" panose="02020603050405020304" pitchFamily="18" charset="0"/>
              </a:rPr>
              <a:t>fuera entonces desnudarla,</a:t>
            </a:r>
            <a:endParaRPr lang="zh-TW" altLang="zh-TW" sz="2300" smtClean="0">
              <a:latin typeface="Times New Roman" panose="02020603050405020304" pitchFamily="18" charset="0"/>
            </a:endParaRPr>
          </a:p>
          <a:p>
            <a:pPr marL="0" indent="0" eaLnBrk="1" hangingPunct="1">
              <a:buFontTx/>
              <a:buNone/>
            </a:pPr>
            <a:r>
              <a:rPr lang="es-ES" altLang="zh-TW" sz="2300" smtClean="0">
                <a:latin typeface="Times New Roman" panose="02020603050405020304" pitchFamily="18" charset="0"/>
              </a:rPr>
              <a:t>y ponérsela a los pechos</a:t>
            </a:r>
            <a:r>
              <a:rPr lang="es-ES" altLang="zh-TW" smtClean="0">
                <a:latin typeface="Times New Roman" panose="02020603050405020304" pitchFamily="18" charset="0"/>
              </a:rPr>
              <a:t>.</a:t>
            </a:r>
            <a:endParaRPr lang="zh-TW" altLang="zh-TW" smtClean="0">
              <a:latin typeface="Times New Roman" panose="02020603050405020304" pitchFamily="18" charset="0"/>
            </a:endParaRPr>
          </a:p>
          <a:p>
            <a:pPr marL="0" indent="0" eaLnBrk="1" hangingPunct="1"/>
            <a:endParaRPr lang="zh-TW" altLang="en-US" smtClean="0">
              <a:latin typeface="Times New Roman" panose="02020603050405020304" pitchFamily="18" charset="0"/>
            </a:endParaRPr>
          </a:p>
        </p:txBody>
      </p:sp>
      <p:sp>
        <p:nvSpPr>
          <p:cNvPr id="34822" name="文字版面配置區 3"/>
          <p:cNvSpPr>
            <a:spLocks noGrp="1"/>
          </p:cNvSpPr>
          <p:nvPr>
            <p:ph type="body" sz="quarter" idx="3"/>
          </p:nvPr>
        </p:nvSpPr>
        <p:spPr/>
        <p:txBody>
          <a:bodyPr/>
          <a:lstStyle/>
          <a:p>
            <a:pPr eaLnBrk="1" hangingPunct="1"/>
            <a:endParaRPr lang="zh-TW" altLang="en-US" smtClean="0"/>
          </a:p>
        </p:txBody>
      </p:sp>
      <p:sp>
        <p:nvSpPr>
          <p:cNvPr id="7" name="內容版面配置區 6"/>
          <p:cNvSpPr>
            <a:spLocks noGrp="1"/>
          </p:cNvSpPr>
          <p:nvPr>
            <p:ph sz="quarter" idx="4"/>
          </p:nvPr>
        </p:nvSpPr>
        <p:spPr>
          <a:xfrm>
            <a:off x="4645025" y="1844675"/>
            <a:ext cx="4041775" cy="4752975"/>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如果對某人說：</a:t>
            </a:r>
            <a:endParaRPr lang="zh-TW" altLang="es-ES"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「這頭野獸凶狠殘暴 會吃掉你」，「你會選牠睡著時 </a:t>
            </a:r>
            <a:endParaRPr lang="zh-TW" altLang="es-ES"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吵醒牠嗎？」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人家要說：「你佩帶的這把劍，會成了殺害你的兇器」；</a:t>
            </a:r>
            <a:endParaRPr lang="zh-TW" altLang="es-ES"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那麼光把劍拔出來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放在胸前，</a:t>
            </a:r>
            <a:endParaRPr lang="zh-TW" altLang="en-US"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這樣就能逃過一劫？</a:t>
            </a:r>
          </a:p>
          <a:p>
            <a:pPr marL="0" indent="0" eaLnBrk="1" hangingPunct="1"/>
            <a:endParaRPr lang="zh-TW" altLang="en-US" smtClean="0">
              <a:latin typeface="標楷體" panose="03000509000000000000" pitchFamily="65" charset="-120"/>
              <a:ea typeface="標楷體" panose="03000509000000000000" pitchFamily="65" charset="-120"/>
            </a:endParaRPr>
          </a:p>
        </p:txBody>
      </p:sp>
      <p:sp>
        <p:nvSpPr>
          <p:cNvPr id="8" name="文字版面配置區 1"/>
          <p:cNvSpPr txBox="1">
            <a:spLocks/>
          </p:cNvSpPr>
          <p:nvPr/>
        </p:nvSpPr>
        <p:spPr bwMode="auto">
          <a:xfrm>
            <a:off x="609600" y="1687513"/>
            <a:ext cx="40401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Segismundo:</a:t>
            </a:r>
          </a:p>
          <a:p>
            <a:pPr eaLnBrk="1" hangingPunct="1">
              <a:spcBef>
                <a:spcPct val="20000"/>
              </a:spcBef>
            </a:pPr>
            <a:endParaRPr lang="zh-TW" altLang="en-US" sz="2400" b="1"/>
          </a:p>
        </p:txBody>
      </p:sp>
      <p:sp>
        <p:nvSpPr>
          <p:cNvPr id="9" name="文字版面配置區 3"/>
          <p:cNvSpPr txBox="1">
            <a:spLocks/>
          </p:cNvSpPr>
          <p:nvPr/>
        </p:nvSpPr>
        <p:spPr bwMode="auto">
          <a:xfrm>
            <a:off x="4797425" y="1687513"/>
            <a:ext cx="40417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ea typeface="標楷體" panose="03000509000000000000" pitchFamily="65" charset="-120"/>
              </a:rPr>
              <a:t>塞孟多</a:t>
            </a:r>
            <a:r>
              <a:rPr lang="zh-TW" altLang="en-US" sz="2400" b="1">
                <a:latin typeface="新細明體" panose="02020500000000000000" pitchFamily="18" charset="-120"/>
                <a:ea typeface="標楷體" panose="03000509000000000000" pitchFamily="65" charset="-120"/>
              </a:rPr>
              <a:t>：</a:t>
            </a:r>
            <a:endParaRPr lang="zh-TW" altLang="en-US" sz="2400" b="1">
              <a:ea typeface="標楷體" panose="03000509000000000000" pitchFamily="65" charset="-120"/>
            </a:endParaRPr>
          </a:p>
          <a:p>
            <a:pPr eaLnBrk="1" hangingPunct="1">
              <a:spcBef>
                <a:spcPct val="20000"/>
              </a:spcBef>
            </a:pPr>
            <a:endParaRPr lang="zh-TW" altLang="en-US" sz="2400" b="1">
              <a:ea typeface="標楷體" panose="03000509000000000000" pitchFamily="65" charset="-120"/>
            </a:endParaRPr>
          </a:p>
        </p:txBody>
      </p:sp>
    </p:spTree>
    <p:extLst>
      <p:ext uri="{BB962C8B-B14F-4D97-AF65-F5344CB8AC3E}">
        <p14:creationId xmlns:p14="http://schemas.microsoft.com/office/powerpoint/2010/main" val="270882178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3" name="Rectangle 2"/>
          <p:cNvSpPr>
            <a:spLocks noGrp="1" noChangeArrowheads="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III , Escena XIV</a:t>
            </a:r>
            <a:br>
              <a:rPr lang="en-US" altLang="zh-TW" sz="2900" smtClean="0">
                <a:solidFill>
                  <a:srgbClr val="000000"/>
                </a:solidFill>
                <a:ea typeface="標楷體" panose="03000509000000000000" pitchFamily="65" charset="-120"/>
              </a:rPr>
            </a:b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pp.206-210)</a:t>
            </a:r>
            <a:endParaRPr lang="zh-TW" altLang="en-US" smtClean="0">
              <a:ea typeface="標楷體" panose="03000509000000000000" pitchFamily="65" charset="-120"/>
            </a:endParaRPr>
          </a:p>
        </p:txBody>
      </p:sp>
      <p:sp>
        <p:nvSpPr>
          <p:cNvPr id="35844" name="文字版面配置區 1"/>
          <p:cNvSpPr>
            <a:spLocks noGrp="1"/>
          </p:cNvSpPr>
          <p:nvPr>
            <p:ph type="body" idx="1"/>
          </p:nvPr>
        </p:nvSpPr>
        <p:spPr/>
        <p:txBody>
          <a:bodyPr/>
          <a:lstStyle/>
          <a:p>
            <a:pPr eaLnBrk="1" hangingPunct="1"/>
            <a:endParaRPr lang="zh-TW" altLang="en-US" smtClean="0"/>
          </a:p>
        </p:txBody>
      </p:sp>
      <p:sp>
        <p:nvSpPr>
          <p:cNvPr id="3" name="內容版面配置區 2"/>
          <p:cNvSpPr>
            <a:spLocks noGrp="1"/>
          </p:cNvSpPr>
          <p:nvPr>
            <p:ph sz="half" idx="2"/>
          </p:nvPr>
        </p:nvSpPr>
        <p:spPr>
          <a:xfrm>
            <a:off x="457200" y="1916113"/>
            <a:ext cx="4040188" cy="4681537"/>
          </a:xfrm>
        </p:spPr>
        <p:txBody>
          <a:bodyPr/>
          <a:lstStyle/>
          <a:p>
            <a:pPr marL="0" indent="0" eaLnBrk="1" hangingPunct="1">
              <a:buFontTx/>
              <a:buNone/>
            </a:pPr>
            <a:r>
              <a:rPr lang="es-ES" altLang="zh-TW" sz="2100" smtClean="0">
                <a:latin typeface="Times New Roman" panose="02020603050405020304" pitchFamily="18" charset="0"/>
              </a:rPr>
              <a:t> Si dijesen:  “Golfos de agua</a:t>
            </a:r>
            <a:endParaRPr lang="zh-TW" altLang="zh-TW" sz="2100" smtClean="0">
              <a:latin typeface="Times New Roman" panose="02020603050405020304" pitchFamily="18" charset="0"/>
            </a:endParaRPr>
          </a:p>
          <a:p>
            <a:pPr marL="0" indent="0" eaLnBrk="1" hangingPunct="1">
              <a:buFontTx/>
              <a:buNone/>
            </a:pPr>
            <a:r>
              <a:rPr lang="es-ES" altLang="zh-TW" sz="2100" smtClean="0">
                <a:latin typeface="Times New Roman" panose="02020603050405020304" pitchFamily="18" charset="0"/>
              </a:rPr>
              <a:t> han de ser tu sepultura</a:t>
            </a:r>
            <a:endParaRPr lang="zh-TW" altLang="zh-TW" sz="2100" smtClean="0">
              <a:latin typeface="Times New Roman" panose="02020603050405020304" pitchFamily="18" charset="0"/>
            </a:endParaRPr>
          </a:p>
          <a:p>
            <a:pPr marL="0" indent="0" eaLnBrk="1" hangingPunct="1">
              <a:buFontTx/>
              <a:buNone/>
            </a:pPr>
            <a:r>
              <a:rPr lang="es-ES" altLang="zh-TW" sz="2100" smtClean="0">
                <a:latin typeface="Times New Roman" panose="02020603050405020304" pitchFamily="18" charset="0"/>
              </a:rPr>
              <a:t>en monumentos de plata”,</a:t>
            </a:r>
            <a:endParaRPr lang="zh-TW" altLang="zh-TW" sz="2100" smtClean="0">
              <a:latin typeface="Times New Roman" panose="02020603050405020304" pitchFamily="18" charset="0"/>
            </a:endParaRPr>
          </a:p>
          <a:p>
            <a:pPr marL="0" indent="0" eaLnBrk="1" hangingPunct="1">
              <a:buFontTx/>
              <a:buNone/>
            </a:pPr>
            <a:r>
              <a:rPr lang="es-ES" altLang="zh-TW" sz="2100" smtClean="0">
                <a:latin typeface="Times New Roman" panose="02020603050405020304" pitchFamily="18" charset="0"/>
              </a:rPr>
              <a:t>mal hiciera en darse al mar,</a:t>
            </a:r>
            <a:endParaRPr lang="zh-TW" altLang="zh-TW" sz="2100" smtClean="0">
              <a:latin typeface="Times New Roman" panose="02020603050405020304" pitchFamily="18" charset="0"/>
            </a:endParaRPr>
          </a:p>
          <a:p>
            <a:pPr marL="0" indent="0" eaLnBrk="1" hangingPunct="1">
              <a:buFontTx/>
              <a:buNone/>
            </a:pPr>
            <a:r>
              <a:rPr lang="es-ES" altLang="zh-TW" sz="2100" smtClean="0">
                <a:latin typeface="Times New Roman" panose="02020603050405020304" pitchFamily="18" charset="0"/>
              </a:rPr>
              <a:t>cuando, soberbio, levanta</a:t>
            </a:r>
            <a:endParaRPr lang="zh-TW" altLang="zh-TW" sz="2100" smtClean="0">
              <a:latin typeface="Times New Roman" panose="02020603050405020304" pitchFamily="18" charset="0"/>
            </a:endParaRPr>
          </a:p>
          <a:p>
            <a:pPr marL="0" indent="0" eaLnBrk="1" hangingPunct="1">
              <a:buFontTx/>
              <a:buNone/>
            </a:pPr>
            <a:r>
              <a:rPr lang="es-ES" altLang="zh-TW" sz="2100" smtClean="0">
                <a:latin typeface="Times New Roman" panose="02020603050405020304" pitchFamily="18" charset="0"/>
              </a:rPr>
              <a:t>rizados montes de nieve,</a:t>
            </a:r>
            <a:endParaRPr lang="zh-TW" altLang="zh-TW" sz="2100" smtClean="0">
              <a:latin typeface="Times New Roman" panose="02020603050405020304" pitchFamily="18" charset="0"/>
            </a:endParaRPr>
          </a:p>
          <a:p>
            <a:pPr marL="0" indent="0" eaLnBrk="1" hangingPunct="1">
              <a:buFontTx/>
              <a:buNone/>
            </a:pPr>
            <a:r>
              <a:rPr lang="es-ES" altLang="zh-TW" sz="2100" smtClean="0">
                <a:latin typeface="Times New Roman" panose="02020603050405020304" pitchFamily="18" charset="0"/>
              </a:rPr>
              <a:t>de cristal crespas montañas.</a:t>
            </a:r>
            <a:endParaRPr lang="zh-TW" altLang="zh-TW" sz="2100" smtClean="0">
              <a:latin typeface="Times New Roman" panose="02020603050405020304" pitchFamily="18" charset="0"/>
            </a:endParaRPr>
          </a:p>
          <a:p>
            <a:pPr marL="0" indent="0" eaLnBrk="1" hangingPunct="1">
              <a:buFontTx/>
              <a:buNone/>
            </a:pPr>
            <a:r>
              <a:rPr lang="es-ES" altLang="zh-TW" sz="2100" smtClean="0">
                <a:latin typeface="Times New Roman" panose="02020603050405020304" pitchFamily="18" charset="0"/>
              </a:rPr>
              <a:t>Lo mismo le ha sucedido que a quien, porque le amenaza</a:t>
            </a:r>
            <a:r>
              <a:rPr lang="en-US" altLang="zh-TW" sz="2100" smtClean="0">
                <a:latin typeface="Times New Roman" panose="02020603050405020304" pitchFamily="18" charset="0"/>
              </a:rPr>
              <a:t> </a:t>
            </a:r>
            <a:r>
              <a:rPr lang="es-ES" altLang="zh-TW" sz="2100" smtClean="0">
                <a:latin typeface="Times New Roman" panose="02020603050405020304" pitchFamily="18" charset="0"/>
              </a:rPr>
              <a:t>una fiera, la despierta;</a:t>
            </a:r>
            <a:r>
              <a:rPr lang="en-US" altLang="zh-TW" sz="2100" smtClean="0">
                <a:latin typeface="Times New Roman" panose="02020603050405020304" pitchFamily="18" charset="0"/>
              </a:rPr>
              <a:t> </a:t>
            </a:r>
            <a:r>
              <a:rPr lang="es-ES" altLang="zh-TW" sz="2100" smtClean="0">
                <a:latin typeface="Times New Roman" panose="02020603050405020304" pitchFamily="18" charset="0"/>
              </a:rPr>
              <a:t>que a quien, temiendo una espada</a:t>
            </a:r>
            <a:r>
              <a:rPr lang="en-US" altLang="zh-TW" sz="2100" smtClean="0">
                <a:latin typeface="Times New Roman" panose="02020603050405020304" pitchFamily="18" charset="0"/>
              </a:rPr>
              <a:t> </a:t>
            </a:r>
            <a:r>
              <a:rPr lang="es-ES" altLang="zh-TW" sz="2100" smtClean="0">
                <a:latin typeface="Times New Roman" panose="02020603050405020304" pitchFamily="18" charset="0"/>
              </a:rPr>
              <a:t>la desnuda; y que a quien mueve</a:t>
            </a:r>
            <a:r>
              <a:rPr lang="en-US" altLang="zh-TW" sz="2100" smtClean="0">
                <a:latin typeface="Times New Roman" panose="02020603050405020304" pitchFamily="18" charset="0"/>
              </a:rPr>
              <a:t> </a:t>
            </a:r>
            <a:r>
              <a:rPr lang="es-ES" altLang="zh-TW" sz="2100" smtClean="0">
                <a:latin typeface="Times New Roman" panose="02020603050405020304" pitchFamily="18" charset="0"/>
              </a:rPr>
              <a:t>las ondas de la borrasca;</a:t>
            </a:r>
            <a:endParaRPr lang="zh-TW" altLang="zh-TW" sz="2100" smtClean="0">
              <a:latin typeface="Times New Roman" panose="02020603050405020304" pitchFamily="18" charset="0"/>
            </a:endParaRPr>
          </a:p>
          <a:p>
            <a:pPr marL="0" indent="0" eaLnBrk="1" hangingPunct="1"/>
            <a:endParaRPr lang="zh-TW" altLang="en-US" smtClean="0">
              <a:latin typeface="Times New Roman" panose="02020603050405020304" pitchFamily="18" charset="0"/>
            </a:endParaRPr>
          </a:p>
        </p:txBody>
      </p:sp>
      <p:sp>
        <p:nvSpPr>
          <p:cNvPr id="35846" name="文字版面配置區 3"/>
          <p:cNvSpPr>
            <a:spLocks noGrp="1"/>
          </p:cNvSpPr>
          <p:nvPr>
            <p:ph type="body" sz="quarter" idx="3"/>
          </p:nvPr>
        </p:nvSpPr>
        <p:spPr/>
        <p:txBody>
          <a:bodyPr/>
          <a:lstStyle/>
          <a:p>
            <a:pPr eaLnBrk="1" hangingPunct="1"/>
            <a:endParaRPr lang="zh-TW" altLang="en-US" smtClean="0"/>
          </a:p>
        </p:txBody>
      </p:sp>
      <p:sp>
        <p:nvSpPr>
          <p:cNvPr id="7" name="內容版面配置區 6"/>
          <p:cNvSpPr>
            <a:spLocks noGrp="1"/>
          </p:cNvSpPr>
          <p:nvPr>
            <p:ph sz="quarter" idx="4"/>
          </p:nvPr>
        </p:nvSpPr>
        <p:spPr>
          <a:xfrm>
            <a:off x="4645025" y="1844675"/>
            <a:ext cx="4041775" cy="4752975"/>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人家要說：</a:t>
            </a:r>
            <a:r>
              <a:rPr lang="zh-TW" altLang="en-US" smtClean="0">
                <a:latin typeface="標楷體" panose="03000509000000000000" pitchFamily="65" charset="-120"/>
                <a:ea typeface="標楷體" panose="03000509000000000000" pitchFamily="65" charset="-120"/>
              </a:rPr>
              <a:t>「</a:t>
            </a:r>
            <a:r>
              <a:rPr lang="zh-TW" altLang="zh-TW" smtClean="0">
                <a:latin typeface="標楷體" panose="03000509000000000000" pitchFamily="65" charset="-120"/>
                <a:ea typeface="標楷體" panose="03000509000000000000" pitchFamily="65" charset="-120"/>
              </a:rPr>
              <a:t>海域 將成了你銀色墓園的墳」，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當大海狂怒 </a:t>
            </a:r>
            <a:endParaRPr lang="zh-TW" altLang="en-US"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掀起白浪滔滔峻嶺</a:t>
            </a:r>
            <a:endParaRPr lang="zh-TW" altLang="en-US"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晶亮層巒疊嶂時，</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他就不該跳進海裡。</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這同樣發生在他這個人身上，因為野獸威脅到他，</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就把牠喚醒；因為畏懼兵刃，就拔劍出鞘；明知暴風雨，偏向浪裡衝。</a:t>
            </a:r>
          </a:p>
          <a:p>
            <a:pPr marL="0" indent="0" eaLnBrk="1" hangingPunct="1"/>
            <a:endParaRPr lang="zh-TW" altLang="en-US" smtClean="0">
              <a:latin typeface="標楷體" panose="03000509000000000000" pitchFamily="65" charset="-120"/>
              <a:ea typeface="標楷體" panose="03000509000000000000" pitchFamily="65" charset="-120"/>
            </a:endParaRPr>
          </a:p>
        </p:txBody>
      </p:sp>
      <p:sp>
        <p:nvSpPr>
          <p:cNvPr id="8" name="文字版面配置區 1"/>
          <p:cNvSpPr txBox="1">
            <a:spLocks/>
          </p:cNvSpPr>
          <p:nvPr/>
        </p:nvSpPr>
        <p:spPr bwMode="auto">
          <a:xfrm>
            <a:off x="609600" y="1687513"/>
            <a:ext cx="40401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Segismundo:</a:t>
            </a:r>
          </a:p>
          <a:p>
            <a:pPr eaLnBrk="1" hangingPunct="1">
              <a:spcBef>
                <a:spcPct val="20000"/>
              </a:spcBef>
            </a:pPr>
            <a:endParaRPr lang="zh-TW" altLang="en-US" sz="2400" b="1"/>
          </a:p>
        </p:txBody>
      </p:sp>
      <p:sp>
        <p:nvSpPr>
          <p:cNvPr id="9" name="文字版面配置區 3"/>
          <p:cNvSpPr txBox="1">
            <a:spLocks/>
          </p:cNvSpPr>
          <p:nvPr/>
        </p:nvSpPr>
        <p:spPr bwMode="auto">
          <a:xfrm>
            <a:off x="4797425" y="1687513"/>
            <a:ext cx="40417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ea typeface="標楷體" panose="03000509000000000000" pitchFamily="65" charset="-120"/>
              </a:rPr>
              <a:t>塞孟多</a:t>
            </a:r>
            <a:r>
              <a:rPr lang="zh-TW" altLang="en-US" sz="2400" b="1">
                <a:latin typeface="新細明體" panose="02020500000000000000" pitchFamily="18" charset="-120"/>
                <a:ea typeface="標楷體" panose="03000509000000000000" pitchFamily="65" charset="-120"/>
              </a:rPr>
              <a:t>：</a:t>
            </a:r>
            <a:endParaRPr lang="zh-TW" altLang="en-US" sz="2400" b="1">
              <a:ea typeface="標楷體" panose="03000509000000000000" pitchFamily="65" charset="-120"/>
            </a:endParaRPr>
          </a:p>
          <a:p>
            <a:pPr eaLnBrk="1" hangingPunct="1">
              <a:spcBef>
                <a:spcPct val="20000"/>
              </a:spcBef>
            </a:pPr>
            <a:endParaRPr lang="zh-TW" altLang="en-US" sz="2400" b="1">
              <a:ea typeface="標楷體" panose="03000509000000000000" pitchFamily="65" charset="-120"/>
            </a:endParaRPr>
          </a:p>
        </p:txBody>
      </p:sp>
    </p:spTree>
    <p:extLst>
      <p:ext uri="{BB962C8B-B14F-4D97-AF65-F5344CB8AC3E}">
        <p14:creationId xmlns:p14="http://schemas.microsoft.com/office/powerpoint/2010/main" val="401835021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Rectangle 2"/>
          <p:cNvSpPr>
            <a:spLocks noGrp="1" noChangeArrowheads="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III , Escena XIV</a:t>
            </a:r>
            <a:br>
              <a:rPr lang="en-US" altLang="zh-TW" sz="2900" smtClean="0">
                <a:solidFill>
                  <a:srgbClr val="000000"/>
                </a:solidFill>
                <a:ea typeface="標楷體" panose="03000509000000000000" pitchFamily="65" charset="-120"/>
              </a:rPr>
            </a:b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pp.206-210)</a:t>
            </a:r>
            <a:endParaRPr lang="zh-TW" altLang="en-US" smtClean="0">
              <a:ea typeface="標楷體" panose="03000509000000000000" pitchFamily="65" charset="-120"/>
            </a:endParaRPr>
          </a:p>
        </p:txBody>
      </p:sp>
      <p:sp>
        <p:nvSpPr>
          <p:cNvPr id="36868" name="文字版面配置區 1"/>
          <p:cNvSpPr>
            <a:spLocks noGrp="1"/>
          </p:cNvSpPr>
          <p:nvPr>
            <p:ph type="body" idx="1"/>
          </p:nvPr>
        </p:nvSpPr>
        <p:spPr/>
        <p:txBody>
          <a:bodyPr/>
          <a:lstStyle/>
          <a:p>
            <a:pPr eaLnBrk="1" hangingPunct="1"/>
            <a:endParaRPr lang="zh-TW" altLang="en-US" smtClean="0"/>
          </a:p>
        </p:txBody>
      </p:sp>
      <p:sp>
        <p:nvSpPr>
          <p:cNvPr id="3" name="內容版面配置區 2"/>
          <p:cNvSpPr>
            <a:spLocks noGrp="1"/>
          </p:cNvSpPr>
          <p:nvPr>
            <p:ph sz="half" idx="2"/>
          </p:nvPr>
        </p:nvSpPr>
        <p:spPr>
          <a:xfrm>
            <a:off x="457200" y="1916113"/>
            <a:ext cx="4040188" cy="4681537"/>
          </a:xfrm>
        </p:spPr>
        <p:txBody>
          <a:bodyPr/>
          <a:lstStyle/>
          <a:p>
            <a:pPr marL="0" indent="0" eaLnBrk="1" hangingPunct="1">
              <a:buFontTx/>
              <a:buNone/>
            </a:pPr>
            <a:r>
              <a:rPr lang="es-ES" altLang="zh-TW" smtClean="0">
                <a:latin typeface="Times New Roman" panose="02020603050405020304" pitchFamily="18" charset="0"/>
              </a:rPr>
              <a:t>Y cuando fuera (escuchadme)</a:t>
            </a:r>
            <a:r>
              <a:rPr lang="en-US" altLang="zh-TW" smtClean="0">
                <a:latin typeface="Times New Roman" panose="02020603050405020304" pitchFamily="18" charset="0"/>
              </a:rPr>
              <a:t> </a:t>
            </a:r>
          </a:p>
          <a:p>
            <a:pPr marL="0" indent="0" eaLnBrk="1" hangingPunct="1">
              <a:buFontTx/>
              <a:buNone/>
            </a:pPr>
            <a:r>
              <a:rPr lang="es-ES" altLang="zh-TW" smtClean="0">
                <a:latin typeface="Times New Roman" panose="02020603050405020304" pitchFamily="18" charset="0"/>
              </a:rPr>
              <a:t>dormida fiera mi saña,</a:t>
            </a:r>
            <a:r>
              <a:rPr lang="en-US" altLang="zh-TW" smtClean="0">
                <a:latin typeface="Times New Roman" panose="02020603050405020304" pitchFamily="18" charset="0"/>
              </a:rPr>
              <a:t> </a:t>
            </a:r>
            <a:r>
              <a:rPr lang="es-ES" altLang="zh-TW" smtClean="0">
                <a:latin typeface="Times New Roman" panose="02020603050405020304" pitchFamily="18" charset="0"/>
              </a:rPr>
              <a:t>templada espada mi furia,</a:t>
            </a:r>
            <a:r>
              <a:rPr lang="en-US" altLang="zh-TW" smtClean="0">
                <a:latin typeface="Times New Roman" panose="02020603050405020304" pitchFamily="18" charset="0"/>
              </a:rPr>
              <a:t> </a:t>
            </a:r>
          </a:p>
          <a:p>
            <a:pPr marL="0" indent="0" eaLnBrk="1" hangingPunct="1">
              <a:buFontTx/>
              <a:buNone/>
            </a:pPr>
            <a:r>
              <a:rPr lang="es-ES" altLang="zh-TW" smtClean="0">
                <a:latin typeface="Times New Roman" panose="02020603050405020304" pitchFamily="18" charset="0"/>
              </a:rPr>
              <a:t>mi rigor quieta bonanza,</a:t>
            </a:r>
            <a:r>
              <a:rPr lang="en-US" altLang="zh-TW" smtClean="0">
                <a:latin typeface="Times New Roman" panose="02020603050405020304" pitchFamily="18" charset="0"/>
              </a:rPr>
              <a:t> </a:t>
            </a:r>
          </a:p>
          <a:p>
            <a:pPr marL="0" indent="0" eaLnBrk="1" hangingPunct="1">
              <a:buFontTx/>
              <a:buNone/>
            </a:pPr>
            <a:r>
              <a:rPr lang="es-ES" altLang="zh-TW" smtClean="0">
                <a:latin typeface="Times New Roman" panose="02020603050405020304" pitchFamily="18" charset="0"/>
              </a:rPr>
              <a:t>la fortuna no se vence</a:t>
            </a:r>
            <a:r>
              <a:rPr lang="en-US" altLang="zh-TW" smtClean="0">
                <a:latin typeface="Times New Roman" panose="02020603050405020304" pitchFamily="18" charset="0"/>
              </a:rPr>
              <a:t> </a:t>
            </a:r>
            <a:r>
              <a:rPr lang="es-ES" altLang="zh-TW" smtClean="0">
                <a:latin typeface="Times New Roman" panose="02020603050405020304" pitchFamily="18" charset="0"/>
              </a:rPr>
              <a:t>con injusticia y venganza,</a:t>
            </a:r>
            <a:r>
              <a:rPr lang="en-US" altLang="zh-TW" smtClean="0">
                <a:latin typeface="Times New Roman" panose="02020603050405020304" pitchFamily="18" charset="0"/>
              </a:rPr>
              <a:t> </a:t>
            </a:r>
          </a:p>
          <a:p>
            <a:pPr marL="0" indent="0" eaLnBrk="1" hangingPunct="1">
              <a:buFontTx/>
              <a:buNone/>
            </a:pPr>
            <a:r>
              <a:rPr lang="es-ES" altLang="zh-TW" smtClean="0">
                <a:latin typeface="Times New Roman" panose="02020603050405020304" pitchFamily="18" charset="0"/>
              </a:rPr>
              <a:t>porque antes se incita más;</a:t>
            </a:r>
            <a:r>
              <a:rPr lang="en-US" altLang="zh-TW" smtClean="0">
                <a:latin typeface="Times New Roman" panose="02020603050405020304" pitchFamily="18" charset="0"/>
              </a:rPr>
              <a:t> </a:t>
            </a:r>
          </a:p>
          <a:p>
            <a:pPr marL="0" indent="0" eaLnBrk="1" hangingPunct="1">
              <a:buFontTx/>
              <a:buNone/>
            </a:pPr>
            <a:r>
              <a:rPr lang="es-ES" altLang="zh-TW" smtClean="0">
                <a:latin typeface="Times New Roman" panose="02020603050405020304" pitchFamily="18" charset="0"/>
              </a:rPr>
              <a:t>y así, quien vencer aguarda</a:t>
            </a:r>
            <a:r>
              <a:rPr lang="en-US" altLang="zh-TW" smtClean="0">
                <a:latin typeface="Times New Roman" panose="02020603050405020304" pitchFamily="18" charset="0"/>
              </a:rPr>
              <a:t> </a:t>
            </a:r>
            <a:r>
              <a:rPr lang="es-ES" altLang="zh-TW" smtClean="0">
                <a:latin typeface="Times New Roman" panose="02020603050405020304" pitchFamily="18" charset="0"/>
              </a:rPr>
              <a:t>a su fortuna, ha de ser</a:t>
            </a:r>
            <a:r>
              <a:rPr lang="en-US" altLang="zh-TW" smtClean="0">
                <a:latin typeface="Times New Roman" panose="02020603050405020304" pitchFamily="18" charset="0"/>
              </a:rPr>
              <a:t> </a:t>
            </a:r>
            <a:r>
              <a:rPr lang="es-ES" altLang="zh-TW" smtClean="0">
                <a:latin typeface="Times New Roman" panose="02020603050405020304" pitchFamily="18" charset="0"/>
              </a:rPr>
              <a:t>con prudencia y con templanza.</a:t>
            </a:r>
            <a:endParaRPr lang="zh-TW" altLang="zh-TW" smtClean="0">
              <a:latin typeface="Times New Roman" panose="02020603050405020304" pitchFamily="18" charset="0"/>
            </a:endParaRPr>
          </a:p>
          <a:p>
            <a:pPr marL="0" indent="0" eaLnBrk="1" hangingPunct="1"/>
            <a:endParaRPr lang="zh-TW" altLang="en-US" smtClean="0"/>
          </a:p>
        </p:txBody>
      </p:sp>
      <p:sp>
        <p:nvSpPr>
          <p:cNvPr id="36870" name="文字版面配置區 3"/>
          <p:cNvSpPr>
            <a:spLocks noGrp="1"/>
          </p:cNvSpPr>
          <p:nvPr>
            <p:ph type="body" sz="quarter" idx="3"/>
          </p:nvPr>
        </p:nvSpPr>
        <p:spPr/>
        <p:txBody>
          <a:bodyPr/>
          <a:lstStyle/>
          <a:p>
            <a:pPr eaLnBrk="1" hangingPunct="1"/>
            <a:endParaRPr lang="zh-TW" altLang="en-US" smtClean="0"/>
          </a:p>
        </p:txBody>
      </p:sp>
      <p:sp>
        <p:nvSpPr>
          <p:cNvPr id="7" name="內容版面配置區 6"/>
          <p:cNvSpPr>
            <a:spLocks noGrp="1"/>
          </p:cNvSpPr>
          <p:nvPr>
            <p:ph sz="quarter" idx="4"/>
          </p:nvPr>
        </p:nvSpPr>
        <p:spPr>
          <a:xfrm>
            <a:off x="4645025" y="1844675"/>
            <a:ext cx="4041775" cy="4752975"/>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（諸位不妨聽聽）</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當我的凶狠是睡著的野獸， 我的暴怒是溫和的劍，</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我的嚴酷是平靜的海，</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用不義和報復手段</a:t>
            </a:r>
            <a:endParaRPr lang="zh-TW" altLang="en-US"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非但改變不了命運；</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反倒掀起更多暴亂。</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因此誰想改變命運，</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就必須要慎重和節制。</a:t>
            </a:r>
          </a:p>
          <a:p>
            <a:pPr marL="0" indent="0" eaLnBrk="1" hangingPunct="1">
              <a:buFontTx/>
              <a:buNone/>
            </a:pPr>
            <a:r>
              <a:rPr lang="es-ES" altLang="zh-TW" smtClean="0"/>
              <a:t>            </a:t>
            </a:r>
            <a:endParaRPr lang="zh-TW" altLang="zh-TW" smtClean="0"/>
          </a:p>
          <a:p>
            <a:pPr marL="0" indent="0" eaLnBrk="1" hangingPunct="1"/>
            <a:endParaRPr lang="zh-TW" altLang="en-US" smtClean="0"/>
          </a:p>
        </p:txBody>
      </p:sp>
      <p:sp>
        <p:nvSpPr>
          <p:cNvPr id="8" name="文字版面配置區 1"/>
          <p:cNvSpPr txBox="1">
            <a:spLocks/>
          </p:cNvSpPr>
          <p:nvPr/>
        </p:nvSpPr>
        <p:spPr bwMode="auto">
          <a:xfrm>
            <a:off x="609600" y="1687513"/>
            <a:ext cx="40401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Segismundo:</a:t>
            </a:r>
          </a:p>
          <a:p>
            <a:pPr eaLnBrk="1" hangingPunct="1">
              <a:spcBef>
                <a:spcPct val="20000"/>
              </a:spcBef>
            </a:pPr>
            <a:endParaRPr lang="zh-TW" altLang="en-US" sz="2400" b="1"/>
          </a:p>
        </p:txBody>
      </p:sp>
      <p:sp>
        <p:nvSpPr>
          <p:cNvPr id="9" name="文字版面配置區 3"/>
          <p:cNvSpPr txBox="1">
            <a:spLocks/>
          </p:cNvSpPr>
          <p:nvPr/>
        </p:nvSpPr>
        <p:spPr bwMode="auto">
          <a:xfrm>
            <a:off x="4797425" y="1687513"/>
            <a:ext cx="40417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ea typeface="標楷體" panose="03000509000000000000" pitchFamily="65" charset="-120"/>
              </a:rPr>
              <a:t>塞孟多</a:t>
            </a:r>
            <a:r>
              <a:rPr lang="zh-TW" altLang="en-US" sz="2400" b="1">
                <a:latin typeface="新細明體" panose="02020500000000000000" pitchFamily="18" charset="-120"/>
                <a:ea typeface="標楷體" panose="03000509000000000000" pitchFamily="65" charset="-120"/>
              </a:rPr>
              <a:t>：</a:t>
            </a:r>
            <a:endParaRPr lang="zh-TW" altLang="en-US" sz="2400" b="1">
              <a:ea typeface="標楷體" panose="03000509000000000000" pitchFamily="65" charset="-120"/>
            </a:endParaRPr>
          </a:p>
          <a:p>
            <a:pPr eaLnBrk="1" hangingPunct="1">
              <a:spcBef>
                <a:spcPct val="20000"/>
              </a:spcBef>
            </a:pPr>
            <a:endParaRPr lang="zh-TW" altLang="en-US" sz="2400" b="1">
              <a:ea typeface="標楷體" panose="03000509000000000000" pitchFamily="65" charset="-120"/>
            </a:endParaRPr>
          </a:p>
        </p:txBody>
      </p:sp>
    </p:spTree>
    <p:extLst>
      <p:ext uri="{BB962C8B-B14F-4D97-AF65-F5344CB8AC3E}">
        <p14:creationId xmlns:p14="http://schemas.microsoft.com/office/powerpoint/2010/main" val="398615847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Rectangle 2"/>
          <p:cNvSpPr>
            <a:spLocks noGrp="1" noChangeArrowheads="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III , Escena XIV</a:t>
            </a:r>
            <a:br>
              <a:rPr lang="en-US" altLang="zh-TW" sz="2900" smtClean="0">
                <a:solidFill>
                  <a:srgbClr val="000000"/>
                </a:solidFill>
                <a:ea typeface="標楷體" panose="03000509000000000000" pitchFamily="65" charset="-120"/>
              </a:rPr>
            </a:b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pp.206-210)</a:t>
            </a:r>
            <a:endParaRPr lang="zh-TW" altLang="en-US" smtClean="0">
              <a:ea typeface="標楷體" panose="03000509000000000000" pitchFamily="65" charset="-120"/>
            </a:endParaRPr>
          </a:p>
        </p:txBody>
      </p:sp>
      <p:sp>
        <p:nvSpPr>
          <p:cNvPr id="37892" name="文字版面配置區 1"/>
          <p:cNvSpPr>
            <a:spLocks noGrp="1"/>
          </p:cNvSpPr>
          <p:nvPr>
            <p:ph type="body" idx="1"/>
          </p:nvPr>
        </p:nvSpPr>
        <p:spPr/>
        <p:txBody>
          <a:bodyPr/>
          <a:lstStyle/>
          <a:p>
            <a:pPr eaLnBrk="1" hangingPunct="1"/>
            <a:endParaRPr lang="zh-TW" altLang="en-US" smtClean="0"/>
          </a:p>
        </p:txBody>
      </p:sp>
      <p:sp>
        <p:nvSpPr>
          <p:cNvPr id="3" name="內容版面配置區 2"/>
          <p:cNvSpPr>
            <a:spLocks noGrp="1"/>
          </p:cNvSpPr>
          <p:nvPr>
            <p:ph sz="half" idx="2"/>
          </p:nvPr>
        </p:nvSpPr>
        <p:spPr>
          <a:xfrm>
            <a:off x="457200" y="1916113"/>
            <a:ext cx="4040188" cy="4681537"/>
          </a:xfrm>
        </p:spPr>
        <p:txBody>
          <a:bodyPr/>
          <a:lstStyle/>
          <a:p>
            <a:pPr marL="0" indent="0" eaLnBrk="1" hangingPunct="1">
              <a:buFontTx/>
              <a:buNone/>
            </a:pPr>
            <a:r>
              <a:rPr lang="es-ES" altLang="zh-TW" smtClean="0">
                <a:latin typeface="Times New Roman" panose="02020603050405020304" pitchFamily="18" charset="0"/>
              </a:rPr>
              <a:t>No antes de venir el daño</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se reserva ni se guarda</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quien le previene; que aunque</a:t>
            </a:r>
            <a:r>
              <a:rPr lang="en-US" altLang="zh-TW" smtClean="0">
                <a:latin typeface="Times New Roman" panose="02020603050405020304" pitchFamily="18" charset="0"/>
              </a:rPr>
              <a:t> </a:t>
            </a:r>
            <a:r>
              <a:rPr lang="es-ES" altLang="zh-TW" smtClean="0">
                <a:latin typeface="Times New Roman" panose="02020603050405020304" pitchFamily="18" charset="0"/>
              </a:rPr>
              <a:t>puede humilde (cosa es clara</a:t>
            </a:r>
            <a:r>
              <a:rPr lang="en-US" altLang="zh-TW" smtClean="0">
                <a:latin typeface="Times New Roman" panose="02020603050405020304" pitchFamily="18" charset="0"/>
              </a:rPr>
              <a:t>)</a:t>
            </a:r>
            <a:endParaRPr lang="zh-TW" altLang="zh-TW" smtClean="0">
              <a:latin typeface="Times New Roman" panose="02020603050405020304" pitchFamily="18" charset="0"/>
            </a:endParaRPr>
          </a:p>
          <a:p>
            <a:pPr marL="0" indent="0" eaLnBrk="1" hangingPunct="1">
              <a:buFontTx/>
              <a:buNone/>
            </a:pPr>
            <a:r>
              <a:rPr lang="es-ES" altLang="zh-TW" smtClean="0">
                <a:latin typeface="Times New Roman" panose="02020603050405020304" pitchFamily="18" charset="0"/>
              </a:rPr>
              <a:t> reservarse de él,</a:t>
            </a:r>
          </a:p>
          <a:p>
            <a:pPr marL="0" indent="0" eaLnBrk="1" hangingPunct="1">
              <a:buFontTx/>
              <a:buNone/>
            </a:pPr>
            <a:r>
              <a:rPr lang="es-ES" altLang="zh-TW" smtClean="0">
                <a:latin typeface="Times New Roman" panose="02020603050405020304" pitchFamily="18" charset="0"/>
              </a:rPr>
              <a:t> no es</a:t>
            </a:r>
            <a:r>
              <a:rPr lang="en-US" altLang="zh-TW" smtClean="0">
                <a:latin typeface="Times New Roman" panose="02020603050405020304" pitchFamily="18" charset="0"/>
              </a:rPr>
              <a:t> </a:t>
            </a:r>
            <a:r>
              <a:rPr lang="es-ES" altLang="zh-TW" smtClean="0">
                <a:latin typeface="Times New Roman" panose="02020603050405020304" pitchFamily="18" charset="0"/>
              </a:rPr>
              <a:t>sino después que se halla</a:t>
            </a:r>
            <a:r>
              <a:rPr lang="en-US" altLang="zh-TW" smtClean="0">
                <a:latin typeface="Times New Roman" panose="02020603050405020304" pitchFamily="18" charset="0"/>
              </a:rPr>
              <a:t> </a:t>
            </a:r>
            <a:r>
              <a:rPr lang="es-ES" altLang="zh-TW" smtClean="0">
                <a:latin typeface="Times New Roman" panose="02020603050405020304" pitchFamily="18" charset="0"/>
              </a:rPr>
              <a:t>en la ocasión, porque aquésta</a:t>
            </a:r>
            <a:r>
              <a:rPr lang="en-US" altLang="zh-TW" smtClean="0">
                <a:latin typeface="Times New Roman" panose="02020603050405020304" pitchFamily="18" charset="0"/>
              </a:rPr>
              <a:t> </a:t>
            </a:r>
            <a:r>
              <a:rPr lang="es-ES" altLang="zh-TW" smtClean="0">
                <a:latin typeface="Times New Roman" panose="02020603050405020304" pitchFamily="18" charset="0"/>
              </a:rPr>
              <a:t>no hay camino de estorbarla.</a:t>
            </a:r>
            <a:endParaRPr lang="zh-TW" altLang="zh-TW" smtClean="0">
              <a:latin typeface="Times New Roman" panose="02020603050405020304" pitchFamily="18" charset="0"/>
            </a:endParaRPr>
          </a:p>
          <a:p>
            <a:pPr marL="0" indent="0" eaLnBrk="1" hangingPunct="1"/>
            <a:endParaRPr lang="zh-TW" altLang="en-US" smtClean="0">
              <a:latin typeface="Times New Roman" panose="02020603050405020304" pitchFamily="18" charset="0"/>
            </a:endParaRPr>
          </a:p>
        </p:txBody>
      </p:sp>
      <p:sp>
        <p:nvSpPr>
          <p:cNvPr id="37894" name="文字版面配置區 3"/>
          <p:cNvSpPr>
            <a:spLocks noGrp="1"/>
          </p:cNvSpPr>
          <p:nvPr>
            <p:ph type="body" sz="quarter" idx="3"/>
          </p:nvPr>
        </p:nvSpPr>
        <p:spPr/>
        <p:txBody>
          <a:bodyPr/>
          <a:lstStyle/>
          <a:p>
            <a:pPr eaLnBrk="1" hangingPunct="1"/>
            <a:endParaRPr lang="zh-TW" altLang="en-US" smtClean="0"/>
          </a:p>
        </p:txBody>
      </p:sp>
      <p:sp>
        <p:nvSpPr>
          <p:cNvPr id="7" name="內容版面配置區 6"/>
          <p:cNvSpPr>
            <a:spLocks noGrp="1"/>
          </p:cNvSpPr>
          <p:nvPr>
            <p:ph sz="quarter" idx="4"/>
          </p:nvPr>
        </p:nvSpPr>
        <p:spPr>
          <a:xfrm>
            <a:off x="4645025" y="1844675"/>
            <a:ext cx="4041775" cy="4752975"/>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能預知禍害的人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別在其發生前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先閃躲和防備；</a:t>
            </a:r>
            <a:endParaRPr lang="zh-TW" altLang="en-US"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他要謙卑的話（顯然這樣）</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或可保全自己，</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但不是當其時，</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而是事後；該來的 </a:t>
            </a:r>
            <a:endParaRPr lang="zh-TW" altLang="en-US"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誰也沒法子擋。</a:t>
            </a:r>
          </a:p>
          <a:p>
            <a:pPr marL="0" indent="0" eaLnBrk="1" hangingPunct="1"/>
            <a:endParaRPr lang="zh-TW" altLang="en-US" smtClean="0">
              <a:latin typeface="標楷體" panose="03000509000000000000" pitchFamily="65" charset="-120"/>
              <a:ea typeface="標楷體" panose="03000509000000000000" pitchFamily="65" charset="-120"/>
            </a:endParaRPr>
          </a:p>
        </p:txBody>
      </p:sp>
      <p:sp>
        <p:nvSpPr>
          <p:cNvPr id="8" name="文字版面配置區 1"/>
          <p:cNvSpPr txBox="1">
            <a:spLocks/>
          </p:cNvSpPr>
          <p:nvPr/>
        </p:nvSpPr>
        <p:spPr bwMode="auto">
          <a:xfrm>
            <a:off x="609600" y="1687513"/>
            <a:ext cx="40401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Segismundo:</a:t>
            </a:r>
          </a:p>
          <a:p>
            <a:pPr eaLnBrk="1" hangingPunct="1">
              <a:spcBef>
                <a:spcPct val="20000"/>
              </a:spcBef>
            </a:pPr>
            <a:endParaRPr lang="zh-TW" altLang="en-US" sz="2400" b="1"/>
          </a:p>
        </p:txBody>
      </p:sp>
      <p:sp>
        <p:nvSpPr>
          <p:cNvPr id="9" name="文字版面配置區 3"/>
          <p:cNvSpPr txBox="1">
            <a:spLocks/>
          </p:cNvSpPr>
          <p:nvPr/>
        </p:nvSpPr>
        <p:spPr bwMode="auto">
          <a:xfrm>
            <a:off x="4797425" y="1687513"/>
            <a:ext cx="40417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ea typeface="標楷體" panose="03000509000000000000" pitchFamily="65" charset="-120"/>
              </a:rPr>
              <a:t>塞孟多</a:t>
            </a:r>
            <a:r>
              <a:rPr lang="zh-TW" altLang="en-US" sz="2400" b="1">
                <a:latin typeface="新細明體" panose="02020500000000000000" pitchFamily="18" charset="-120"/>
                <a:ea typeface="標楷體" panose="03000509000000000000" pitchFamily="65" charset="-120"/>
              </a:rPr>
              <a:t>：</a:t>
            </a:r>
            <a:endParaRPr lang="zh-TW" altLang="en-US" sz="2400" b="1">
              <a:ea typeface="標楷體" panose="03000509000000000000" pitchFamily="65" charset="-120"/>
            </a:endParaRPr>
          </a:p>
          <a:p>
            <a:pPr eaLnBrk="1" hangingPunct="1">
              <a:spcBef>
                <a:spcPct val="20000"/>
              </a:spcBef>
            </a:pPr>
            <a:endParaRPr lang="zh-TW" altLang="en-US" sz="2400" b="1"/>
          </a:p>
        </p:txBody>
      </p:sp>
    </p:spTree>
    <p:extLst>
      <p:ext uri="{BB962C8B-B14F-4D97-AF65-F5344CB8AC3E}">
        <p14:creationId xmlns:p14="http://schemas.microsoft.com/office/powerpoint/2010/main" val="2910988522"/>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Rectangle 2"/>
          <p:cNvSpPr>
            <a:spLocks noGrp="1" noChangeArrowheads="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III , Escena XIV</a:t>
            </a:r>
            <a:br>
              <a:rPr lang="en-US" altLang="zh-TW" sz="2900" smtClean="0">
                <a:solidFill>
                  <a:srgbClr val="000000"/>
                </a:solidFill>
                <a:ea typeface="標楷體" panose="03000509000000000000" pitchFamily="65" charset="-120"/>
              </a:rPr>
            </a:b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pp.206-210)</a:t>
            </a:r>
            <a:endParaRPr lang="zh-TW" altLang="en-US" smtClean="0">
              <a:ea typeface="標楷體" panose="03000509000000000000" pitchFamily="65" charset="-120"/>
            </a:endParaRPr>
          </a:p>
        </p:txBody>
      </p:sp>
      <p:sp>
        <p:nvSpPr>
          <p:cNvPr id="38916" name="文字版面配置區 1"/>
          <p:cNvSpPr>
            <a:spLocks noGrp="1"/>
          </p:cNvSpPr>
          <p:nvPr>
            <p:ph type="body" idx="1"/>
          </p:nvPr>
        </p:nvSpPr>
        <p:spPr/>
        <p:txBody>
          <a:bodyPr/>
          <a:lstStyle/>
          <a:p>
            <a:pPr eaLnBrk="1" hangingPunct="1"/>
            <a:endParaRPr lang="zh-TW" altLang="en-US" smtClean="0"/>
          </a:p>
        </p:txBody>
      </p:sp>
      <p:sp>
        <p:nvSpPr>
          <p:cNvPr id="38917" name="內容版面配置區 2"/>
          <p:cNvSpPr>
            <a:spLocks noGrp="1"/>
          </p:cNvSpPr>
          <p:nvPr>
            <p:ph sz="half" idx="2"/>
          </p:nvPr>
        </p:nvSpPr>
        <p:spPr>
          <a:xfrm>
            <a:off x="457200" y="1916113"/>
            <a:ext cx="4040188" cy="4681537"/>
          </a:xfrm>
        </p:spPr>
        <p:txBody>
          <a:bodyPr/>
          <a:lstStyle/>
          <a:p>
            <a:pPr marL="0" indent="0">
              <a:buFontTx/>
              <a:buNone/>
            </a:pPr>
            <a:r>
              <a:rPr lang="es-ES" altLang="zh-TW" smtClean="0">
                <a:latin typeface="Times New Roman" panose="02020603050405020304" pitchFamily="18" charset="0"/>
              </a:rPr>
              <a:t>Sirva de ejemplo este raro</a:t>
            </a:r>
            <a:endParaRPr lang="zh-TW" altLang="zh-TW" smtClean="0">
              <a:latin typeface="Times New Roman" panose="02020603050405020304" pitchFamily="18" charset="0"/>
            </a:endParaRPr>
          </a:p>
          <a:p>
            <a:pPr marL="0" indent="0">
              <a:buFontTx/>
              <a:buNone/>
            </a:pPr>
            <a:r>
              <a:rPr lang="es-ES" altLang="zh-TW" smtClean="0">
                <a:latin typeface="Times New Roman" panose="02020603050405020304" pitchFamily="18" charset="0"/>
              </a:rPr>
              <a:t>espectáculo, esta extraña</a:t>
            </a:r>
            <a:endParaRPr lang="zh-TW" altLang="zh-TW" smtClean="0">
              <a:latin typeface="Times New Roman" panose="02020603050405020304" pitchFamily="18" charset="0"/>
            </a:endParaRPr>
          </a:p>
          <a:p>
            <a:pPr marL="0" indent="0">
              <a:buFontTx/>
              <a:buNone/>
            </a:pPr>
            <a:r>
              <a:rPr lang="es-ES" altLang="zh-TW" smtClean="0">
                <a:latin typeface="Times New Roman" panose="02020603050405020304" pitchFamily="18" charset="0"/>
              </a:rPr>
              <a:t>admiración, este horror,</a:t>
            </a:r>
            <a:endParaRPr lang="zh-TW" altLang="zh-TW" smtClean="0">
              <a:latin typeface="Times New Roman" panose="02020603050405020304" pitchFamily="18" charset="0"/>
            </a:endParaRPr>
          </a:p>
          <a:p>
            <a:pPr marL="0" indent="0">
              <a:buFontTx/>
              <a:buNone/>
            </a:pPr>
            <a:r>
              <a:rPr lang="es-ES" altLang="zh-TW" smtClean="0">
                <a:latin typeface="Times New Roman" panose="02020603050405020304" pitchFamily="18" charset="0"/>
              </a:rPr>
              <a:t>este prodigio; pues nada</a:t>
            </a:r>
            <a:endParaRPr lang="zh-TW" altLang="zh-TW" smtClean="0">
              <a:latin typeface="Times New Roman" panose="02020603050405020304" pitchFamily="18" charset="0"/>
            </a:endParaRPr>
          </a:p>
          <a:p>
            <a:pPr marL="0" indent="0">
              <a:buFontTx/>
              <a:buNone/>
            </a:pPr>
            <a:r>
              <a:rPr lang="es-ES" altLang="zh-TW" smtClean="0">
                <a:latin typeface="Times New Roman" panose="02020603050405020304" pitchFamily="18" charset="0"/>
              </a:rPr>
              <a:t>es más, que llegar a ver</a:t>
            </a:r>
            <a:endParaRPr lang="zh-TW" altLang="zh-TW" smtClean="0">
              <a:latin typeface="Times New Roman" panose="02020603050405020304" pitchFamily="18" charset="0"/>
            </a:endParaRPr>
          </a:p>
          <a:p>
            <a:pPr marL="0" indent="0">
              <a:buFontTx/>
              <a:buNone/>
            </a:pPr>
            <a:r>
              <a:rPr lang="es-ES" altLang="zh-TW" smtClean="0">
                <a:latin typeface="Times New Roman" panose="02020603050405020304" pitchFamily="18" charset="0"/>
              </a:rPr>
              <a:t>con prevenciones tan varias,</a:t>
            </a:r>
            <a:r>
              <a:rPr lang="en-US" altLang="zh-TW" smtClean="0">
                <a:latin typeface="Times New Roman" panose="02020603050405020304" pitchFamily="18" charset="0"/>
              </a:rPr>
              <a:t> </a:t>
            </a:r>
            <a:r>
              <a:rPr lang="es-ES" altLang="zh-TW" smtClean="0">
                <a:latin typeface="Times New Roman" panose="02020603050405020304" pitchFamily="18" charset="0"/>
              </a:rPr>
              <a:t>rendido a mis pies a un padre</a:t>
            </a:r>
            <a:r>
              <a:rPr lang="en-US" altLang="zh-TW" smtClean="0">
                <a:latin typeface="Times New Roman" panose="02020603050405020304" pitchFamily="18" charset="0"/>
              </a:rPr>
              <a:t> </a:t>
            </a:r>
          </a:p>
          <a:p>
            <a:pPr marL="0" indent="0">
              <a:buFontTx/>
              <a:buNone/>
            </a:pPr>
            <a:r>
              <a:rPr lang="es-ES" altLang="zh-TW" smtClean="0">
                <a:latin typeface="Times New Roman" panose="02020603050405020304" pitchFamily="18" charset="0"/>
              </a:rPr>
              <a:t>y atropellado a un monarca.</a:t>
            </a:r>
            <a:endParaRPr lang="zh-TW" altLang="zh-TW" smtClean="0">
              <a:latin typeface="Times New Roman" panose="02020603050405020304" pitchFamily="18" charset="0"/>
            </a:endParaRPr>
          </a:p>
          <a:p>
            <a:pPr marL="0" indent="0">
              <a:buFontTx/>
              <a:buNone/>
            </a:pPr>
            <a:r>
              <a:rPr lang="es-ES" altLang="zh-TW" smtClean="0">
                <a:latin typeface="Times New Roman" panose="02020603050405020304" pitchFamily="18" charset="0"/>
              </a:rPr>
              <a:t>Sentencia del cielo fue;</a:t>
            </a:r>
            <a:endParaRPr lang="zh-TW" altLang="zh-TW" smtClean="0">
              <a:latin typeface="Times New Roman" panose="02020603050405020304" pitchFamily="18" charset="0"/>
            </a:endParaRPr>
          </a:p>
          <a:p>
            <a:pPr marL="0" indent="0" eaLnBrk="1" hangingPunct="1"/>
            <a:endParaRPr lang="zh-TW" altLang="en-US" smtClean="0">
              <a:latin typeface="Times New Roman" panose="02020603050405020304" pitchFamily="18" charset="0"/>
            </a:endParaRPr>
          </a:p>
        </p:txBody>
      </p:sp>
      <p:sp>
        <p:nvSpPr>
          <p:cNvPr id="38918" name="文字版面配置區 3"/>
          <p:cNvSpPr>
            <a:spLocks noGrp="1"/>
          </p:cNvSpPr>
          <p:nvPr>
            <p:ph type="body" sz="quarter" idx="3"/>
          </p:nvPr>
        </p:nvSpPr>
        <p:spPr/>
        <p:txBody>
          <a:bodyPr/>
          <a:lstStyle/>
          <a:p>
            <a:pPr eaLnBrk="1" hangingPunct="1"/>
            <a:endParaRPr lang="zh-TW" altLang="en-US" smtClean="0"/>
          </a:p>
        </p:txBody>
      </p:sp>
      <p:sp>
        <p:nvSpPr>
          <p:cNvPr id="38919" name="內容版面配置區 6"/>
          <p:cNvSpPr>
            <a:spLocks noGrp="1"/>
          </p:cNvSpPr>
          <p:nvPr>
            <p:ph sz="quarter" idx="4"/>
          </p:nvPr>
        </p:nvSpPr>
        <p:spPr>
          <a:xfrm>
            <a:off x="4645025" y="1844675"/>
            <a:ext cx="4041775" cy="4752975"/>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請把這罕見場面，</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這千古一嘆，這類驚佈，</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這種奇聞，作為戒惕；</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因為從來沒有 </a:t>
            </a:r>
            <a:endParaRPr lang="zh-TW" altLang="en-US"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甚至看到，百般防堵之後，</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一位父親跪在兒子腳下，</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踐踏了王位。</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這是天意。</a:t>
            </a:r>
          </a:p>
          <a:p>
            <a:pPr marL="0" indent="0" eaLnBrk="1" hangingPunct="1"/>
            <a:endParaRPr lang="zh-TW" altLang="en-US" smtClean="0">
              <a:latin typeface="標楷體" panose="03000509000000000000" pitchFamily="65" charset="-120"/>
              <a:ea typeface="標楷體" panose="03000509000000000000" pitchFamily="65" charset="-120"/>
            </a:endParaRPr>
          </a:p>
        </p:txBody>
      </p:sp>
      <p:sp>
        <p:nvSpPr>
          <p:cNvPr id="8" name="文字版面配置區 1"/>
          <p:cNvSpPr txBox="1">
            <a:spLocks/>
          </p:cNvSpPr>
          <p:nvPr/>
        </p:nvSpPr>
        <p:spPr bwMode="auto">
          <a:xfrm>
            <a:off x="609600" y="1687513"/>
            <a:ext cx="40401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Segismundo:</a:t>
            </a:r>
          </a:p>
          <a:p>
            <a:pPr eaLnBrk="1" hangingPunct="1">
              <a:spcBef>
                <a:spcPct val="20000"/>
              </a:spcBef>
            </a:pPr>
            <a:endParaRPr lang="zh-TW" altLang="en-US" sz="2400" b="1"/>
          </a:p>
        </p:txBody>
      </p:sp>
      <p:sp>
        <p:nvSpPr>
          <p:cNvPr id="9" name="文字版面配置區 3"/>
          <p:cNvSpPr txBox="1">
            <a:spLocks/>
          </p:cNvSpPr>
          <p:nvPr/>
        </p:nvSpPr>
        <p:spPr bwMode="auto">
          <a:xfrm>
            <a:off x="4797425" y="1687513"/>
            <a:ext cx="40417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ea typeface="標楷體" panose="03000509000000000000" pitchFamily="65" charset="-120"/>
              </a:rPr>
              <a:t>塞孟多</a:t>
            </a:r>
            <a:r>
              <a:rPr lang="zh-TW" altLang="en-US" sz="2400" b="1">
                <a:latin typeface="新細明體" panose="02020500000000000000" pitchFamily="18" charset="-120"/>
                <a:ea typeface="標楷體" panose="03000509000000000000" pitchFamily="65" charset="-120"/>
              </a:rPr>
              <a:t>：</a:t>
            </a:r>
            <a:endParaRPr lang="zh-TW" altLang="en-US" sz="2400" b="1">
              <a:ea typeface="標楷體" panose="03000509000000000000" pitchFamily="65" charset="-120"/>
            </a:endParaRPr>
          </a:p>
          <a:p>
            <a:pPr eaLnBrk="1" hangingPunct="1">
              <a:spcBef>
                <a:spcPct val="20000"/>
              </a:spcBef>
            </a:pPr>
            <a:endParaRPr lang="zh-TW" altLang="en-US" sz="2400" b="1">
              <a:ea typeface="標楷體" panose="03000509000000000000" pitchFamily="65" charset="-120"/>
            </a:endParaRPr>
          </a:p>
        </p:txBody>
      </p:sp>
    </p:spTree>
    <p:extLst>
      <p:ext uri="{BB962C8B-B14F-4D97-AF65-F5344CB8AC3E}">
        <p14:creationId xmlns:p14="http://schemas.microsoft.com/office/powerpoint/2010/main" val="3669204932"/>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39" name="Rectangle 2"/>
          <p:cNvSpPr>
            <a:spLocks noGrp="1" noChangeArrowheads="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III , Escena XIV</a:t>
            </a:r>
            <a:br>
              <a:rPr lang="en-US" altLang="zh-TW" sz="2900" smtClean="0">
                <a:solidFill>
                  <a:srgbClr val="000000"/>
                </a:solidFill>
                <a:ea typeface="標楷體" panose="03000509000000000000" pitchFamily="65" charset="-120"/>
              </a:rPr>
            </a:b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pp.206-210)</a:t>
            </a:r>
            <a:endParaRPr lang="zh-TW" altLang="en-US" smtClean="0">
              <a:ea typeface="標楷體" panose="03000509000000000000" pitchFamily="65" charset="-120"/>
            </a:endParaRPr>
          </a:p>
        </p:txBody>
      </p:sp>
      <p:sp>
        <p:nvSpPr>
          <p:cNvPr id="39940" name="文字版面配置區 1"/>
          <p:cNvSpPr>
            <a:spLocks noGrp="1"/>
          </p:cNvSpPr>
          <p:nvPr>
            <p:ph type="body" idx="1"/>
          </p:nvPr>
        </p:nvSpPr>
        <p:spPr/>
        <p:txBody>
          <a:bodyPr/>
          <a:lstStyle/>
          <a:p>
            <a:pPr eaLnBrk="1" hangingPunct="1"/>
            <a:endParaRPr lang="zh-TW" altLang="en-US" smtClean="0"/>
          </a:p>
        </p:txBody>
      </p:sp>
      <p:sp>
        <p:nvSpPr>
          <p:cNvPr id="39941" name="內容版面配置區 2"/>
          <p:cNvSpPr>
            <a:spLocks noGrp="1"/>
          </p:cNvSpPr>
          <p:nvPr>
            <p:ph sz="half" idx="2"/>
          </p:nvPr>
        </p:nvSpPr>
        <p:spPr>
          <a:xfrm>
            <a:off x="457200" y="1916113"/>
            <a:ext cx="4040188" cy="4681537"/>
          </a:xfrm>
        </p:spPr>
        <p:txBody>
          <a:bodyPr/>
          <a:lstStyle/>
          <a:p>
            <a:pPr marL="0" indent="0">
              <a:buFontTx/>
              <a:buNone/>
            </a:pPr>
            <a:r>
              <a:rPr lang="es-ES" altLang="zh-TW" sz="2300" smtClean="0">
                <a:latin typeface="Times New Roman" panose="02020603050405020304" pitchFamily="18" charset="0"/>
              </a:rPr>
              <a:t>por más que quiso estorbarla</a:t>
            </a:r>
            <a:r>
              <a:rPr lang="en-US" altLang="zh-TW" sz="2300" smtClean="0">
                <a:latin typeface="Times New Roman" panose="02020603050405020304" pitchFamily="18" charset="0"/>
              </a:rPr>
              <a:t> </a:t>
            </a:r>
            <a:r>
              <a:rPr lang="es-ES" altLang="zh-TW" sz="2300" smtClean="0">
                <a:latin typeface="Times New Roman" panose="02020603050405020304" pitchFamily="18" charset="0"/>
              </a:rPr>
              <a:t>él, no pudo; ¿y podré yo</a:t>
            </a:r>
            <a:r>
              <a:rPr lang="en-US" altLang="zh-TW" sz="2300" smtClean="0">
                <a:latin typeface="Times New Roman" panose="02020603050405020304" pitchFamily="18" charset="0"/>
              </a:rPr>
              <a:t> </a:t>
            </a:r>
            <a:r>
              <a:rPr lang="es-ES" altLang="zh-TW" sz="2300" smtClean="0">
                <a:latin typeface="Times New Roman" panose="02020603050405020304" pitchFamily="18" charset="0"/>
              </a:rPr>
              <a:t>que soy menor en las canas,</a:t>
            </a:r>
            <a:r>
              <a:rPr lang="en-US" altLang="zh-TW" sz="2300" smtClean="0">
                <a:latin typeface="Times New Roman" panose="02020603050405020304" pitchFamily="18" charset="0"/>
              </a:rPr>
              <a:t> </a:t>
            </a:r>
          </a:p>
          <a:p>
            <a:pPr marL="0" indent="0">
              <a:buFontTx/>
              <a:buNone/>
            </a:pPr>
            <a:r>
              <a:rPr lang="es-ES" altLang="zh-TW" sz="2300" smtClean="0">
                <a:latin typeface="Times New Roman" panose="02020603050405020304" pitchFamily="18" charset="0"/>
              </a:rPr>
              <a:t>en el valor y en la ciencia,</a:t>
            </a:r>
            <a:r>
              <a:rPr lang="en-US" altLang="zh-TW" sz="2300" smtClean="0">
                <a:latin typeface="Times New Roman" panose="02020603050405020304" pitchFamily="18" charset="0"/>
              </a:rPr>
              <a:t> </a:t>
            </a:r>
            <a:r>
              <a:rPr lang="es-ES" altLang="zh-TW" sz="2300" smtClean="0">
                <a:latin typeface="Times New Roman" panose="02020603050405020304" pitchFamily="18" charset="0"/>
              </a:rPr>
              <a:t>vencerla?  --Señor, levanta.</a:t>
            </a:r>
            <a:r>
              <a:rPr lang="en-US" altLang="zh-TW" sz="2300" smtClean="0">
                <a:latin typeface="Times New Roman" panose="02020603050405020304" pitchFamily="18" charset="0"/>
              </a:rPr>
              <a:t> </a:t>
            </a:r>
          </a:p>
          <a:p>
            <a:pPr marL="0" indent="0">
              <a:buFontTx/>
              <a:buNone/>
            </a:pPr>
            <a:r>
              <a:rPr lang="es-ES" altLang="zh-TW" sz="2300" smtClean="0">
                <a:latin typeface="Times New Roman" panose="02020603050405020304" pitchFamily="18" charset="0"/>
              </a:rPr>
              <a:t>dame tu mano; que ya</a:t>
            </a:r>
            <a:r>
              <a:rPr lang="en-US" altLang="zh-TW" sz="2300" smtClean="0">
                <a:latin typeface="Times New Roman" panose="02020603050405020304" pitchFamily="18" charset="0"/>
              </a:rPr>
              <a:t> </a:t>
            </a:r>
            <a:r>
              <a:rPr lang="es-ES" altLang="zh-TW" sz="2300" smtClean="0">
                <a:latin typeface="Times New Roman" panose="02020603050405020304" pitchFamily="18" charset="0"/>
              </a:rPr>
              <a:t>que el cielo te desengaña</a:t>
            </a:r>
            <a:r>
              <a:rPr lang="en-US" altLang="zh-TW" sz="2300" smtClean="0">
                <a:latin typeface="Times New Roman" panose="02020603050405020304" pitchFamily="18" charset="0"/>
              </a:rPr>
              <a:t> </a:t>
            </a:r>
            <a:r>
              <a:rPr lang="es-ES" altLang="zh-TW" sz="2300" smtClean="0">
                <a:latin typeface="Times New Roman" panose="02020603050405020304" pitchFamily="18" charset="0"/>
              </a:rPr>
              <a:t>de que has errado en el modo</a:t>
            </a:r>
            <a:r>
              <a:rPr lang="en-US" altLang="zh-TW" sz="2300" smtClean="0">
                <a:latin typeface="Times New Roman" panose="02020603050405020304" pitchFamily="18" charset="0"/>
              </a:rPr>
              <a:t> </a:t>
            </a:r>
            <a:r>
              <a:rPr lang="es-ES" altLang="zh-TW" sz="2300" smtClean="0">
                <a:latin typeface="Times New Roman" panose="02020603050405020304" pitchFamily="18" charset="0"/>
              </a:rPr>
              <a:t>de vencerle, humilde aguarda</a:t>
            </a:r>
            <a:r>
              <a:rPr lang="en-US" altLang="zh-TW" sz="2300" smtClean="0">
                <a:latin typeface="Times New Roman" panose="02020603050405020304" pitchFamily="18" charset="0"/>
              </a:rPr>
              <a:t> </a:t>
            </a:r>
          </a:p>
          <a:p>
            <a:pPr marL="0" indent="0">
              <a:buFontTx/>
              <a:buNone/>
            </a:pPr>
            <a:r>
              <a:rPr lang="es-ES" altLang="zh-TW" sz="2300" smtClean="0">
                <a:latin typeface="Times New Roman" panose="02020603050405020304" pitchFamily="18" charset="0"/>
              </a:rPr>
              <a:t>mi cuello a que tú te vengues;</a:t>
            </a:r>
            <a:r>
              <a:rPr lang="en-US" altLang="zh-TW" sz="2300" smtClean="0">
                <a:latin typeface="Times New Roman" panose="02020603050405020304" pitchFamily="18" charset="0"/>
              </a:rPr>
              <a:t> </a:t>
            </a:r>
            <a:r>
              <a:rPr lang="es-ES" altLang="zh-TW" sz="2300" smtClean="0">
                <a:latin typeface="Times New Roman" panose="02020603050405020304" pitchFamily="18" charset="0"/>
              </a:rPr>
              <a:t>rendido estoy a tus plantas.</a:t>
            </a:r>
            <a:endParaRPr lang="zh-TW" altLang="zh-TW" sz="2300" smtClean="0">
              <a:latin typeface="Times New Roman" panose="02020603050405020304" pitchFamily="18" charset="0"/>
            </a:endParaRPr>
          </a:p>
          <a:p>
            <a:pPr marL="0" indent="0" eaLnBrk="1" hangingPunct="1"/>
            <a:endParaRPr lang="zh-TW" altLang="en-US" smtClean="0">
              <a:latin typeface="Times New Roman" panose="02020603050405020304" pitchFamily="18" charset="0"/>
            </a:endParaRPr>
          </a:p>
        </p:txBody>
      </p:sp>
      <p:sp>
        <p:nvSpPr>
          <p:cNvPr id="39942" name="文字版面配置區 3"/>
          <p:cNvSpPr>
            <a:spLocks noGrp="1"/>
          </p:cNvSpPr>
          <p:nvPr>
            <p:ph type="body" sz="quarter" idx="3"/>
          </p:nvPr>
        </p:nvSpPr>
        <p:spPr/>
        <p:txBody>
          <a:bodyPr/>
          <a:lstStyle/>
          <a:p>
            <a:pPr eaLnBrk="1" hangingPunct="1"/>
            <a:endParaRPr lang="zh-TW" altLang="en-US" smtClean="0"/>
          </a:p>
        </p:txBody>
      </p:sp>
      <p:sp>
        <p:nvSpPr>
          <p:cNvPr id="39943" name="內容版面配置區 6"/>
          <p:cNvSpPr>
            <a:spLocks noGrp="1"/>
          </p:cNvSpPr>
          <p:nvPr>
            <p:ph sz="quarter" idx="4"/>
          </p:nvPr>
        </p:nvSpPr>
        <p:spPr>
          <a:xfrm>
            <a:off x="4645025" y="1844675"/>
            <a:ext cx="4041775" cy="4752975"/>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儘管父王千方百計阻擋，</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他還是擋不了；而 </a:t>
            </a:r>
            <a:endParaRPr lang="zh-TW" altLang="en-US"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我頭髮沒他白，膽識學問沒他高，我就能戰勝天意？</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（向國王）陛下，請起來吧！請把手給我，既然上天已經讓您看清 </a:t>
            </a:r>
            <a:endParaRPr lang="zh-TW" altLang="en-US"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要戰勝天意的錯誤，</a:t>
            </a:r>
            <a:endParaRPr lang="zh-TW" altLang="en-US"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我的脖子恭候您來報復，</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我伏在您腳下。</a:t>
            </a:r>
          </a:p>
          <a:p>
            <a:pPr marL="0" indent="0" eaLnBrk="1" hangingPunct="1"/>
            <a:endParaRPr kumimoji="0" lang="zh-TW" altLang="en-US" smtClean="0">
              <a:latin typeface="標楷體" panose="03000509000000000000" pitchFamily="65" charset="-120"/>
              <a:ea typeface="標楷體" panose="03000509000000000000" pitchFamily="65" charset="-120"/>
            </a:endParaRPr>
          </a:p>
        </p:txBody>
      </p:sp>
      <p:sp>
        <p:nvSpPr>
          <p:cNvPr id="8" name="文字版面配置區 1"/>
          <p:cNvSpPr txBox="1">
            <a:spLocks/>
          </p:cNvSpPr>
          <p:nvPr/>
        </p:nvSpPr>
        <p:spPr bwMode="auto">
          <a:xfrm>
            <a:off x="609600" y="1687513"/>
            <a:ext cx="40401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Segismundo:</a:t>
            </a:r>
          </a:p>
          <a:p>
            <a:pPr eaLnBrk="1" hangingPunct="1">
              <a:spcBef>
                <a:spcPct val="20000"/>
              </a:spcBef>
            </a:pPr>
            <a:endParaRPr lang="zh-TW" altLang="en-US" sz="2400" b="1"/>
          </a:p>
        </p:txBody>
      </p:sp>
      <p:sp>
        <p:nvSpPr>
          <p:cNvPr id="9" name="文字版面配置區 3"/>
          <p:cNvSpPr txBox="1">
            <a:spLocks/>
          </p:cNvSpPr>
          <p:nvPr/>
        </p:nvSpPr>
        <p:spPr bwMode="auto">
          <a:xfrm>
            <a:off x="4797425" y="1687513"/>
            <a:ext cx="40417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ea typeface="標楷體" panose="03000509000000000000" pitchFamily="65" charset="-120"/>
              </a:rPr>
              <a:t>塞孟多</a:t>
            </a:r>
            <a:r>
              <a:rPr lang="zh-TW" altLang="en-US" sz="2400" b="1">
                <a:latin typeface="新細明體" panose="02020500000000000000" pitchFamily="18" charset="-120"/>
                <a:ea typeface="標楷體" panose="03000509000000000000" pitchFamily="65" charset="-120"/>
              </a:rPr>
              <a:t>：</a:t>
            </a:r>
            <a:endParaRPr lang="zh-TW" altLang="en-US" sz="2400" b="1">
              <a:ea typeface="標楷體" panose="03000509000000000000" pitchFamily="65" charset="-120"/>
            </a:endParaRPr>
          </a:p>
          <a:p>
            <a:pPr eaLnBrk="1" hangingPunct="1">
              <a:spcBef>
                <a:spcPct val="20000"/>
              </a:spcBef>
            </a:pPr>
            <a:endParaRPr lang="zh-TW" altLang="en-US" sz="2400" b="1">
              <a:ea typeface="標楷體" panose="03000509000000000000" pitchFamily="65" charset="-120"/>
            </a:endParaRPr>
          </a:p>
        </p:txBody>
      </p:sp>
    </p:spTree>
    <p:extLst>
      <p:ext uri="{BB962C8B-B14F-4D97-AF65-F5344CB8AC3E}">
        <p14:creationId xmlns:p14="http://schemas.microsoft.com/office/powerpoint/2010/main" val="167540032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3" name="Rectangle 2"/>
          <p:cNvSpPr>
            <a:spLocks noGrp="1" noChangeArrowheads="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III , Escena XIV</a:t>
            </a:r>
            <a:br>
              <a:rPr lang="en-US" altLang="zh-TW" sz="2900" smtClean="0">
                <a:solidFill>
                  <a:srgbClr val="000000"/>
                </a:solidFill>
                <a:ea typeface="標楷體" panose="03000509000000000000" pitchFamily="65" charset="-120"/>
              </a:rPr>
            </a:b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pp.213-214)</a:t>
            </a:r>
            <a:endParaRPr lang="zh-TW" altLang="en-US" smtClean="0">
              <a:ea typeface="標楷體" panose="03000509000000000000" pitchFamily="65" charset="-120"/>
            </a:endParaRPr>
          </a:p>
        </p:txBody>
      </p:sp>
      <p:sp>
        <p:nvSpPr>
          <p:cNvPr id="40964" name="文字版面配置區 1"/>
          <p:cNvSpPr>
            <a:spLocks noGrp="1"/>
          </p:cNvSpPr>
          <p:nvPr>
            <p:ph type="body" idx="1"/>
          </p:nvPr>
        </p:nvSpPr>
        <p:spPr/>
        <p:txBody>
          <a:bodyPr/>
          <a:lstStyle/>
          <a:p>
            <a:pPr eaLnBrk="1" hangingPunct="1"/>
            <a:endParaRPr lang="zh-TW" altLang="en-US" smtClean="0"/>
          </a:p>
        </p:txBody>
      </p:sp>
      <p:sp>
        <p:nvSpPr>
          <p:cNvPr id="40965" name="內容版面配置區 2"/>
          <p:cNvSpPr>
            <a:spLocks noGrp="1"/>
          </p:cNvSpPr>
          <p:nvPr>
            <p:ph sz="half" idx="2"/>
          </p:nvPr>
        </p:nvSpPr>
        <p:spPr>
          <a:xfrm>
            <a:off x="457200" y="1916113"/>
            <a:ext cx="4040188" cy="4681537"/>
          </a:xfrm>
        </p:spPr>
        <p:txBody>
          <a:bodyPr/>
          <a:lstStyle/>
          <a:p>
            <a:pPr marL="0" indent="0">
              <a:buFontTx/>
              <a:buNone/>
            </a:pPr>
            <a:r>
              <a:rPr lang="es-ES" altLang="zh-TW" smtClean="0">
                <a:latin typeface="Times New Roman" panose="02020603050405020304" pitchFamily="18" charset="0"/>
              </a:rPr>
              <a:t>¿Qué os admira?  </a:t>
            </a:r>
          </a:p>
          <a:p>
            <a:pPr marL="0" indent="0">
              <a:buFontTx/>
              <a:buNone/>
            </a:pPr>
            <a:r>
              <a:rPr lang="es-ES" altLang="zh-TW" smtClean="0">
                <a:latin typeface="Times New Roman" panose="02020603050405020304" pitchFamily="18" charset="0"/>
              </a:rPr>
              <a:t>¿Qué os espanta,</a:t>
            </a:r>
            <a:endParaRPr lang="zh-TW" altLang="zh-TW" smtClean="0">
              <a:latin typeface="Times New Roman" panose="02020603050405020304" pitchFamily="18" charset="0"/>
            </a:endParaRPr>
          </a:p>
          <a:p>
            <a:pPr marL="0" indent="0">
              <a:buFontTx/>
              <a:buNone/>
            </a:pPr>
            <a:r>
              <a:rPr lang="es-ES" altLang="zh-TW" smtClean="0">
                <a:latin typeface="Times New Roman" panose="02020603050405020304" pitchFamily="18" charset="0"/>
              </a:rPr>
              <a:t> si fue mi maestro un sueño,</a:t>
            </a:r>
            <a:endParaRPr lang="zh-TW" altLang="zh-TW" smtClean="0">
              <a:latin typeface="Times New Roman" panose="02020603050405020304" pitchFamily="18" charset="0"/>
            </a:endParaRPr>
          </a:p>
          <a:p>
            <a:pPr marL="0" indent="0">
              <a:buFontTx/>
              <a:buNone/>
            </a:pPr>
            <a:r>
              <a:rPr lang="es-ES" altLang="zh-TW" smtClean="0">
                <a:latin typeface="Times New Roman" panose="02020603050405020304" pitchFamily="18" charset="0"/>
              </a:rPr>
              <a:t> y estoy temiendo en mis ansias que he de despertar y hallarme</a:t>
            </a:r>
            <a:r>
              <a:rPr lang="en-US" altLang="zh-TW" smtClean="0">
                <a:latin typeface="Times New Roman" panose="02020603050405020304" pitchFamily="18" charset="0"/>
              </a:rPr>
              <a:t> </a:t>
            </a:r>
            <a:r>
              <a:rPr lang="es-ES" altLang="zh-TW" smtClean="0">
                <a:latin typeface="Times New Roman" panose="02020603050405020304" pitchFamily="18" charset="0"/>
              </a:rPr>
              <a:t>otra vez en mi cerrada prisión?  </a:t>
            </a:r>
          </a:p>
          <a:p>
            <a:pPr marL="0" indent="0">
              <a:buFontTx/>
              <a:buNone/>
            </a:pPr>
            <a:r>
              <a:rPr lang="es-ES" altLang="zh-TW" smtClean="0">
                <a:latin typeface="Times New Roman" panose="02020603050405020304" pitchFamily="18" charset="0"/>
              </a:rPr>
              <a:t>Y cuando no sea,</a:t>
            </a:r>
            <a:endParaRPr lang="zh-TW" altLang="zh-TW" smtClean="0">
              <a:latin typeface="Times New Roman" panose="02020603050405020304" pitchFamily="18" charset="0"/>
            </a:endParaRPr>
          </a:p>
          <a:p>
            <a:pPr marL="0" indent="0">
              <a:buFontTx/>
              <a:buNone/>
            </a:pPr>
            <a:r>
              <a:rPr lang="es-ES" altLang="zh-TW" smtClean="0">
                <a:latin typeface="Times New Roman" panose="02020603050405020304" pitchFamily="18" charset="0"/>
              </a:rPr>
              <a:t>el soñarlo sólo basta;</a:t>
            </a:r>
            <a:endParaRPr lang="zh-TW" altLang="zh-TW" smtClean="0">
              <a:latin typeface="Times New Roman" panose="02020603050405020304" pitchFamily="18" charset="0"/>
            </a:endParaRPr>
          </a:p>
          <a:p>
            <a:pPr marL="0" indent="0" eaLnBrk="1" hangingPunct="1"/>
            <a:endParaRPr lang="zh-TW" altLang="en-US" smtClean="0">
              <a:latin typeface="Times New Roman" panose="02020603050405020304" pitchFamily="18" charset="0"/>
            </a:endParaRPr>
          </a:p>
        </p:txBody>
      </p:sp>
      <p:sp>
        <p:nvSpPr>
          <p:cNvPr id="40966" name="文字版面配置區 3"/>
          <p:cNvSpPr>
            <a:spLocks noGrp="1"/>
          </p:cNvSpPr>
          <p:nvPr>
            <p:ph type="body" sz="quarter" idx="3"/>
          </p:nvPr>
        </p:nvSpPr>
        <p:spPr/>
        <p:txBody>
          <a:bodyPr/>
          <a:lstStyle/>
          <a:p>
            <a:pPr eaLnBrk="1" hangingPunct="1"/>
            <a:endParaRPr lang="zh-TW" altLang="en-US" smtClean="0"/>
          </a:p>
        </p:txBody>
      </p:sp>
      <p:sp>
        <p:nvSpPr>
          <p:cNvPr id="40967" name="內容版面配置區 6"/>
          <p:cNvSpPr>
            <a:spLocks noGrp="1"/>
          </p:cNvSpPr>
          <p:nvPr>
            <p:ph sz="quarter" idx="4"/>
          </p:nvPr>
        </p:nvSpPr>
        <p:spPr>
          <a:xfrm>
            <a:off x="4645025" y="1844675"/>
            <a:ext cx="4041775" cy="4752975"/>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什麼讓諸位讚嘆？驚駭？</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如果我的良師是夢一場，</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我怕在殷切渴望時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必須醒來，發現自己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又被關進密閉牢房？</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要不是這樣，</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一切光夢夢也夠；</a:t>
            </a:r>
          </a:p>
          <a:p>
            <a:pPr marL="0" indent="0" eaLnBrk="1" hangingPunct="1"/>
            <a:endParaRPr lang="zh-TW" altLang="en-US" smtClean="0">
              <a:latin typeface="標楷體" panose="03000509000000000000" pitchFamily="65" charset="-120"/>
              <a:ea typeface="標楷體" panose="03000509000000000000" pitchFamily="65" charset="-120"/>
            </a:endParaRPr>
          </a:p>
        </p:txBody>
      </p:sp>
      <p:sp>
        <p:nvSpPr>
          <p:cNvPr id="8" name="文字版面配置區 1"/>
          <p:cNvSpPr txBox="1">
            <a:spLocks/>
          </p:cNvSpPr>
          <p:nvPr/>
        </p:nvSpPr>
        <p:spPr bwMode="auto">
          <a:xfrm>
            <a:off x="609600" y="1687513"/>
            <a:ext cx="40401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Segismundo:</a:t>
            </a:r>
          </a:p>
          <a:p>
            <a:pPr eaLnBrk="1" hangingPunct="1">
              <a:spcBef>
                <a:spcPct val="20000"/>
              </a:spcBef>
            </a:pPr>
            <a:endParaRPr lang="zh-TW" altLang="en-US" sz="2400" b="1"/>
          </a:p>
        </p:txBody>
      </p:sp>
      <p:sp>
        <p:nvSpPr>
          <p:cNvPr id="9" name="文字版面配置區 3"/>
          <p:cNvSpPr txBox="1">
            <a:spLocks/>
          </p:cNvSpPr>
          <p:nvPr/>
        </p:nvSpPr>
        <p:spPr bwMode="auto">
          <a:xfrm>
            <a:off x="4797425" y="1687513"/>
            <a:ext cx="40417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ea typeface="標楷體" panose="03000509000000000000" pitchFamily="65" charset="-120"/>
              </a:rPr>
              <a:t>塞孟多</a:t>
            </a:r>
            <a:r>
              <a:rPr lang="zh-TW" altLang="en-US" sz="2400" b="1">
                <a:latin typeface="新細明體" panose="02020500000000000000" pitchFamily="18" charset="-120"/>
                <a:ea typeface="標楷體" panose="03000509000000000000" pitchFamily="65" charset="-120"/>
              </a:rPr>
              <a:t>：</a:t>
            </a:r>
            <a:endParaRPr lang="zh-TW" altLang="en-US" sz="2400" b="1">
              <a:ea typeface="標楷體" panose="03000509000000000000" pitchFamily="65" charset="-120"/>
            </a:endParaRPr>
          </a:p>
          <a:p>
            <a:pPr eaLnBrk="1" hangingPunct="1">
              <a:spcBef>
                <a:spcPct val="20000"/>
              </a:spcBef>
            </a:pPr>
            <a:endParaRPr lang="zh-TW" altLang="en-US" sz="2400" b="1">
              <a:ea typeface="標楷體" panose="03000509000000000000" pitchFamily="65" charset="-120"/>
            </a:endParaRPr>
          </a:p>
        </p:txBody>
      </p:sp>
    </p:spTree>
    <p:extLst>
      <p:ext uri="{BB962C8B-B14F-4D97-AF65-F5344CB8AC3E}">
        <p14:creationId xmlns:p14="http://schemas.microsoft.com/office/powerpoint/2010/main" val="2430612747"/>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7" descr="2012082620453499"/>
          <p:cNvPicPr>
            <a:picLocks noChangeAspect="1" noChangeArrowheads="1"/>
          </p:cNvPicPr>
          <p:nvPr/>
        </p:nvPicPr>
        <p:blipFill>
          <a:blip r:embed="rId2">
            <a:extLst>
              <a:ext uri="{28A0092B-C50C-407E-A947-70E740481C1C}">
                <a14:useLocalDpi xmlns:a14="http://schemas.microsoft.com/office/drawing/2010/main" val="0"/>
              </a:ext>
            </a:extLst>
          </a:blip>
          <a:srcRect b="2500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7" name="Rectangle 2"/>
          <p:cNvSpPr>
            <a:spLocks noGrp="1" noChangeArrowheads="1"/>
          </p:cNvSpPr>
          <p:nvPr>
            <p:ph type="title"/>
          </p:nvPr>
        </p:nvSpPr>
        <p:spPr/>
        <p:txBody>
          <a:bodyPr/>
          <a:lstStyle/>
          <a:p>
            <a:pPr algn="r" eaLnBrk="1" hangingPunct="1"/>
            <a:r>
              <a:rPr lang="zh-TW" altLang="en-US" sz="2900" smtClean="0">
                <a:solidFill>
                  <a:srgbClr val="000000"/>
                </a:solidFill>
                <a:ea typeface="標楷體" panose="03000509000000000000" pitchFamily="65" charset="-120"/>
              </a:rPr>
              <a:t>譯文選取</a:t>
            </a: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中西文對照）−</a:t>
            </a:r>
            <a:r>
              <a:rPr lang="en-US" altLang="zh-TW" sz="2900" smtClean="0">
                <a:solidFill>
                  <a:srgbClr val="000000"/>
                </a:solidFill>
                <a:ea typeface="標楷體" panose="03000509000000000000" pitchFamily="65" charset="-120"/>
              </a:rPr>
              <a:t>Jornada III , Escena XIV</a:t>
            </a:r>
            <a:br>
              <a:rPr lang="en-US" altLang="zh-TW" sz="2900" smtClean="0">
                <a:solidFill>
                  <a:srgbClr val="000000"/>
                </a:solidFill>
                <a:ea typeface="標楷體" panose="03000509000000000000" pitchFamily="65" charset="-120"/>
              </a:rPr>
            </a:br>
            <a:r>
              <a:rPr lang="en-US" altLang="zh-TW" sz="2900" smtClean="0">
                <a:solidFill>
                  <a:srgbClr val="000000"/>
                </a:solidFill>
                <a:ea typeface="標楷體" panose="03000509000000000000" pitchFamily="65" charset="-120"/>
              </a:rPr>
              <a:t>(</a:t>
            </a:r>
            <a:r>
              <a:rPr lang="zh-TW" altLang="en-US" sz="2900" smtClean="0">
                <a:solidFill>
                  <a:srgbClr val="000000"/>
                </a:solidFill>
                <a:ea typeface="標楷體" panose="03000509000000000000" pitchFamily="65" charset="-120"/>
              </a:rPr>
              <a:t>中譯本</a:t>
            </a:r>
            <a:r>
              <a:rPr lang="en-US" altLang="zh-TW" sz="2900" smtClean="0">
                <a:solidFill>
                  <a:srgbClr val="000000"/>
                </a:solidFill>
                <a:ea typeface="標楷體" panose="03000509000000000000" pitchFamily="65" charset="-120"/>
              </a:rPr>
              <a:t>pp.213-214)</a:t>
            </a:r>
            <a:endParaRPr lang="zh-TW" altLang="en-US" smtClean="0">
              <a:ea typeface="標楷體" panose="03000509000000000000" pitchFamily="65" charset="-120"/>
            </a:endParaRPr>
          </a:p>
        </p:txBody>
      </p:sp>
      <p:sp>
        <p:nvSpPr>
          <p:cNvPr id="41988" name="文字版面配置區 1"/>
          <p:cNvSpPr>
            <a:spLocks noGrp="1"/>
          </p:cNvSpPr>
          <p:nvPr>
            <p:ph type="body" idx="1"/>
          </p:nvPr>
        </p:nvSpPr>
        <p:spPr/>
        <p:txBody>
          <a:bodyPr/>
          <a:lstStyle/>
          <a:p>
            <a:pPr eaLnBrk="1" hangingPunct="1"/>
            <a:endParaRPr lang="zh-TW" altLang="en-US" smtClean="0"/>
          </a:p>
        </p:txBody>
      </p:sp>
      <p:sp>
        <p:nvSpPr>
          <p:cNvPr id="41989" name="內容版面配置區 2"/>
          <p:cNvSpPr>
            <a:spLocks noGrp="1"/>
          </p:cNvSpPr>
          <p:nvPr>
            <p:ph sz="half" idx="2"/>
          </p:nvPr>
        </p:nvSpPr>
        <p:spPr>
          <a:xfrm>
            <a:off x="457200" y="1916113"/>
            <a:ext cx="4040188" cy="4681537"/>
          </a:xfrm>
        </p:spPr>
        <p:txBody>
          <a:bodyPr/>
          <a:lstStyle/>
          <a:p>
            <a:pPr marL="0" indent="0">
              <a:buFontTx/>
              <a:buNone/>
            </a:pPr>
            <a:r>
              <a:rPr lang="es-ES" altLang="zh-TW" smtClean="0">
                <a:latin typeface="Times New Roman" panose="02020603050405020304" pitchFamily="18" charset="0"/>
              </a:rPr>
              <a:t> pues así llegué a saber</a:t>
            </a:r>
            <a:endParaRPr lang="zh-TW" altLang="zh-TW" smtClean="0">
              <a:latin typeface="Times New Roman" panose="02020603050405020304" pitchFamily="18" charset="0"/>
            </a:endParaRPr>
          </a:p>
          <a:p>
            <a:pPr marL="0" indent="0">
              <a:buFontTx/>
              <a:buNone/>
            </a:pPr>
            <a:r>
              <a:rPr lang="es-ES" altLang="zh-TW" smtClean="0">
                <a:latin typeface="Times New Roman" panose="02020603050405020304" pitchFamily="18" charset="0"/>
              </a:rPr>
              <a:t> que toda la dicha humana,</a:t>
            </a:r>
            <a:endParaRPr lang="zh-TW" altLang="zh-TW" smtClean="0">
              <a:latin typeface="Times New Roman" panose="02020603050405020304" pitchFamily="18" charset="0"/>
            </a:endParaRPr>
          </a:p>
          <a:p>
            <a:pPr marL="0" indent="0">
              <a:buFontTx/>
              <a:buNone/>
            </a:pPr>
            <a:r>
              <a:rPr lang="es-ES" altLang="zh-TW" smtClean="0">
                <a:latin typeface="Times New Roman" panose="02020603050405020304" pitchFamily="18" charset="0"/>
              </a:rPr>
              <a:t> en fin, pasa como sueño,</a:t>
            </a:r>
            <a:endParaRPr lang="zh-TW" altLang="zh-TW" smtClean="0">
              <a:latin typeface="Times New Roman" panose="02020603050405020304" pitchFamily="18" charset="0"/>
            </a:endParaRPr>
          </a:p>
          <a:p>
            <a:pPr marL="0" indent="0">
              <a:buFontTx/>
              <a:buNone/>
            </a:pPr>
            <a:r>
              <a:rPr lang="es-ES" altLang="zh-TW" smtClean="0">
                <a:latin typeface="Times New Roman" panose="02020603050405020304" pitchFamily="18" charset="0"/>
              </a:rPr>
              <a:t> y quiero hoy aprovecharla</a:t>
            </a:r>
            <a:endParaRPr lang="zh-TW" altLang="zh-TW" smtClean="0">
              <a:latin typeface="Times New Roman" panose="02020603050405020304" pitchFamily="18" charset="0"/>
            </a:endParaRPr>
          </a:p>
          <a:p>
            <a:pPr marL="0" indent="0">
              <a:buFontTx/>
              <a:buNone/>
            </a:pPr>
            <a:r>
              <a:rPr lang="es-ES" altLang="zh-TW" smtClean="0">
                <a:latin typeface="Times New Roman" panose="02020603050405020304" pitchFamily="18" charset="0"/>
              </a:rPr>
              <a:t> el tiempo que me durare,</a:t>
            </a:r>
            <a:endParaRPr lang="zh-TW" altLang="zh-TW" smtClean="0">
              <a:latin typeface="Times New Roman" panose="02020603050405020304" pitchFamily="18" charset="0"/>
            </a:endParaRPr>
          </a:p>
          <a:p>
            <a:pPr marL="0" indent="0">
              <a:buFontTx/>
              <a:buNone/>
            </a:pPr>
            <a:r>
              <a:rPr lang="es-ES" altLang="zh-TW" smtClean="0">
                <a:latin typeface="Times New Roman" panose="02020603050405020304" pitchFamily="18" charset="0"/>
              </a:rPr>
              <a:t> pidiendo de nuestras faltas</a:t>
            </a:r>
            <a:endParaRPr lang="zh-TW" altLang="zh-TW" smtClean="0">
              <a:latin typeface="Times New Roman" panose="02020603050405020304" pitchFamily="18" charset="0"/>
            </a:endParaRPr>
          </a:p>
          <a:p>
            <a:pPr marL="0" indent="0">
              <a:buFontTx/>
              <a:buNone/>
            </a:pPr>
            <a:r>
              <a:rPr lang="es-ES" altLang="zh-TW" smtClean="0">
                <a:latin typeface="Times New Roman" panose="02020603050405020304" pitchFamily="18" charset="0"/>
              </a:rPr>
              <a:t>perdón, pues de pechos nobles</a:t>
            </a:r>
            <a:r>
              <a:rPr lang="en-US" altLang="zh-TW" smtClean="0">
                <a:latin typeface="Times New Roman" panose="02020603050405020304" pitchFamily="18" charset="0"/>
              </a:rPr>
              <a:t> </a:t>
            </a:r>
            <a:r>
              <a:rPr lang="es-ES" altLang="zh-TW" smtClean="0">
                <a:latin typeface="Times New Roman" panose="02020603050405020304" pitchFamily="18" charset="0"/>
              </a:rPr>
              <a:t>es tan propio el perdonarlas.</a:t>
            </a:r>
            <a:endParaRPr lang="zh-TW" altLang="en-US" smtClean="0">
              <a:latin typeface="Times New Roman" panose="02020603050405020304" pitchFamily="18" charset="0"/>
            </a:endParaRPr>
          </a:p>
        </p:txBody>
      </p:sp>
      <p:sp>
        <p:nvSpPr>
          <p:cNvPr id="41990" name="文字版面配置區 3"/>
          <p:cNvSpPr>
            <a:spLocks noGrp="1"/>
          </p:cNvSpPr>
          <p:nvPr>
            <p:ph type="body" sz="quarter" idx="3"/>
          </p:nvPr>
        </p:nvSpPr>
        <p:spPr/>
        <p:txBody>
          <a:bodyPr/>
          <a:lstStyle/>
          <a:p>
            <a:pPr eaLnBrk="1" hangingPunct="1"/>
            <a:endParaRPr lang="zh-TW" altLang="en-US" smtClean="0"/>
          </a:p>
        </p:txBody>
      </p:sp>
      <p:sp>
        <p:nvSpPr>
          <p:cNvPr id="40967" name="內容版面配置區 6"/>
          <p:cNvSpPr>
            <a:spLocks noGrp="1"/>
          </p:cNvSpPr>
          <p:nvPr>
            <p:ph sz="quarter" idx="4"/>
          </p:nvPr>
        </p:nvSpPr>
        <p:spPr>
          <a:xfrm>
            <a:off x="4645025" y="1844675"/>
            <a:ext cx="4041775" cy="4752975"/>
          </a:xfrm>
        </p:spPr>
        <p:txBody>
          <a:bodyPr/>
          <a:lstStyle/>
          <a:p>
            <a:pPr marL="0" indent="0" eaLnBrk="1" hangingPunct="1">
              <a:buFontTx/>
              <a:buNone/>
            </a:pPr>
            <a:r>
              <a:rPr lang="zh-TW" altLang="zh-TW" smtClean="0">
                <a:latin typeface="標楷體" panose="03000509000000000000" pitchFamily="65" charset="-120"/>
                <a:ea typeface="標楷體" panose="03000509000000000000" pitchFamily="65" charset="-120"/>
              </a:rPr>
              <a:t>現在我終於明白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人類一切幸福，</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最終會像夢消逝。</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現在我要利用 </a:t>
            </a:r>
            <a:endParaRPr lang="zh-TW" altLang="en-US"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剩下的幾分鐘，</a:t>
            </a:r>
            <a:endParaRPr lang="zh-TW" altLang="en-US"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請諸位原諒我們的誤失！</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原諒過錯 </a:t>
            </a:r>
            <a:endParaRPr lang="en-US" altLang="zh-TW" smtClean="0">
              <a:latin typeface="標楷體" panose="03000509000000000000" pitchFamily="65" charset="-120"/>
              <a:ea typeface="標楷體" panose="03000509000000000000" pitchFamily="65" charset="-120"/>
            </a:endParaRPr>
          </a:p>
          <a:p>
            <a:pPr marL="0" indent="0" eaLnBrk="1" hangingPunct="1">
              <a:buFontTx/>
              <a:buNone/>
            </a:pPr>
            <a:r>
              <a:rPr lang="zh-TW" altLang="zh-TW" smtClean="0">
                <a:latin typeface="標楷體" panose="03000509000000000000" pitchFamily="65" charset="-120"/>
                <a:ea typeface="標楷體" panose="03000509000000000000" pitchFamily="65" charset="-120"/>
              </a:rPr>
              <a:t>是高貴胸懷的本質。</a:t>
            </a:r>
          </a:p>
          <a:p>
            <a:pPr marL="0" indent="0" eaLnBrk="1" hangingPunct="1"/>
            <a:endParaRPr lang="zh-TW" altLang="en-US" smtClean="0">
              <a:latin typeface="標楷體" panose="03000509000000000000" pitchFamily="65" charset="-120"/>
              <a:ea typeface="標楷體" panose="03000509000000000000" pitchFamily="65" charset="-120"/>
            </a:endParaRPr>
          </a:p>
        </p:txBody>
      </p:sp>
      <p:sp>
        <p:nvSpPr>
          <p:cNvPr id="8" name="文字版面配置區 1"/>
          <p:cNvSpPr txBox="1">
            <a:spLocks/>
          </p:cNvSpPr>
          <p:nvPr/>
        </p:nvSpPr>
        <p:spPr bwMode="auto">
          <a:xfrm>
            <a:off x="609600" y="1687513"/>
            <a:ext cx="40401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es-ES" altLang="zh-TW" sz="2400" b="1"/>
              <a:t>Segismundo:</a:t>
            </a:r>
          </a:p>
          <a:p>
            <a:pPr eaLnBrk="1" hangingPunct="1">
              <a:spcBef>
                <a:spcPct val="20000"/>
              </a:spcBef>
            </a:pPr>
            <a:endParaRPr lang="zh-TW" altLang="en-US" sz="2400" b="1"/>
          </a:p>
        </p:txBody>
      </p:sp>
      <p:sp>
        <p:nvSpPr>
          <p:cNvPr id="9" name="文字版面配置區 3"/>
          <p:cNvSpPr txBox="1">
            <a:spLocks/>
          </p:cNvSpPr>
          <p:nvPr/>
        </p:nvSpPr>
        <p:spPr bwMode="auto">
          <a:xfrm>
            <a:off x="4797425" y="1687513"/>
            <a:ext cx="40417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20000"/>
              </a:spcBef>
            </a:pPr>
            <a:r>
              <a:rPr lang="zh-TW" altLang="en-US" sz="2400" b="1">
                <a:ea typeface="標楷體" panose="03000509000000000000" pitchFamily="65" charset="-120"/>
              </a:rPr>
              <a:t>塞孟多</a:t>
            </a:r>
            <a:r>
              <a:rPr lang="zh-TW" altLang="en-US" sz="2400" b="1">
                <a:latin typeface="新細明體" panose="02020500000000000000" pitchFamily="18" charset="-120"/>
                <a:ea typeface="標楷體" panose="03000509000000000000" pitchFamily="65" charset="-120"/>
              </a:rPr>
              <a:t>：</a:t>
            </a:r>
            <a:endParaRPr lang="zh-TW" altLang="en-US" sz="2400" b="1">
              <a:ea typeface="標楷體" panose="03000509000000000000" pitchFamily="65" charset="-120"/>
            </a:endParaRPr>
          </a:p>
          <a:p>
            <a:pPr eaLnBrk="1" hangingPunct="1">
              <a:spcBef>
                <a:spcPct val="20000"/>
              </a:spcBef>
            </a:pPr>
            <a:endParaRPr lang="zh-TW" altLang="en-US" sz="2400" b="1">
              <a:ea typeface="標楷體" panose="03000509000000000000" pitchFamily="65" charset="-120"/>
            </a:endParaRPr>
          </a:p>
        </p:txBody>
      </p:sp>
    </p:spTree>
    <p:extLst>
      <p:ext uri="{BB962C8B-B14F-4D97-AF65-F5344CB8AC3E}">
        <p14:creationId xmlns:p14="http://schemas.microsoft.com/office/powerpoint/2010/main" val="20664886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9988</TotalTime>
  <Words>8555</Words>
  <Application>Microsoft Office PowerPoint</Application>
  <PresentationFormat>如螢幕大小 (4:3)</PresentationFormat>
  <Paragraphs>1002</Paragraphs>
  <Slides>102</Slides>
  <Notes>7</Notes>
  <HiddenSlides>0</HiddenSlides>
  <MMClips>38</MMClips>
  <ScaleCrop>false</ScaleCrop>
  <HeadingPairs>
    <vt:vector size="6" baseType="variant">
      <vt:variant>
        <vt:lpstr>使用字型</vt:lpstr>
      </vt:variant>
      <vt:variant>
        <vt:i4>14</vt:i4>
      </vt:variant>
      <vt:variant>
        <vt:lpstr>佈景主題</vt:lpstr>
      </vt:variant>
      <vt:variant>
        <vt:i4>1</vt:i4>
      </vt:variant>
      <vt:variant>
        <vt:lpstr>投影片標題</vt:lpstr>
      </vt:variant>
      <vt:variant>
        <vt:i4>102</vt:i4>
      </vt:variant>
    </vt:vector>
  </HeadingPairs>
  <TitlesOfParts>
    <vt:vector size="117" baseType="lpstr">
      <vt:lpstr>Arial Unicode MS</vt:lpstr>
      <vt:lpstr>FangSong</vt:lpstr>
      <vt:lpstr>Gungsuh</vt:lpstr>
      <vt:lpstr>Meiryo UI</vt:lpstr>
      <vt:lpstr>ＭＳ Ｐゴシック</vt:lpstr>
      <vt:lpstr>MS UI Gothic</vt:lpstr>
      <vt:lpstr>新細明體</vt:lpstr>
      <vt:lpstr>標楷體</vt:lpstr>
      <vt:lpstr>Arial</vt:lpstr>
      <vt:lpstr>Calibri</vt:lpstr>
      <vt:lpstr>Calisto MT</vt:lpstr>
      <vt:lpstr>Microsoft Yi Baiti</vt:lpstr>
      <vt:lpstr>Times New Roman</vt:lpstr>
      <vt:lpstr>Wingdings</vt:lpstr>
      <vt:lpstr>Office 佈景主題</vt:lpstr>
      <vt:lpstr> 西班牙戲劇 《人生如夢》 ： 預言/夢境 幾分真？   </vt:lpstr>
      <vt:lpstr>《人生如夢》</vt:lpstr>
      <vt:lpstr>PowerPoint 簡報</vt:lpstr>
      <vt:lpstr>PowerPoint 簡報</vt:lpstr>
      <vt:lpstr> 卡爾德隆其人其事  </vt:lpstr>
      <vt:lpstr>PowerPoint 簡報</vt:lpstr>
      <vt:lpstr>PowerPoint 簡報</vt:lpstr>
      <vt:lpstr>身世可憐</vt:lpstr>
      <vt:lpstr>身份多重</vt:lpstr>
      <vt:lpstr>戲劇成就</vt:lpstr>
      <vt:lpstr> 個人成長的歷程 </vt:lpstr>
      <vt:lpstr> 當時政治社會環境 </vt:lpstr>
      <vt:lpstr>當時文學流派</vt:lpstr>
      <vt:lpstr>當時文學流派 2</vt:lpstr>
      <vt:lpstr>當時文學流派 3</vt:lpstr>
      <vt:lpstr>  《人生如夢》劇情  </vt:lpstr>
      <vt:lpstr> 《人生如夢》劇情 2</vt:lpstr>
      <vt:lpstr>  《人生如夢》人物 </vt:lpstr>
      <vt:lpstr>《人生如夢》人物 2</vt:lpstr>
      <vt:lpstr>《人生如夢》人物 3</vt:lpstr>
      <vt:lpstr>《人生如夢》人物 4</vt:lpstr>
      <vt:lpstr>《人生如夢》人物 5</vt:lpstr>
      <vt:lpstr>《人生如夢》人物 6</vt:lpstr>
      <vt:lpstr>第一幕：塞孟多獨白</vt:lpstr>
      <vt:lpstr> 預言/夢境的虛實 </vt:lpstr>
      <vt:lpstr>預言/夢境的虛實 2</vt:lpstr>
      <vt:lpstr>預言的虛實 3</vt:lpstr>
      <vt:lpstr>宿命論？</vt:lpstr>
      <vt:lpstr>夢境的虛實</vt:lpstr>
      <vt:lpstr>夢境的虛實 2</vt:lpstr>
      <vt:lpstr>夢境的虛實 3</vt:lpstr>
      <vt:lpstr>夢境的虛實 4</vt:lpstr>
      <vt:lpstr>夢境的虛實 5</vt:lpstr>
      <vt:lpstr>夢境的虛實 6</vt:lpstr>
      <vt:lpstr>夢境的虛實 7</vt:lpstr>
      <vt:lpstr>夢境的虛實 8</vt:lpstr>
      <vt:lpstr>夢境的虛實 9</vt:lpstr>
      <vt:lpstr>析夢</vt:lpstr>
      <vt:lpstr>析夢 2</vt:lpstr>
      <vt:lpstr>析夢 3</vt:lpstr>
      <vt:lpstr>析夢 4</vt:lpstr>
      <vt:lpstr>翻譯原則</vt:lpstr>
      <vt:lpstr>譯者的不足</vt:lpstr>
      <vt:lpstr>譯者的不足 2</vt:lpstr>
      <vt:lpstr>譯者的不足 3</vt:lpstr>
      <vt:lpstr>潤飾的重要：單詞</vt:lpstr>
      <vt:lpstr>潤飾的重要：單詞</vt:lpstr>
      <vt:lpstr>潤飾的重要：句序</vt:lpstr>
      <vt:lpstr>潤飾的重要：句序 2</vt:lpstr>
      <vt:lpstr>潤飾的重要：語氣</vt:lpstr>
      <vt:lpstr>潤飾的重要：前段原文</vt:lpstr>
      <vt:lpstr>潤飾的重要</vt:lpstr>
      <vt:lpstr>譯者的快樂</vt:lpstr>
      <vt:lpstr>《人生如夢》 (La vida es sueño)</vt:lpstr>
      <vt:lpstr>La vida es sueño原文</vt:lpstr>
      <vt:lpstr>La vida es sueño譯本</vt:lpstr>
      <vt:lpstr>《人生如夢》中譯導讀</vt:lpstr>
      <vt:lpstr>《人生如夢》中譯導讀</vt:lpstr>
      <vt:lpstr>《人生如夢》中譯導讀</vt:lpstr>
      <vt:lpstr>《人生如夢》中譯導讀</vt:lpstr>
      <vt:lpstr>《人生如夢》中譯導讀</vt:lpstr>
      <vt:lpstr>《人生如夢》中譯導讀</vt:lpstr>
      <vt:lpstr>《人生如夢》的時代意義</vt:lpstr>
      <vt:lpstr>《人生如夢》的譯文</vt:lpstr>
      <vt:lpstr>譯文選取(中西文對照）−Jornada I , Escena II (中譯本pp.14-18)</vt:lpstr>
      <vt:lpstr>譯文選取(中西文對照）−Jornada I , Escena II (中譯本pp.14-18)</vt:lpstr>
      <vt:lpstr>譯文選取(中西文對照）−Jornada I , Escena II (中譯本pp.14-18)</vt:lpstr>
      <vt:lpstr>譯文選取(中西文對照）−Jornada I , Escena II (中譯本pp.14-18)</vt:lpstr>
      <vt:lpstr>譯文選取(中西文對照）−Jornada I , Escena II (中譯本pp.14-18)</vt:lpstr>
      <vt:lpstr>譯文選取(中西文對照）−Jornada I , Escena II (中譯本pp.14-18)</vt:lpstr>
      <vt:lpstr>譯文選取(中西文對照）−Jornada I , Escena II (中譯本pp.14-18)</vt:lpstr>
      <vt:lpstr>譯文選取(中西文對照）−Jornada I , Escena II (中譯本pp.19-21)</vt:lpstr>
      <vt:lpstr>譯文選取(中西文對照）−Jornada I , Escena II (中譯本pp.19-21)</vt:lpstr>
      <vt:lpstr>譯文選取(中西文對照）−Jornada I , Escena II (中譯本pp.19-21)</vt:lpstr>
      <vt:lpstr>譯文選取(中西文對照）−Jornada I , Escena II (中譯本pp.19-21)</vt:lpstr>
      <vt:lpstr>譯文選取(中西文對照）−Jornada I , Escena II (中譯本pp.19-21)</vt:lpstr>
      <vt:lpstr>譯文選取(中西文對照）−Jornada II , Escena XIX                              (中譯本pp.142-144)</vt:lpstr>
      <vt:lpstr>譯文選取(中西文對照）−Jornada II , Escena XIX                     (中譯本pp.142-144)</vt:lpstr>
      <vt:lpstr>譯文選取(中西文對照）−Jornada II , Escena XIX (中譯本pp.142-144)</vt:lpstr>
      <vt:lpstr>譯文選取(中西文對照）−Jornada II , Escena XIX (中譯本pp.142-144)</vt:lpstr>
      <vt:lpstr>譯文選取(中西文對照）−Jornada III , Escena X (中譯本pp.191-195)</vt:lpstr>
      <vt:lpstr>譯文選取(中西文對照）−Jornada III , Escena X (中譯本pp.191-195)</vt:lpstr>
      <vt:lpstr>譯文選取(中西文對照）−Jornada III , Escena X (中譯本pp.191-195)</vt:lpstr>
      <vt:lpstr>譯文選取(中西文對照）−Jornada III , Escena X (中譯本pp.191-195)</vt:lpstr>
      <vt:lpstr>譯文選取(中西文對照）−Jornada III , Escena X (中譯本pp.191-195)</vt:lpstr>
      <vt:lpstr>譯文選取(中西文對照）−Jornada III , Escena X (中譯本pp.191-195)</vt:lpstr>
      <vt:lpstr>譯文選取(中西文對照）−Jornada III , Escena X (中譯本pp.191-195)</vt:lpstr>
      <vt:lpstr>譯文選取(中西文對照）−Jornada III , Escena X (中譯本pp.191-195)</vt:lpstr>
      <vt:lpstr>譯文選取(中西文對照）−Jornada III , Escena XIV (中譯本pp.206-210)</vt:lpstr>
      <vt:lpstr>譯文選取(中西文對照）−Jornada III , Escena XIV (中譯本pp.206-210)</vt:lpstr>
      <vt:lpstr>譯文選取(中西文對照）−Jornada III , Escena XIV (中譯本pp.206-210)</vt:lpstr>
      <vt:lpstr>譯文選取(中西文對照）−Jornada III , Escena XIV (中譯本pp.206-210)</vt:lpstr>
      <vt:lpstr>譯文選取(中西文對照）−Jornada III , Escena XIV (中譯本pp.206-210)</vt:lpstr>
      <vt:lpstr>譯文選取(中西文對照）−Jornada III , Escena XIV (中譯本pp.206-210)</vt:lpstr>
      <vt:lpstr>譯文選取(中西文對照）−Jornada III , Escena XIV (中譯本pp.206-210)</vt:lpstr>
      <vt:lpstr>譯文選取(中西文對照）−Jornada III , Escena XIV (中譯本pp.206-210)</vt:lpstr>
      <vt:lpstr>譯文選取(中西文對照）−Jornada III , Escena XIV (中譯本pp.206-210)</vt:lpstr>
      <vt:lpstr>譯文選取(中西文對照）−Jornada III , Escena XIV (中譯本pp.213-214)</vt:lpstr>
      <vt:lpstr>譯文選取(中西文對照）−Jornada III , Escena XIV (中譯本pp.213-214)</vt:lpstr>
      <vt:lpstr>譯文選取(中西文對照）−Jornada III, Escena X      (中譯本pp. 181-82)</vt:lpstr>
      <vt:lpstr>譯文選取(中西文對照）−Jornada III, Escena X      (中譯本pp. 181-82)</vt:lpstr>
      <vt:lpstr>《人生如夢》在台灣新譯的意義</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jtseng</dc:creator>
  <cp:lastModifiedBy>user</cp:lastModifiedBy>
  <cp:revision>389</cp:revision>
  <dcterms:created xsi:type="dcterms:W3CDTF">2012-10-10T01:14:31Z</dcterms:created>
  <dcterms:modified xsi:type="dcterms:W3CDTF">2013-12-04T10:54:36Z</dcterms:modified>
</cp:coreProperties>
</file>